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96" r:id="rId2"/>
    <p:sldId id="372" r:id="rId3"/>
    <p:sldId id="408" r:id="rId4"/>
    <p:sldId id="424" r:id="rId5"/>
    <p:sldId id="428" r:id="rId6"/>
    <p:sldId id="421" r:id="rId7"/>
    <p:sldId id="427" r:id="rId8"/>
    <p:sldId id="426" r:id="rId9"/>
    <p:sldId id="425" r:id="rId10"/>
    <p:sldId id="423" r:id="rId11"/>
    <p:sldId id="414" r:id="rId12"/>
    <p:sldId id="409" r:id="rId13"/>
    <p:sldId id="382" r:id="rId14"/>
    <p:sldId id="430" r:id="rId15"/>
    <p:sldId id="433" r:id="rId16"/>
    <p:sldId id="436" r:id="rId17"/>
    <p:sldId id="435" r:id="rId18"/>
    <p:sldId id="434" r:id="rId19"/>
    <p:sldId id="431" r:id="rId20"/>
    <p:sldId id="438" r:id="rId21"/>
    <p:sldId id="394" r:id="rId22"/>
    <p:sldId id="451" r:id="rId23"/>
    <p:sldId id="453" r:id="rId24"/>
    <p:sldId id="405" r:id="rId25"/>
    <p:sldId id="454" r:id="rId26"/>
    <p:sldId id="455" r:id="rId27"/>
    <p:sldId id="483" r:id="rId28"/>
    <p:sldId id="456" r:id="rId29"/>
    <p:sldId id="467" r:id="rId30"/>
    <p:sldId id="466" r:id="rId31"/>
    <p:sldId id="464" r:id="rId32"/>
    <p:sldId id="457" r:id="rId33"/>
    <p:sldId id="474" r:id="rId34"/>
    <p:sldId id="475" r:id="rId35"/>
    <p:sldId id="476" r:id="rId36"/>
    <p:sldId id="484" r:id="rId3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2F6F3F6-41B1-4A74-BEFC-09579BB2AAB0}">
          <p14:sldIdLst>
            <p14:sldId id="296"/>
            <p14:sldId id="372"/>
            <p14:sldId id="408"/>
            <p14:sldId id="424"/>
            <p14:sldId id="428"/>
            <p14:sldId id="421"/>
            <p14:sldId id="427"/>
            <p14:sldId id="426"/>
            <p14:sldId id="425"/>
            <p14:sldId id="423"/>
            <p14:sldId id="414"/>
            <p14:sldId id="409"/>
            <p14:sldId id="382"/>
            <p14:sldId id="430"/>
            <p14:sldId id="433"/>
            <p14:sldId id="436"/>
            <p14:sldId id="435"/>
            <p14:sldId id="434"/>
            <p14:sldId id="431"/>
            <p14:sldId id="438"/>
            <p14:sldId id="394"/>
            <p14:sldId id="451"/>
            <p14:sldId id="453"/>
            <p14:sldId id="405"/>
            <p14:sldId id="454"/>
            <p14:sldId id="455"/>
            <p14:sldId id="483"/>
            <p14:sldId id="456"/>
            <p14:sldId id="467"/>
            <p14:sldId id="466"/>
            <p14:sldId id="464"/>
            <p14:sldId id="457"/>
            <p14:sldId id="474"/>
            <p14:sldId id="475"/>
            <p14:sldId id="476"/>
            <p14:sldId id="4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深色样式 2 - 强调 3/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81734" autoAdjust="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940"/>
    </p:cViewPr>
  </p:sorterViewPr>
  <p:notesViewPr>
    <p:cSldViewPr>
      <p:cViewPr varScale="1">
        <p:scale>
          <a:sx n="54" d="100"/>
          <a:sy n="54" d="100"/>
        </p:scale>
        <p:origin x="-29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1A9C80-B23B-4397-A73E-EB3D55F06D13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CAA353-E4E8-4284-A4F6-505F6194B413}">
      <dgm:prSet phldrT="[Text]"/>
      <dgm:spPr/>
      <dgm:t>
        <a:bodyPr/>
        <a:lstStyle/>
        <a:p>
          <a:r>
            <a:rPr lang="en-US" dirty="0" smtClean="0">
              <a:ea typeface="微软简楷体" pitchFamily="2" charset="-122"/>
            </a:rPr>
            <a:t>OLTP</a:t>
          </a:r>
          <a:endParaRPr lang="en-US" dirty="0">
            <a:ea typeface="微软简楷体" pitchFamily="2" charset="-122"/>
          </a:endParaRPr>
        </a:p>
      </dgm:t>
    </dgm:pt>
    <dgm:pt modelId="{6A1E5467-0306-43E7-8AA7-FC6F7B4D12C9}" type="parTrans" cxnId="{903CE700-7FC0-4CD4-B2B3-A585620456C8}">
      <dgm:prSet/>
      <dgm:spPr/>
      <dgm:t>
        <a:bodyPr/>
        <a:lstStyle/>
        <a:p>
          <a:endParaRPr lang="en-US">
            <a:ea typeface="微软简楷体" pitchFamily="2" charset="-122"/>
          </a:endParaRPr>
        </a:p>
      </dgm:t>
    </dgm:pt>
    <dgm:pt modelId="{86CCA100-823C-41A2-B46F-A93A823F45DB}" type="sibTrans" cxnId="{903CE700-7FC0-4CD4-B2B3-A585620456C8}">
      <dgm:prSet/>
      <dgm:spPr/>
      <dgm:t>
        <a:bodyPr/>
        <a:lstStyle/>
        <a:p>
          <a:endParaRPr lang="en-US">
            <a:ea typeface="微软简楷体" pitchFamily="2" charset="-122"/>
          </a:endParaRPr>
        </a:p>
      </dgm:t>
    </dgm:pt>
    <dgm:pt modelId="{A3E2E948-DF9D-4961-9B9C-135F3B510BA3}">
      <dgm:prSet phldrT="[Text]"/>
      <dgm:spPr/>
      <dgm:t>
        <a:bodyPr/>
        <a:lstStyle/>
        <a:p>
          <a:r>
            <a:rPr lang="en-US" dirty="0" smtClean="0">
              <a:ea typeface="微软简楷体" pitchFamily="2" charset="-122"/>
            </a:rPr>
            <a:t>OLAP</a:t>
          </a:r>
          <a:endParaRPr lang="en-US" dirty="0">
            <a:ea typeface="微软简楷体" pitchFamily="2" charset="-122"/>
          </a:endParaRPr>
        </a:p>
      </dgm:t>
    </dgm:pt>
    <dgm:pt modelId="{019DFE1A-09D2-40F6-B1A5-AA830C777F8F}" type="parTrans" cxnId="{E27D2A97-B089-4362-8924-007249B31F78}">
      <dgm:prSet/>
      <dgm:spPr/>
      <dgm:t>
        <a:bodyPr/>
        <a:lstStyle/>
        <a:p>
          <a:endParaRPr lang="en-US">
            <a:ea typeface="微软简楷体" pitchFamily="2" charset="-122"/>
          </a:endParaRPr>
        </a:p>
      </dgm:t>
    </dgm:pt>
    <dgm:pt modelId="{D70C8518-F259-404E-8F3B-F87DB89C8CC6}" type="sibTrans" cxnId="{E27D2A97-B089-4362-8924-007249B31F78}">
      <dgm:prSet/>
      <dgm:spPr/>
      <dgm:t>
        <a:bodyPr/>
        <a:lstStyle/>
        <a:p>
          <a:endParaRPr lang="en-US">
            <a:ea typeface="微软简楷体" pitchFamily="2" charset="-122"/>
          </a:endParaRPr>
        </a:p>
      </dgm:t>
    </dgm:pt>
    <dgm:pt modelId="{97B54482-43D5-43C5-8C58-89C44EEF6028}" type="pres">
      <dgm:prSet presAssocID="{841A9C80-B23B-4397-A73E-EB3D55F06D1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906D11-4B9E-4018-9703-0957ABDB1F76}" type="pres">
      <dgm:prSet presAssocID="{8BCAA353-E4E8-4284-A4F6-505F6194B41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1FDCF-5A4F-42FC-8FA9-AD77551CB9C4}" type="pres">
      <dgm:prSet presAssocID="{A3E2E948-DF9D-4961-9B9C-135F3B510BA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3BC7A1-8D08-43DB-98FB-C5D45D2E6E2A}" type="presOf" srcId="{8BCAA353-E4E8-4284-A4F6-505F6194B413}" destId="{67906D11-4B9E-4018-9703-0957ABDB1F76}" srcOrd="0" destOrd="0" presId="urn:microsoft.com/office/officeart/2005/8/layout/arrow1"/>
    <dgm:cxn modelId="{B7137C97-63E3-476A-A96E-07F080C2097D}" type="presOf" srcId="{A3E2E948-DF9D-4961-9B9C-135F3B510BA3}" destId="{1281FDCF-5A4F-42FC-8FA9-AD77551CB9C4}" srcOrd="0" destOrd="0" presId="urn:microsoft.com/office/officeart/2005/8/layout/arrow1"/>
    <dgm:cxn modelId="{EA97F28E-87DF-49CD-BC23-FD6BBA6E064E}" type="presOf" srcId="{841A9C80-B23B-4397-A73E-EB3D55F06D13}" destId="{97B54482-43D5-43C5-8C58-89C44EEF6028}" srcOrd="0" destOrd="0" presId="urn:microsoft.com/office/officeart/2005/8/layout/arrow1"/>
    <dgm:cxn modelId="{E27D2A97-B089-4362-8924-007249B31F78}" srcId="{841A9C80-B23B-4397-A73E-EB3D55F06D13}" destId="{A3E2E948-DF9D-4961-9B9C-135F3B510BA3}" srcOrd="1" destOrd="0" parTransId="{019DFE1A-09D2-40F6-B1A5-AA830C777F8F}" sibTransId="{D70C8518-F259-404E-8F3B-F87DB89C8CC6}"/>
    <dgm:cxn modelId="{903CE700-7FC0-4CD4-B2B3-A585620456C8}" srcId="{841A9C80-B23B-4397-A73E-EB3D55F06D13}" destId="{8BCAA353-E4E8-4284-A4F6-505F6194B413}" srcOrd="0" destOrd="0" parTransId="{6A1E5467-0306-43E7-8AA7-FC6F7B4D12C9}" sibTransId="{86CCA100-823C-41A2-B46F-A93A823F45DB}"/>
    <dgm:cxn modelId="{60C3EBE5-A785-4CD9-BB90-A1B1476BCB62}" type="presParOf" srcId="{97B54482-43D5-43C5-8C58-89C44EEF6028}" destId="{67906D11-4B9E-4018-9703-0957ABDB1F76}" srcOrd="0" destOrd="0" presId="urn:microsoft.com/office/officeart/2005/8/layout/arrow1"/>
    <dgm:cxn modelId="{7F18E6D7-D48B-4C1D-9894-2D99CEB7DBCE}" type="presParOf" srcId="{97B54482-43D5-43C5-8C58-89C44EEF6028}" destId="{1281FDCF-5A4F-42FC-8FA9-AD77551CB9C4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06D11-4B9E-4018-9703-0957ABDB1F76}">
      <dsp:nvSpPr>
        <dsp:cNvPr id="0" name=""/>
        <dsp:cNvSpPr/>
      </dsp:nvSpPr>
      <dsp:spPr>
        <a:xfrm rot="16200000">
          <a:off x="253" y="580577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>
              <a:ea typeface="微软简楷体" pitchFamily="2" charset="-122"/>
            </a:rPr>
            <a:t>OLTP</a:t>
          </a:r>
          <a:endParaRPr lang="en-US" sz="5100" kern="1200" dirty="0">
            <a:ea typeface="微软简楷体" pitchFamily="2" charset="-122"/>
          </a:endParaRPr>
        </a:p>
      </dsp:txBody>
      <dsp:txXfrm rot="5400000">
        <a:off x="508129" y="1306114"/>
        <a:ext cx="2394272" cy="1451074"/>
      </dsp:txXfrm>
    </dsp:sp>
    <dsp:sp modelId="{1281FDCF-5A4F-42FC-8FA9-AD77551CB9C4}">
      <dsp:nvSpPr>
        <dsp:cNvPr id="0" name=""/>
        <dsp:cNvSpPr/>
      </dsp:nvSpPr>
      <dsp:spPr>
        <a:xfrm rot="5400000">
          <a:off x="3193598" y="580577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>
              <a:ea typeface="微软简楷体" pitchFamily="2" charset="-122"/>
            </a:rPr>
            <a:t>OLAP</a:t>
          </a:r>
          <a:endParaRPr lang="en-US" sz="5100" kern="1200" dirty="0">
            <a:ea typeface="微软简楷体" pitchFamily="2" charset="-122"/>
          </a:endParaRPr>
        </a:p>
      </dsp:txBody>
      <dsp:txXfrm rot="-5400000">
        <a:off x="3193598" y="1306114"/>
        <a:ext cx="2394272" cy="1451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78497-196B-415E-957E-0F415BE43247}" type="datetimeFigureOut">
              <a:rPr lang="zh-CN" altLang="en-US" smtClean="0"/>
              <a:pPr/>
              <a:t>2017/7/10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853C6-0FAD-4C80-9812-1751C55792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8635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497A3-A6E9-460C-B8AE-AE67AD1E0A38}" type="datetimeFigureOut">
              <a:rPr lang="zh-CN" altLang="en-US" smtClean="0"/>
              <a:pPr/>
              <a:t>2017/7/10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C96D9-4D4F-4265-8F02-21631B0197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911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345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606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78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22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89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251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84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300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9984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81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19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35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720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398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977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561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626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666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416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757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29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4529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30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807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31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22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015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32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40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517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19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340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80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53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C96D9-4D4F-4265-8F02-21631B019730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9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6698"/>
            <a:ext cx="9144000" cy="607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264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8"/>
          <p:cNvSpPr>
            <a:spLocks noGrp="1"/>
          </p:cNvSpPr>
          <p:nvPr>
            <p:ph sz="quarter" idx="13"/>
          </p:nvPr>
        </p:nvSpPr>
        <p:spPr>
          <a:xfrm>
            <a:off x="525484" y="1268760"/>
            <a:ext cx="8078964" cy="4824536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4"/>
          </p:nvPr>
        </p:nvSpPr>
        <p:spPr>
          <a:xfrm>
            <a:off x="539750" y="203624"/>
            <a:ext cx="6480175" cy="6206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微软雅黑" pitchFamily="34" charset="-122"/>
                <a:ea typeface="微软雅黑" pitchFamily="34" charset="-122"/>
                <a:cs typeface="Arial Unicode MS" pitchFamily="34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 flipV="1">
            <a:off x="-2273" y="884479"/>
            <a:ext cx="5581872" cy="432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5" y="6471266"/>
            <a:ext cx="9171805" cy="4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9"/>
          <p:cNvSpPr txBox="1"/>
          <p:nvPr userDrawn="1"/>
        </p:nvSpPr>
        <p:spPr>
          <a:xfrm>
            <a:off x="-27805" y="6504694"/>
            <a:ext cx="2132275" cy="325544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1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1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8250066" y="185618"/>
            <a:ext cx="590568" cy="476250"/>
          </a:xfrm>
          <a:prstGeom prst="rect">
            <a:avLst/>
          </a:prstGeom>
        </p:spPr>
        <p:txBody>
          <a:bodyPr/>
          <a:lstStyle/>
          <a:p>
            <a:fld id="{1677DA0A-B8CB-4480-B4CA-78820B2FDF0F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1"/>
          </p:nvPr>
        </p:nvSpPr>
        <p:spPr>
          <a:xfrm>
            <a:off x="287984" y="1267200"/>
            <a:ext cx="4140000" cy="5184874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2"/>
          </p:nvPr>
        </p:nvSpPr>
        <p:spPr>
          <a:xfrm>
            <a:off x="4643438" y="1267201"/>
            <a:ext cx="4140000" cy="5184873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 flipV="1">
            <a:off x="-2273" y="884479"/>
            <a:ext cx="5581872" cy="432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5" y="6471266"/>
            <a:ext cx="9171805" cy="4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9"/>
          <p:cNvSpPr txBox="1"/>
          <p:nvPr userDrawn="1"/>
        </p:nvSpPr>
        <p:spPr>
          <a:xfrm>
            <a:off x="-27805" y="6504694"/>
            <a:ext cx="2132275" cy="325544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1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1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 flipV="1">
            <a:off x="-2273" y="884479"/>
            <a:ext cx="5581872" cy="432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5" y="6471266"/>
            <a:ext cx="9171805" cy="4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9"/>
          <p:cNvSpPr txBox="1"/>
          <p:nvPr userDrawn="1"/>
        </p:nvSpPr>
        <p:spPr>
          <a:xfrm>
            <a:off x="-27805" y="6504694"/>
            <a:ext cx="2132275" cy="325544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1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1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8" name="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8250066" y="185618"/>
            <a:ext cx="590568" cy="476250"/>
          </a:xfrm>
          <a:prstGeom prst="rect">
            <a:avLst/>
          </a:prstGeom>
        </p:spPr>
        <p:txBody>
          <a:bodyPr/>
          <a:lstStyle/>
          <a:p>
            <a:fld id="{1677DA0A-B8CB-4480-B4CA-78820B2FDF0F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  <p:sp>
        <p:nvSpPr>
          <p:cNvPr id="10" name="标题 9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61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95536" y="196987"/>
            <a:ext cx="6429400" cy="720081"/>
          </a:xfrm>
        </p:spPr>
        <p:txBody>
          <a:bodyPr/>
          <a:lstStyle>
            <a:lvl1pPr>
              <a:defRPr sz="40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>
            <a:lvl1pPr>
              <a:defRPr b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>
              <a:defRPr sz="2800" b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2pPr>
            <a:lvl3pPr>
              <a:defRPr sz="2400" b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3pPr>
            <a:lvl4pPr>
              <a:defRPr sz="2000">
                <a:effectLst/>
              </a:defRPr>
            </a:lvl4pPr>
            <a:lvl5pPr>
              <a:defRPr sz="2000">
                <a:effectLst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二级</a:t>
            </a:r>
          </a:p>
          <a:p>
            <a:pPr lvl="2"/>
            <a:r>
              <a:rPr lang="zh-CN" altLang="en-US" dirty="0" smtClean="0"/>
              <a:t>三级</a:t>
            </a:r>
          </a:p>
        </p:txBody>
      </p:sp>
      <p:sp>
        <p:nvSpPr>
          <p:cNvPr id="10" name="矩形 9"/>
          <p:cNvSpPr/>
          <p:nvPr userDrawn="1"/>
        </p:nvSpPr>
        <p:spPr>
          <a:xfrm flipV="1">
            <a:off x="-2273" y="884479"/>
            <a:ext cx="5581872" cy="4321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05" y="6471266"/>
            <a:ext cx="9171805" cy="41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9"/>
          <p:cNvSpPr txBox="1"/>
          <p:nvPr userDrawn="1"/>
        </p:nvSpPr>
        <p:spPr>
          <a:xfrm>
            <a:off x="-27805" y="6504694"/>
            <a:ext cx="2132275" cy="325544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16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16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3" name="灯片编号占位符 2"/>
          <p:cNvSpPr txBox="1">
            <a:spLocks/>
          </p:cNvSpPr>
          <p:nvPr userDrawn="1"/>
        </p:nvSpPr>
        <p:spPr>
          <a:xfrm>
            <a:off x="8250066" y="185618"/>
            <a:ext cx="590568" cy="476250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677DA0A-B8CB-4480-B4CA-78820B2FDF0F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6179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>
            <a:grpSpLocks/>
          </p:cNvGrpSpPr>
          <p:nvPr userDrawn="1"/>
        </p:nvGrpSpPr>
        <p:grpSpPr bwMode="auto">
          <a:xfrm>
            <a:off x="7107238" y="228600"/>
            <a:ext cx="1585912" cy="419100"/>
            <a:chOff x="7162800" y="228600"/>
            <a:chExt cx="1586151" cy="419101"/>
          </a:xfrm>
        </p:grpSpPr>
        <p:grpSp>
          <p:nvGrpSpPr>
            <p:cNvPr id="8" name="组合 7"/>
            <p:cNvGrpSpPr>
              <a:grpSpLocks/>
            </p:cNvGrpSpPr>
            <p:nvPr/>
          </p:nvGrpSpPr>
          <p:grpSpPr bwMode="auto">
            <a:xfrm>
              <a:off x="8382000" y="228600"/>
              <a:ext cx="366951" cy="378619"/>
              <a:chOff x="6324600" y="2121932"/>
              <a:chExt cx="366951" cy="378619"/>
            </a:xfrm>
          </p:grpSpPr>
          <p:sp>
            <p:nvSpPr>
              <p:cNvPr id="11" name="矩形 10"/>
              <p:cNvSpPr>
                <a:spLocks noChangeArrowheads="1"/>
              </p:cNvSpPr>
              <p:nvPr/>
            </p:nvSpPr>
            <p:spPr bwMode="auto">
              <a:xfrm>
                <a:off x="6324600" y="2133600"/>
                <a:ext cx="366951" cy="366951"/>
              </a:xfrm>
              <a:prstGeom prst="rect">
                <a:avLst/>
              </a:prstGeom>
              <a:solidFill>
                <a:srgbClr val="B01F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6"/>
              <p:cNvSpPr txBox="1">
                <a:spLocks noChangeArrowheads="1"/>
              </p:cNvSpPr>
              <p:nvPr/>
            </p:nvSpPr>
            <p:spPr bwMode="auto">
              <a:xfrm>
                <a:off x="6358648" y="2121932"/>
                <a:ext cx="184759" cy="369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CN" dirty="0" smtClean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" name="Picture 2" descr="E:\work\S-曙光20120720\logo\曙光组合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62800" y="261645"/>
              <a:ext cx="970420" cy="386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9"/>
            <p:cNvSpPr>
              <a:spLocks noChangeArrowheads="1"/>
            </p:cNvSpPr>
            <p:nvPr/>
          </p:nvSpPr>
          <p:spPr bwMode="auto">
            <a:xfrm>
              <a:off x="8229600" y="240268"/>
              <a:ext cx="76200" cy="366951"/>
            </a:xfrm>
            <a:prstGeom prst="rect">
              <a:avLst/>
            </a:prstGeom>
            <a:solidFill>
              <a:srgbClr val="B01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3" name="灯片编号占位符 5"/>
          <p:cNvSpPr txBox="1">
            <a:spLocks/>
          </p:cNvSpPr>
          <p:nvPr userDrawn="1"/>
        </p:nvSpPr>
        <p:spPr>
          <a:xfrm>
            <a:off x="8299746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77DA0A-B8CB-4480-B4CA-78820B2FDF0F}" type="slidenum">
              <a: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矩形 23"/>
          <p:cNvSpPr>
            <a:spLocks noChangeArrowheads="1"/>
          </p:cNvSpPr>
          <p:nvPr userDrawn="1"/>
        </p:nvSpPr>
        <p:spPr bwMode="auto">
          <a:xfrm>
            <a:off x="152400" y="4591050"/>
            <a:ext cx="8839200" cy="208756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矩形 24"/>
          <p:cNvSpPr/>
          <p:nvPr userDrawn="1"/>
        </p:nvSpPr>
        <p:spPr>
          <a:xfrm>
            <a:off x="893763" y="5764213"/>
            <a:ext cx="7356475" cy="785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通讯地址：北京市海淀区东北旺西路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号中关村软件园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36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号 </a:t>
            </a:r>
            <a:endParaRPr lang="en-US" altLang="zh-CN" sz="1000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ct val="150000"/>
              </a:lnSpc>
              <a:defRPr/>
            </a:pP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邮政编码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100094 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联系电话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010-56308000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微博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http://weibo.com/zksugon     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zh-CN" sz="1000" spc="100" dirty="0">
                <a:solidFill>
                  <a:schemeClr val="bg1"/>
                </a:solidFill>
              </a:rPr>
              <a:t>EMAIL:SUGONBRAND@SUGON.COM   </a:t>
            </a:r>
            <a:r>
              <a:rPr lang="zh-CN" altLang="en-US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网站</a:t>
            </a:r>
            <a:r>
              <a:rPr lang="en-US" altLang="zh-CN" sz="1000" spc="1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(web)</a:t>
            </a:r>
            <a:r>
              <a:rPr lang="zh-CN" altLang="en-US" sz="1000" spc="100" dirty="0">
                <a:solidFill>
                  <a:schemeClr val="bg1"/>
                </a:solidFill>
              </a:rPr>
              <a:t>：</a:t>
            </a:r>
            <a:r>
              <a:rPr lang="en-US" altLang="zh-CN" sz="1000" spc="100" dirty="0">
                <a:solidFill>
                  <a:schemeClr val="bg1"/>
                </a:solidFill>
              </a:rPr>
              <a:t>Http://www.sugon.com</a:t>
            </a:r>
            <a:endParaRPr lang="zh-CN" altLang="en-US" sz="1000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TextBox 11"/>
          <p:cNvSpPr txBox="1"/>
          <p:nvPr userDrawn="1"/>
        </p:nvSpPr>
        <p:spPr>
          <a:xfrm>
            <a:off x="3130849" y="4756758"/>
            <a:ext cx="364408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6600" dirty="0">
                <a:gradFill>
                  <a:gsLst>
                    <a:gs pos="96230">
                      <a:schemeClr val="bg1"/>
                    </a:gs>
                    <a:gs pos="52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  <a:gs pos="0">
                      <a:schemeClr val="bg1"/>
                    </a:gs>
                  </a:gsLst>
                  <a:lin ang="5400000" scaled="0"/>
                </a:gradFill>
                <a:effectLst>
                  <a:glow rad="63500">
                    <a:schemeClr val="tx1">
                      <a:alpha val="30000"/>
                    </a:schemeClr>
                  </a:glow>
                  <a:outerShdw blurRad="50800" dist="50800" dir="5400000" algn="ctr" rotWithShape="0">
                    <a:srgbClr val="000000">
                      <a:alpha val="52000"/>
                    </a:srgbClr>
                  </a:outerShdw>
                </a:effectLst>
                <a:latin typeface="方正大黑简体" pitchFamily="65" charset="-122"/>
                <a:ea typeface="方正大黑简体" pitchFamily="65" charset="-122"/>
              </a:rPr>
              <a:t>THANKS</a:t>
            </a:r>
            <a:endParaRPr lang="zh-CN" altLang="en-US" sz="8000" dirty="0">
              <a:gradFill>
                <a:gsLst>
                  <a:gs pos="96230">
                    <a:schemeClr val="bg1"/>
                  </a:gs>
                  <a:gs pos="5200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  <a:gs pos="0">
                    <a:schemeClr val="bg1"/>
                  </a:gs>
                </a:gsLst>
                <a:lin ang="5400000" scaled="0"/>
              </a:gradFill>
              <a:effectLst>
                <a:glow rad="63500">
                  <a:schemeClr val="tx1">
                    <a:alpha val="30000"/>
                  </a:schemeClr>
                </a:glow>
                <a:outerShdw blurRad="50800" dist="50800" dir="5400000" algn="ctr" rotWithShape="0">
                  <a:srgbClr val="000000">
                    <a:alpha val="52000"/>
                  </a:srgbClr>
                </a:outerShdw>
              </a:effectLst>
              <a:latin typeface="方正大黑简体" pitchFamily="65" charset="-122"/>
              <a:ea typeface="方正大黑简体" pitchFamily="65" charset="-122"/>
            </a:endParaRPr>
          </a:p>
        </p:txBody>
      </p:sp>
      <p:sp>
        <p:nvSpPr>
          <p:cNvPr id="27" name="矩形 26"/>
          <p:cNvSpPr>
            <a:spLocks noChangeArrowheads="1"/>
          </p:cNvSpPr>
          <p:nvPr userDrawn="1"/>
        </p:nvSpPr>
        <p:spPr bwMode="auto">
          <a:xfrm>
            <a:off x="6149975" y="179388"/>
            <a:ext cx="2841625" cy="20875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" name="矩形 27"/>
          <p:cNvSpPr>
            <a:spLocks noChangeArrowheads="1"/>
          </p:cNvSpPr>
          <p:nvPr userDrawn="1"/>
        </p:nvSpPr>
        <p:spPr bwMode="auto">
          <a:xfrm>
            <a:off x="152400" y="179388"/>
            <a:ext cx="2841625" cy="208756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/>
          </a:blip>
          <a:srcRect t="5578" b="5578"/>
          <a:stretch/>
        </p:blipFill>
        <p:spPr bwMode="auto">
          <a:xfrm>
            <a:off x="6150097" y="2481831"/>
            <a:ext cx="2825145" cy="1905244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pic>
        <p:nvPicPr>
          <p:cNvPr id="30" name="Picture 3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/>
          </a:blip>
          <a:srcRect l="4985" t="7926" r="4985"/>
          <a:stretch/>
        </p:blipFill>
        <p:spPr bwMode="auto">
          <a:xfrm>
            <a:off x="3151251" y="179653"/>
            <a:ext cx="2841504" cy="208701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pic>
        <p:nvPicPr>
          <p:cNvPr id="31" name="Picture 4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/>
          </a:blip>
          <a:srcRect l="5096" t="10577" r="5096" b="-385"/>
          <a:stretch/>
        </p:blipFill>
        <p:spPr bwMode="auto">
          <a:xfrm>
            <a:off x="152403" y="2470923"/>
            <a:ext cx="2841505" cy="191615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/>
        </p:spPr>
      </p:pic>
      <p:sp>
        <p:nvSpPr>
          <p:cNvPr id="32" name="矩形 31"/>
          <p:cNvSpPr/>
          <p:nvPr userDrawn="1"/>
        </p:nvSpPr>
        <p:spPr>
          <a:xfrm>
            <a:off x="1893888" y="5791200"/>
            <a:ext cx="184150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en-US" sz="1200" b="1" spc="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TextBox 9"/>
          <p:cNvSpPr txBox="1"/>
          <p:nvPr userDrawn="1"/>
        </p:nvSpPr>
        <p:spPr>
          <a:xfrm>
            <a:off x="2638099" y="3142973"/>
            <a:ext cx="3378175" cy="571766"/>
          </a:xfrm>
          <a:prstGeom prst="rect">
            <a:avLst/>
          </a:prstGeom>
          <a:noFill/>
        </p:spPr>
        <p:txBody>
          <a:bodyPr wrap="square" lIns="78555" tIns="39278" rIns="78555" bIns="39278" rtlCol="0">
            <a:spAutoFit/>
          </a:bodyPr>
          <a:lstStyle/>
          <a:p>
            <a:pPr algn="r"/>
            <a:r>
              <a:rPr lang="zh-CN" altLang="en-US" sz="3200" b="0" dirty="0" smtClean="0">
                <a:solidFill>
                  <a:schemeClr val="bg1"/>
                </a:solidFill>
                <a:latin typeface="华文行楷" pitchFamily="2" charset="-122"/>
                <a:ea typeface="华文行楷" pitchFamily="2" charset="-122"/>
              </a:rPr>
              <a:t>计算  决定未来</a:t>
            </a:r>
            <a:endParaRPr lang="zh-CN" altLang="en-US" sz="3200" b="0" dirty="0">
              <a:solidFill>
                <a:schemeClr val="bg1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891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>
            <a:grpSpLocks/>
          </p:cNvGrpSpPr>
          <p:nvPr userDrawn="1"/>
        </p:nvGrpSpPr>
        <p:grpSpPr bwMode="auto">
          <a:xfrm>
            <a:off x="7107238" y="228600"/>
            <a:ext cx="1585912" cy="419100"/>
            <a:chOff x="7162800" y="228600"/>
            <a:chExt cx="1586151" cy="419101"/>
          </a:xfrm>
        </p:grpSpPr>
        <p:grpSp>
          <p:nvGrpSpPr>
            <p:cNvPr id="11" name="组合 10"/>
            <p:cNvGrpSpPr>
              <a:grpSpLocks/>
            </p:cNvGrpSpPr>
            <p:nvPr/>
          </p:nvGrpSpPr>
          <p:grpSpPr bwMode="auto">
            <a:xfrm>
              <a:off x="8382000" y="228600"/>
              <a:ext cx="366951" cy="378619"/>
              <a:chOff x="6324600" y="2121932"/>
              <a:chExt cx="366951" cy="378619"/>
            </a:xfrm>
          </p:grpSpPr>
          <p:sp>
            <p:nvSpPr>
              <p:cNvPr id="14" name="矩形 13"/>
              <p:cNvSpPr>
                <a:spLocks noChangeArrowheads="1"/>
              </p:cNvSpPr>
              <p:nvPr/>
            </p:nvSpPr>
            <p:spPr bwMode="auto">
              <a:xfrm>
                <a:off x="6324600" y="2133600"/>
                <a:ext cx="366951" cy="366951"/>
              </a:xfrm>
              <a:prstGeom prst="rect">
                <a:avLst/>
              </a:prstGeom>
              <a:solidFill>
                <a:srgbClr val="B01F2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TextBox 6"/>
              <p:cNvSpPr txBox="1">
                <a:spLocks noChangeArrowheads="1"/>
              </p:cNvSpPr>
              <p:nvPr/>
            </p:nvSpPr>
            <p:spPr bwMode="auto">
              <a:xfrm>
                <a:off x="6358648" y="2121932"/>
                <a:ext cx="184759" cy="369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US" altLang="zh-CN" dirty="0" smtClean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2" name="Picture 2" descr="E:\work\S-曙光20120720\logo\曙光组合logo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162800" y="261645"/>
              <a:ext cx="970420" cy="386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矩形 12"/>
            <p:cNvSpPr>
              <a:spLocks noChangeArrowheads="1"/>
            </p:cNvSpPr>
            <p:nvPr/>
          </p:nvSpPr>
          <p:spPr bwMode="auto">
            <a:xfrm>
              <a:off x="8229600" y="240268"/>
              <a:ext cx="76200" cy="366951"/>
            </a:xfrm>
            <a:prstGeom prst="rect">
              <a:avLst/>
            </a:prstGeom>
            <a:solidFill>
              <a:srgbClr val="B01F2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85678" y="214290"/>
            <a:ext cx="590568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677DA0A-B8CB-4480-B4CA-78820B2FDF0F}" type="slidenum">
              <a:rPr lang="zh-CN" altLang="en-US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507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4" r:id="rId3"/>
    <p:sldLayoutId id="2147483666" r:id="rId4"/>
    <p:sldLayoutId id="2147483668" r:id="rId5"/>
    <p:sldLayoutId id="214748367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4294967295"/>
          </p:nvPr>
        </p:nvSpPr>
        <p:spPr>
          <a:xfrm>
            <a:off x="1403648" y="2780928"/>
            <a:ext cx="6120680" cy="1296144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zh-CN" altLang="en-US" sz="4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分布式数据库、数据仓库及列式数据库原理</a:t>
            </a:r>
            <a:endParaRPr lang="zh-CN" altLang="en-US" sz="4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4134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分布式数据库的体系架构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7" name="AutoShape 6"/>
          <p:cNvSpPr>
            <a:spLocks noChangeAspect="1" noChangeArrowheads="1"/>
          </p:cNvSpPr>
          <p:nvPr/>
        </p:nvSpPr>
        <p:spPr bwMode="auto">
          <a:xfrm>
            <a:off x="684213" y="2277071"/>
            <a:ext cx="7527925" cy="368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84213" y="1700808"/>
            <a:ext cx="4094162" cy="3276600"/>
            <a:chOff x="1320" y="3078"/>
            <a:chExt cx="4679" cy="3745"/>
          </a:xfrm>
        </p:grpSpPr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4920" y="4482"/>
              <a:ext cx="1079" cy="937"/>
              <a:chOff x="2761" y="3701"/>
              <a:chExt cx="1079" cy="937"/>
            </a:xfrm>
          </p:grpSpPr>
          <p:sp>
            <p:nvSpPr>
              <p:cNvPr id="30" name="Oval 9"/>
              <p:cNvSpPr>
                <a:spLocks noChangeArrowheads="1"/>
              </p:cNvSpPr>
              <p:nvPr/>
            </p:nvSpPr>
            <p:spPr bwMode="auto">
              <a:xfrm>
                <a:off x="2761" y="3701"/>
                <a:ext cx="1079" cy="937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场地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</a:p>
            </p:txBody>
          </p:sp>
          <p:sp>
            <p:nvSpPr>
              <p:cNvPr id="31" name="AutoShape 10"/>
              <p:cNvSpPr>
                <a:spLocks noChangeArrowheads="1"/>
              </p:cNvSpPr>
              <p:nvPr/>
            </p:nvSpPr>
            <p:spPr bwMode="auto">
              <a:xfrm>
                <a:off x="3118" y="4222"/>
                <a:ext cx="360" cy="312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2760" y="4287"/>
              <a:ext cx="1800" cy="1404"/>
            </a:xfrm>
            <a:prstGeom prst="cloudCallout">
              <a:avLst>
                <a:gd name="adj1" fmla="val -16222"/>
                <a:gd name="adj2" fmla="val 43231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网络</a:t>
              </a:r>
            </a:p>
          </p:txBody>
        </p:sp>
        <p:grpSp>
          <p:nvGrpSpPr>
            <p:cNvPr id="11" name="Group 12"/>
            <p:cNvGrpSpPr>
              <a:grpSpLocks/>
            </p:cNvGrpSpPr>
            <p:nvPr/>
          </p:nvGrpSpPr>
          <p:grpSpPr bwMode="auto">
            <a:xfrm>
              <a:off x="1320" y="3975"/>
              <a:ext cx="1079" cy="937"/>
              <a:chOff x="2761" y="3701"/>
              <a:chExt cx="1079" cy="937"/>
            </a:xfrm>
          </p:grpSpPr>
          <p:sp>
            <p:nvSpPr>
              <p:cNvPr id="28" name="Oval 13"/>
              <p:cNvSpPr>
                <a:spLocks noChangeArrowheads="1"/>
              </p:cNvSpPr>
              <p:nvPr/>
            </p:nvSpPr>
            <p:spPr bwMode="auto">
              <a:xfrm>
                <a:off x="2761" y="3701"/>
                <a:ext cx="1079" cy="937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场地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  <p:sp>
            <p:nvSpPr>
              <p:cNvPr id="29" name="AutoShape 14"/>
              <p:cNvSpPr>
                <a:spLocks noChangeArrowheads="1"/>
              </p:cNvSpPr>
              <p:nvPr/>
            </p:nvSpPr>
            <p:spPr bwMode="auto">
              <a:xfrm>
                <a:off x="3118" y="4222"/>
                <a:ext cx="360" cy="312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2" name="Group 15"/>
            <p:cNvGrpSpPr>
              <a:grpSpLocks/>
            </p:cNvGrpSpPr>
            <p:nvPr/>
          </p:nvGrpSpPr>
          <p:grpSpPr bwMode="auto">
            <a:xfrm>
              <a:off x="1680" y="5535"/>
              <a:ext cx="1079" cy="937"/>
              <a:chOff x="2761" y="3701"/>
              <a:chExt cx="1079" cy="937"/>
            </a:xfrm>
          </p:grpSpPr>
          <p:sp>
            <p:nvSpPr>
              <p:cNvPr id="26" name="Oval 16"/>
              <p:cNvSpPr>
                <a:spLocks noChangeArrowheads="1"/>
              </p:cNvSpPr>
              <p:nvPr/>
            </p:nvSpPr>
            <p:spPr bwMode="auto">
              <a:xfrm>
                <a:off x="2761" y="3701"/>
                <a:ext cx="1079" cy="937"/>
              </a:xfrm>
              <a:prstGeom prst="ellipse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场地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</a:p>
            </p:txBody>
          </p:sp>
          <p:sp>
            <p:nvSpPr>
              <p:cNvPr id="27" name="AutoShape 17"/>
              <p:cNvSpPr>
                <a:spLocks noChangeArrowheads="1"/>
              </p:cNvSpPr>
              <p:nvPr/>
            </p:nvSpPr>
            <p:spPr bwMode="auto">
              <a:xfrm>
                <a:off x="3118" y="4222"/>
                <a:ext cx="360" cy="312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3840" y="5886"/>
              <a:ext cx="1079" cy="937"/>
              <a:chOff x="2761" y="3701"/>
              <a:chExt cx="1079" cy="937"/>
            </a:xfrm>
          </p:grpSpPr>
          <p:sp>
            <p:nvSpPr>
              <p:cNvPr id="22" name="Oval 19"/>
              <p:cNvSpPr>
                <a:spLocks noChangeArrowheads="1"/>
              </p:cNvSpPr>
              <p:nvPr/>
            </p:nvSpPr>
            <p:spPr bwMode="auto">
              <a:xfrm>
                <a:off x="2761" y="3701"/>
                <a:ext cx="1079" cy="937"/>
              </a:xfrm>
              <a:prstGeom prst="ellipse">
                <a:avLst/>
              </a:prstGeom>
              <a:solidFill>
                <a:srgbClr val="CC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场地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  <p:sp>
            <p:nvSpPr>
              <p:cNvPr id="23" name="AutoShape 20"/>
              <p:cNvSpPr>
                <a:spLocks noChangeArrowheads="1"/>
              </p:cNvSpPr>
              <p:nvPr/>
            </p:nvSpPr>
            <p:spPr bwMode="auto">
              <a:xfrm>
                <a:off x="3118" y="4222"/>
                <a:ext cx="360" cy="312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3840" y="3078"/>
              <a:ext cx="1079" cy="937"/>
              <a:chOff x="2761" y="3701"/>
              <a:chExt cx="1079" cy="937"/>
            </a:xfrm>
          </p:grpSpPr>
          <p:sp>
            <p:nvSpPr>
              <p:cNvPr id="20" name="Oval 22"/>
              <p:cNvSpPr>
                <a:spLocks noChangeArrowheads="1"/>
              </p:cNvSpPr>
              <p:nvPr/>
            </p:nvSpPr>
            <p:spPr bwMode="auto">
              <a:xfrm>
                <a:off x="2761" y="3701"/>
                <a:ext cx="1079" cy="937"/>
              </a:xfrm>
              <a:prstGeom prst="ellipse">
                <a:avLst/>
              </a:prstGeom>
              <a:solidFill>
                <a:srgbClr val="00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场地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m</a:t>
                </a:r>
              </a:p>
            </p:txBody>
          </p:sp>
          <p:sp>
            <p:nvSpPr>
              <p:cNvPr id="21" name="AutoShape 23"/>
              <p:cNvSpPr>
                <a:spLocks noChangeArrowheads="1"/>
              </p:cNvSpPr>
              <p:nvPr/>
            </p:nvSpPr>
            <p:spPr bwMode="auto">
              <a:xfrm>
                <a:off x="3118" y="4222"/>
                <a:ext cx="360" cy="312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>
              <a:off x="2400" y="4443"/>
              <a:ext cx="54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Line 25"/>
            <p:cNvSpPr>
              <a:spLocks noChangeShapeType="1"/>
            </p:cNvSpPr>
            <p:nvPr/>
          </p:nvSpPr>
          <p:spPr bwMode="auto">
            <a:xfrm flipH="1">
              <a:off x="4033" y="4001"/>
              <a:ext cx="18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>
              <a:off x="4560" y="4911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>
              <a:off x="3840" y="5574"/>
              <a:ext cx="36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Line 28"/>
            <p:cNvSpPr>
              <a:spLocks noChangeShapeType="1"/>
            </p:cNvSpPr>
            <p:nvPr/>
          </p:nvSpPr>
          <p:spPr bwMode="auto">
            <a:xfrm flipH="1">
              <a:off x="2580" y="5379"/>
              <a:ext cx="36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68313" y="5085358"/>
            <a:ext cx="4248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DDBS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的物理结构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3" name="Group 45"/>
          <p:cNvGrpSpPr>
            <a:grpSpLocks/>
          </p:cNvGrpSpPr>
          <p:nvPr/>
        </p:nvGrpSpPr>
        <p:grpSpPr bwMode="auto">
          <a:xfrm>
            <a:off x="5219700" y="1916708"/>
            <a:ext cx="2371725" cy="2455863"/>
            <a:chOff x="3288" y="1162"/>
            <a:chExt cx="1494" cy="1547"/>
          </a:xfrm>
        </p:grpSpPr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3410" y="1592"/>
              <a:ext cx="1289" cy="25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ts val="3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DDBMS</a:t>
              </a:r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3877" y="1418"/>
              <a:ext cx="1" cy="1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4191" y="1414"/>
              <a:ext cx="0" cy="1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AutoShape 34"/>
            <p:cNvSpPr>
              <a:spLocks noChangeArrowheads="1"/>
            </p:cNvSpPr>
            <p:nvPr/>
          </p:nvSpPr>
          <p:spPr bwMode="auto">
            <a:xfrm>
              <a:off x="3660" y="1162"/>
              <a:ext cx="706" cy="25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全局用户</a:t>
              </a: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3288" y="2021"/>
              <a:ext cx="562" cy="25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ts val="3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LDBMS</a:t>
              </a:r>
              <a:r>
                <a:rPr lang="en-US" altLang="zh-CN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>
              <a:off x="3571" y="1850"/>
              <a:ext cx="1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4503" y="1850"/>
              <a:ext cx="1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4220" y="2021"/>
              <a:ext cx="562" cy="25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ts val="3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LDBMS</a:t>
              </a:r>
              <a:r>
                <a:rPr lang="en-US" altLang="zh-CN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n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3906" y="2021"/>
              <a:ext cx="297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ts val="3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</a:p>
          </p:txBody>
        </p:sp>
        <p:sp>
          <p:nvSpPr>
            <p:cNvPr id="43" name="AutoShape 40"/>
            <p:cNvSpPr>
              <a:spLocks noChangeArrowheads="1"/>
            </p:cNvSpPr>
            <p:nvPr/>
          </p:nvSpPr>
          <p:spPr bwMode="auto">
            <a:xfrm>
              <a:off x="3424" y="2444"/>
              <a:ext cx="298" cy="265"/>
            </a:xfrm>
            <a:prstGeom prst="can">
              <a:avLst>
                <a:gd name="adj" fmla="val 25000"/>
              </a:avLst>
            </a:prstGeom>
            <a:solidFill>
              <a:srgbClr val="99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DB</a:t>
              </a:r>
              <a:r>
                <a:rPr lang="en-US" altLang="zh-CN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3573" y="2279"/>
              <a:ext cx="1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AutoShape 42"/>
            <p:cNvSpPr>
              <a:spLocks noChangeArrowheads="1"/>
            </p:cNvSpPr>
            <p:nvPr/>
          </p:nvSpPr>
          <p:spPr bwMode="auto">
            <a:xfrm>
              <a:off x="4366" y="2440"/>
              <a:ext cx="298" cy="265"/>
            </a:xfrm>
            <a:prstGeom prst="can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DB</a:t>
              </a:r>
              <a:r>
                <a:rPr lang="en-US" altLang="zh-CN" baseline="-25000">
                  <a:latin typeface="微软雅黑" panose="020B0503020204020204" pitchFamily="34" charset="-122"/>
                  <a:ea typeface="微软雅黑" panose="020B0503020204020204" pitchFamily="34" charset="-122"/>
                </a:rPr>
                <a:t>n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Line 43"/>
            <p:cNvSpPr>
              <a:spLocks noChangeShapeType="1"/>
            </p:cNvSpPr>
            <p:nvPr/>
          </p:nvSpPr>
          <p:spPr bwMode="auto">
            <a:xfrm>
              <a:off x="4515" y="2275"/>
              <a:ext cx="1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4859338" y="4869458"/>
            <a:ext cx="37798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DDBS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的逻辑结构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4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45304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基于层次的</a:t>
            </a:r>
            <a:r>
              <a:rPr kumimoji="0"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DBMS</a:t>
            </a:r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系统结构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250825" y="1877194"/>
            <a:ext cx="7094538" cy="3308350"/>
            <a:chOff x="657" y="1253"/>
            <a:chExt cx="4627" cy="2175"/>
          </a:xfrm>
        </p:grpSpPr>
        <p:sp>
          <p:nvSpPr>
            <p:cNvPr id="9" name="Line 43"/>
            <p:cNvSpPr>
              <a:spLocks noChangeShapeType="1"/>
            </p:cNvSpPr>
            <p:nvPr/>
          </p:nvSpPr>
          <p:spPr bwMode="auto">
            <a:xfrm>
              <a:off x="703" y="2478"/>
              <a:ext cx="45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3152" y="2128"/>
              <a:ext cx="908" cy="326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CM</a:t>
              </a: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245" y="1641"/>
              <a:ext cx="454" cy="2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AP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379" y="1641"/>
              <a:ext cx="454" cy="2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AP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4400" y="1641"/>
              <a:ext cx="454" cy="2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AP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245" y="2697"/>
              <a:ext cx="454" cy="2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DP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3379" y="2697"/>
              <a:ext cx="454" cy="2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DP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4400" y="2697"/>
              <a:ext cx="454" cy="2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DP</a:t>
              </a:r>
            </a:p>
          </p:txBody>
        </p:sp>
        <p:sp>
          <p:nvSpPr>
            <p:cNvPr id="17" name="AutoShape 11"/>
            <p:cNvSpPr>
              <a:spLocks noChangeArrowheads="1"/>
            </p:cNvSpPr>
            <p:nvPr/>
          </p:nvSpPr>
          <p:spPr bwMode="auto">
            <a:xfrm>
              <a:off x="2245" y="3021"/>
              <a:ext cx="454" cy="326"/>
            </a:xfrm>
            <a:prstGeom prst="flowChartMagneticDisk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DB</a:t>
              </a:r>
            </a:p>
          </p:txBody>
        </p:sp>
        <p:sp>
          <p:nvSpPr>
            <p:cNvPr id="18" name="AutoShape 12"/>
            <p:cNvSpPr>
              <a:spLocks noChangeArrowheads="1"/>
            </p:cNvSpPr>
            <p:nvPr/>
          </p:nvSpPr>
          <p:spPr bwMode="auto">
            <a:xfrm>
              <a:off x="3379" y="3103"/>
              <a:ext cx="454" cy="325"/>
            </a:xfrm>
            <a:prstGeom prst="flowChartMagneticDisk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DB</a:t>
              </a:r>
            </a:p>
          </p:txBody>
        </p:sp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4400" y="3021"/>
              <a:ext cx="454" cy="326"/>
            </a:xfrm>
            <a:prstGeom prst="flowChartMagneticDisk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DB</a:t>
              </a: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585" y="1885"/>
              <a:ext cx="681" cy="3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3606" y="1885"/>
              <a:ext cx="0" cy="2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 flipH="1">
              <a:off x="3946" y="1885"/>
              <a:ext cx="681" cy="3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 flipH="1">
              <a:off x="2472" y="2372"/>
              <a:ext cx="794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>
              <a:off x="3606" y="2454"/>
              <a:ext cx="0" cy="2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3946" y="2372"/>
              <a:ext cx="567" cy="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>
              <a:off x="2472" y="2941"/>
              <a:ext cx="0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3606" y="2941"/>
              <a:ext cx="0" cy="2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4627" y="2941"/>
              <a:ext cx="0" cy="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 flipH="1" flipV="1">
              <a:off x="2131" y="1396"/>
              <a:ext cx="227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 flipV="1">
              <a:off x="2585" y="1396"/>
              <a:ext cx="114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2472" y="1396"/>
              <a:ext cx="0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Line 26"/>
            <p:cNvSpPr>
              <a:spLocks noChangeShapeType="1"/>
            </p:cNvSpPr>
            <p:nvPr/>
          </p:nvSpPr>
          <p:spPr bwMode="auto">
            <a:xfrm flipH="1" flipV="1">
              <a:off x="3266" y="1396"/>
              <a:ext cx="227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 flipV="1">
              <a:off x="3606" y="1396"/>
              <a:ext cx="0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Line 28"/>
            <p:cNvSpPr>
              <a:spLocks noChangeShapeType="1"/>
            </p:cNvSpPr>
            <p:nvPr/>
          </p:nvSpPr>
          <p:spPr bwMode="auto">
            <a:xfrm flipV="1">
              <a:off x="3719" y="1396"/>
              <a:ext cx="227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Line 29"/>
            <p:cNvSpPr>
              <a:spLocks noChangeShapeType="1"/>
            </p:cNvSpPr>
            <p:nvPr/>
          </p:nvSpPr>
          <p:spPr bwMode="auto">
            <a:xfrm>
              <a:off x="4286" y="1396"/>
              <a:ext cx="227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Line 30"/>
            <p:cNvSpPr>
              <a:spLocks noChangeShapeType="1"/>
            </p:cNvSpPr>
            <p:nvPr/>
          </p:nvSpPr>
          <p:spPr bwMode="auto">
            <a:xfrm flipV="1">
              <a:off x="4627" y="1396"/>
              <a:ext cx="0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Line 31"/>
            <p:cNvSpPr>
              <a:spLocks noChangeShapeType="1"/>
            </p:cNvSpPr>
            <p:nvPr/>
          </p:nvSpPr>
          <p:spPr bwMode="auto">
            <a:xfrm flipV="1">
              <a:off x="4740" y="1396"/>
              <a:ext cx="227" cy="2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Line 32"/>
            <p:cNvSpPr>
              <a:spLocks noChangeShapeType="1"/>
            </p:cNvSpPr>
            <p:nvPr/>
          </p:nvSpPr>
          <p:spPr bwMode="auto">
            <a:xfrm>
              <a:off x="1678" y="1396"/>
              <a:ext cx="567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Line 33"/>
            <p:cNvSpPr>
              <a:spLocks noChangeShapeType="1"/>
            </p:cNvSpPr>
            <p:nvPr/>
          </p:nvSpPr>
          <p:spPr bwMode="auto">
            <a:xfrm flipH="1">
              <a:off x="2472" y="1965"/>
              <a:ext cx="113" cy="65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657" y="1334"/>
              <a:ext cx="998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客户端软件</a:t>
              </a:r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657" y="2715"/>
              <a:ext cx="1027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服务器端软件</a:t>
              </a:r>
            </a:p>
          </p:txBody>
        </p:sp>
        <p:sp>
          <p:nvSpPr>
            <p:cNvPr id="44" name="Rectangle 36"/>
            <p:cNvSpPr>
              <a:spLocks noChangeArrowheads="1"/>
            </p:cNvSpPr>
            <p:nvPr/>
          </p:nvSpPr>
          <p:spPr bwMode="auto">
            <a:xfrm rot="242832">
              <a:off x="1456" y="1497"/>
              <a:ext cx="683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全局请求</a:t>
              </a:r>
            </a:p>
          </p:txBody>
        </p:sp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>
              <a:off x="1911" y="2066"/>
              <a:ext cx="685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局部请求</a:t>
              </a:r>
            </a:p>
          </p:txBody>
        </p:sp>
        <p:sp>
          <p:nvSpPr>
            <p:cNvPr id="46" name="Rectangle 39"/>
            <p:cNvSpPr>
              <a:spLocks noChangeArrowheads="1"/>
            </p:cNvSpPr>
            <p:nvPr/>
          </p:nvSpPr>
          <p:spPr bwMode="auto">
            <a:xfrm>
              <a:off x="2254" y="1253"/>
              <a:ext cx="342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</a:t>
              </a:r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>
              <a:off x="3395" y="1253"/>
              <a:ext cx="342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</a:t>
              </a:r>
            </a:p>
          </p:txBody>
        </p:sp>
        <p:sp>
          <p:nvSpPr>
            <p:cNvPr id="48" name="Rectangle 41"/>
            <p:cNvSpPr>
              <a:spLocks noChangeArrowheads="1"/>
            </p:cNvSpPr>
            <p:nvPr/>
          </p:nvSpPr>
          <p:spPr bwMode="auto">
            <a:xfrm>
              <a:off x="4420" y="1253"/>
              <a:ext cx="342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用户</a:t>
              </a:r>
            </a:p>
          </p:txBody>
        </p:sp>
      </p:grpSp>
      <p:sp>
        <p:nvSpPr>
          <p:cNvPr id="49" name="Text Box 44"/>
          <p:cNvSpPr txBox="1">
            <a:spLocks noChangeArrowheads="1"/>
          </p:cNvSpPr>
          <p:nvPr/>
        </p:nvSpPr>
        <p:spPr bwMode="auto">
          <a:xfrm>
            <a:off x="0" y="5294536"/>
            <a:ext cx="792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其中：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：应用处理器  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DP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：数据处理器   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：通信处理器	 </a:t>
            </a:r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6750446" y="620688"/>
            <a:ext cx="2266950" cy="1846659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823913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357313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890713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424113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88131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33851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79571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425291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应用处理器</a:t>
            </a:r>
            <a:r>
              <a:rPr lang="en-US" altLang="zh-CN" sz="2000" b="1" dirty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(AP)</a:t>
            </a:r>
            <a:endParaRPr lang="en-US" altLang="zh-CN" sz="2000" dirty="0">
              <a:solidFill>
                <a:srgbClr val="FF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用于完成分布数据处理的软件，如：处理访问多个场地的请求，查询全局字典中分布信息等。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6817895" y="3448744"/>
            <a:ext cx="2160588" cy="153888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823913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357313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890713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424113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88131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33851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79571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425291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数据处理器</a:t>
            </a:r>
            <a:r>
              <a:rPr lang="en-US" altLang="zh-CN" sz="2000" b="1" dirty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(DP)</a:t>
            </a:r>
            <a:endParaRPr lang="en-US" altLang="zh-CN" sz="2000" dirty="0">
              <a:solidFill>
                <a:srgbClr val="FF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负责进行数据管理的软件，类似于一个集中式数据库管理系统（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DBMS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179113" y="5854244"/>
            <a:ext cx="8758238" cy="374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823913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357313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890713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424113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88131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333851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79571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4252913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通信管理器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(CM)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负责为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DP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在多个场地之间传送命令和数据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226224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44935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</a:t>
            </a:r>
            <a:r>
              <a:rPr kumimoji="0"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集中式、分散式到分布式</a:t>
            </a: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268760"/>
            <a:ext cx="8486775" cy="4114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随着数据库应用的不断发展，规模的不断扩大，逐渐感觉到集中式系统也有不便之处。如大型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DBS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设计和操作都比较复杂，系统显得不灵活并且安全性也较差。因此，采用将数据分散的方法，把数据库分成多个，建立在多台计算机上，这种系统称为分散式系统。在这种系统中，数据库的管理、应用程序的研制等都是分开并相互独立，它们之间不存在数据通信联系。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由于计算机网络通信的发展，有可能把分散在各处的数据库系统通过网络通信连接起来，这样形成的系统称为分布式数据库系统（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DDBS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DDBS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兼有集中式和分散式的优点。这种系统有多台计算机组成，各计算机之间由通信网络相互连系着。 </a:t>
            </a:r>
          </a:p>
        </p:txBody>
      </p:sp>
    </p:spTree>
    <p:extLst>
      <p:ext uri="{BB962C8B-B14F-4D97-AF65-F5344CB8AC3E}">
        <p14:creationId xmlns:p14="http://schemas.microsoft.com/office/powerpoint/2010/main" val="42847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948" y="171503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分布式数据库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948" y="2543058"/>
            <a:ext cx="6807852" cy="653547"/>
            <a:chOff x="0" y="0"/>
            <a:chExt cx="7287686" cy="685502"/>
          </a:xfrm>
          <a:solidFill>
            <a:schemeClr val="accent2"/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数据仓库与数据湖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16948" y="334418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非结构化数据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1116948" y="4206775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8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20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列式数据库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96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数据仓库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288" y="1794883"/>
            <a:ext cx="816051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266700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数据仓库，英文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名称为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Data Warehouse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，可简写为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DW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DWH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。数据仓库，是为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企业所有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级别的决策制定过程，提供所有类型数据支持的战略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集集合。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它是单个数据存储，出于分析性报告和决策支持目的而创建。 为需要业务智能的企业，提供指导业务流程改进、监视时间、成本、质量以及控制。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39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数据仓库架构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5162" y="1124744"/>
            <a:ext cx="736322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数据仓库是一种体系结构，而不是一种技术。数据仓库最为核心的内容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分为两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部分：</a:t>
            </a: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基于关系数据库的多维建模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(RDBMS-based dimensional modeling)</a:t>
            </a:r>
          </a:p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基于数据立方体的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OLAP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查询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(cube-based OLAP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62" y="2755960"/>
            <a:ext cx="7993135" cy="373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1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数据仓库架构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15938" y="1156269"/>
            <a:ext cx="80112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数据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仓库体系结构包含了从外部数据源或者数据库抽取数据的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ETL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工具。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ETL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还负责数据的转换，清洗，然后加载到数据仓库的存储中。一般来说，数据都会加载到存取速度较慢的存储中，以原始数据的方式保存下来。为了提高查询效率，原始数据会按主题分类，以聚合的方式存储到数据集市中，称之为聚合数据。参见下图，原始数据往往有多条聚合路径，时间维度是一个最基本的内置聚合路径，行政级别划分也是一种常见的聚合路径，产品属性也是常见的聚合路径。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4" name="Picture 2" descr="http://s5.51cto.com/wyfs02/M02/8D/0D/wKioL1iEZLHCKwVvAADTFwgtf4o0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645024"/>
            <a:ext cx="476250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1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数据仓库特点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44805" y="1412776"/>
            <a:ext cx="8088510" cy="38356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95220" numCol="1" anchor="ctr" anchorCtr="0" compatLnSpc="1">
            <a:prstTxWarp prst="textNoShape">
              <a:avLst/>
            </a:prstTxWarp>
            <a:spAutoFit/>
          </a:bodyPr>
          <a:lstStyle>
            <a:lvl1pPr indent="317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17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400" b="0" i="0" strike="noStrike" cap="none" normalizeH="0" baseline="0" dirty="0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数据仓库，是在数据库已经大量存在的情况下，为了进一步挖掘数据资源、为了决策需要而产生的，它并不是所谓的“大型数据库”。数据仓库的方案建设的目的，是为前端查询和分析作为基础，由于有较大的冗余，所以需要的存储也较大。为了更好地为前端应用服务，数据仓库往往有如下几点特点：</a:t>
            </a:r>
            <a:endParaRPr kumimoji="0" lang="zh-CN" altLang="zh-CN" sz="1400" b="0" i="0" strike="noStrike" cap="none" normalizeH="0" baseline="0" dirty="0" smtClean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kumimoji="0" lang="zh-CN" altLang="zh-CN" sz="2400" b="1" i="0" strike="noStrike" cap="none" normalizeH="0" baseline="0" dirty="0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效率足够高</a:t>
            </a:r>
            <a:endParaRPr kumimoji="0" lang="zh-CN" altLang="zh-CN" sz="2400" b="0" i="0" strike="noStrike" cap="none" normalizeH="0" baseline="0" dirty="0" smtClean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zh-CN" altLang="en-US" sz="2400" b="1" i="0" strike="noStrike" cap="none" normalizeH="0" baseline="0" dirty="0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数据质量</a:t>
            </a:r>
            <a:endParaRPr kumimoji="0" lang="en-US" altLang="zh-CN" sz="2400" b="1" i="0" strike="noStrike" cap="none" normalizeH="0" baseline="0" dirty="0" smtClean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zh-CN" altLang="en-US" sz="2400" b="1" i="0" strike="noStrike" cap="none" normalizeH="0" baseline="0" dirty="0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扩展</a:t>
            </a:r>
            <a:r>
              <a:rPr kumimoji="0" lang="zh-CN" altLang="zh-CN" sz="2400" b="1" i="0" strike="noStrike" cap="none" normalizeH="0" baseline="0" dirty="0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性</a:t>
            </a:r>
            <a:endParaRPr kumimoji="0" lang="en-US" altLang="zh-CN" sz="2400" b="1" i="0" strike="noStrike" cap="none" normalizeH="0" baseline="0" dirty="0" smtClean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zh-CN" altLang="zh-CN" sz="2400" b="1" i="0" strike="noStrike" cap="none" normalizeH="0" baseline="0" dirty="0" smtClean="0">
                <a:ln>
                  <a:noFill/>
                </a:ln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面向主题</a:t>
            </a:r>
            <a:endParaRPr kumimoji="0" lang="zh-CN" altLang="zh-CN" sz="1400" b="0" i="0" strike="noStrike" cap="none" normalizeH="0" baseline="0" dirty="0" smtClean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74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97575" y="332656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数据湖架构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527700" y="426319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1905218"/>
            <a:ext cx="8532440" cy="31700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Pentaho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CTO James Dixon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年提出了“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Data Lake”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的概念。在面对大数据挑战时，他声称：不要想着数据的“仓库”概念，想想数据 的“湖”概念。数据“仓库”概念和数据湖概念的重大区别是：数据仓库中数据在进入仓库之前需要是事先归类，以便于未来的分析。这在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OLAP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时代很常见，但是对于离线分析却没有任何意义，不如把大量的原始数据线保存下来，而现在廉价的存储提供了这个可能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Nearly unlimited potential for operational insight and data discovery. As data volumes, data variety, and metadata richness grow, so does the benefit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kumimoji="0" lang="zh-CN" altLang="zh-CN" sz="200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856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数据湖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pic>
        <p:nvPicPr>
          <p:cNvPr id="5122" name="Picture 2" descr="http://s1.51cto.com/wyfs02/M00/8D/0D/wKioL1iEZYywE_gKAADHNSTV5pY6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80928"/>
            <a:ext cx="476250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1268760"/>
            <a:ext cx="8532440" cy="144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和数据仓库对比来看，数据仓库是高度结构化的架构，数据在转换之前是无法加载到数据仓库的，用户可以直接获得分析数据。而在数据湖中，数据直接加载到数据湖中，然后根据分析的需要再转换数据。</a:t>
            </a:r>
            <a:endParaRPr kumimoji="0" lang="zh-CN" altLang="zh-CN" sz="22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368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948" y="1715036"/>
            <a:ext cx="6807852" cy="653547"/>
            <a:chOff x="0" y="0"/>
            <a:chExt cx="7287686" cy="685502"/>
          </a:xfrm>
          <a:solidFill>
            <a:schemeClr val="accent2"/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分布式数据库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948" y="2543058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数据仓库与数据湖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16948" y="334418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非结构化数据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1116948" y="4206775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8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20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列式数据库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39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数据湖架构特点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1099483"/>
            <a:ext cx="8532440" cy="17851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存储：大容量低成本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数据保真度：数据湖以原始的格式保存数据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数据使用：数据湖中的数据可以方便的被使用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延迟绑定：数据湖提供灵活的，面向任务的数据绑定，不需要提前定义数据模。</a:t>
            </a:r>
            <a:endParaRPr kumimoji="0" lang="zh-CN" altLang="zh-CN" sz="2200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530" name="Picture 2" descr="http://s2.51cto.com/wyfs02/M01/8D/10/wKiom1iEZaKCyz5zAACixdUYQpg6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498" y="3356992"/>
            <a:ext cx="4762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8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948" y="171503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分布式数据库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948" y="2543058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数据仓库与数据湖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16948" y="3344186"/>
            <a:ext cx="6807852" cy="653547"/>
            <a:chOff x="0" y="0"/>
            <a:chExt cx="7287686" cy="685502"/>
          </a:xfrm>
          <a:solidFill>
            <a:schemeClr val="accent2"/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非结构化数据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1116948" y="4206775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8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20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列式数据库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580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非结构化数据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/>
        </p:nvSpPr>
        <p:spPr bwMode="auto">
          <a:xfrm>
            <a:off x="395288" y="1412776"/>
            <a:ext cx="835342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相对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于结构化数据（即行数据，存储在数据库里，可以用二维表结构来逻辑表达实现的数据）而言，不方便用数据库二维逻辑表来表现的数据即称为非结构化数据，包括所有格式的办公文档、文本、图片、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XML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HTML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、各类报表、图像和音频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视频信息等等。</a:t>
            </a: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443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/>
        </p:nvSpPr>
        <p:spPr bwMode="auto">
          <a:xfrm>
            <a:off x="395288" y="1295400"/>
            <a:ext cx="835342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ClrTx/>
              <a:buFont typeface="Wingdings" panose="05000000000000000000" pitchFamily="2" charset="2"/>
              <a:buChar char="l"/>
              <a:defRPr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世界上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数据都是非结构化数据，这些数据每年都按指数增长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60%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kumimoji="0" lang="zh-CN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42943"/>
            <a:ext cx="3457575" cy="4134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4852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绝大部分数据是非结构化数据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8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 altLang="en-US" dirty="0" smtClean="0"/>
              <a:t>提纲</a:t>
            </a:r>
            <a:endParaRPr lang="zh-CN" alt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16948" y="171503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1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8" name="TextBox 3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分布式数据库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1116948" y="2543058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0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2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2" name="TextBox 127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数据仓库与数据湖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116948" y="3344186"/>
            <a:ext cx="6807852" cy="653547"/>
            <a:chOff x="0" y="0"/>
            <a:chExt cx="7287686" cy="685502"/>
          </a:xfrm>
          <a:solidFill>
            <a:schemeClr val="bg1">
              <a:lumMod val="50000"/>
            </a:schemeClr>
          </a:solidFill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5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3</a:t>
              </a:r>
              <a:endPara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16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非结构化数据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1116948" y="4206775"/>
            <a:ext cx="6807852" cy="653547"/>
            <a:chOff x="0" y="0"/>
            <a:chExt cx="7287686" cy="685502"/>
          </a:xfrm>
          <a:solidFill>
            <a:schemeClr val="accent2"/>
          </a:solidFill>
        </p:grpSpPr>
        <p:sp>
          <p:nvSpPr>
            <p:cNvPr id="18" name="AutoShape 2"/>
            <p:cNvSpPr>
              <a:spLocks noChangeArrowheads="1"/>
            </p:cNvSpPr>
            <p:nvPr/>
          </p:nvSpPr>
          <p:spPr bwMode="auto">
            <a:xfrm>
              <a:off x="403359" y="64466"/>
              <a:ext cx="6884327" cy="621036"/>
            </a:xfrm>
            <a:prstGeom prst="roundRect">
              <a:avLst>
                <a:gd name="adj" fmla="val 10889"/>
              </a:avLst>
            </a:prstGeom>
            <a:grpFill/>
            <a:ln w="38100" cmpd="sng">
              <a:solidFill>
                <a:srgbClr val="FFFFFF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endParaRPr lang="zh-CN" altLang="zh-CN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黑体" panose="02010609060101010101" pitchFamily="49" charset="-122"/>
              </a:endParaRP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619383" cy="561470"/>
            </a:xfrm>
            <a:prstGeom prst="roundRect">
              <a:avLst>
                <a:gd name="adj" fmla="val 11917"/>
              </a:avLst>
            </a:prstGeom>
            <a:grpFill/>
            <a:ln w="38100" cmpd="sng">
              <a:solidFill>
                <a:schemeClr val="bg1"/>
              </a:solidFill>
              <a:bevel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sz="2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Arial Black" panose="020B0A04020102020204" pitchFamily="34" charset="0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Arial Black" panose="020B0A04020102020204" pitchFamily="34" charset="0"/>
              </a:endParaRPr>
            </a:p>
          </p:txBody>
        </p:sp>
        <p:sp>
          <p:nvSpPr>
            <p:cNvPr id="20" name="TextBox 131"/>
            <p:cNvSpPr>
              <a:spLocks noChangeArrowheads="1"/>
            </p:cNvSpPr>
            <p:nvPr/>
          </p:nvSpPr>
          <p:spPr bwMode="auto">
            <a:xfrm>
              <a:off x="792088" y="144016"/>
              <a:ext cx="6048672" cy="484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列式数据库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58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数据量扩展</a:t>
            </a:r>
            <a:r>
              <a:rPr kumimoji="0"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4294967295"/>
          </p:nvPr>
        </p:nvSpPr>
        <p:spPr bwMode="auto">
          <a:xfrm>
            <a:off x="512763" y="1103313"/>
            <a:ext cx="5480866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rIns="9144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数据量每</a:t>
            </a:r>
            <a:r>
              <a:rPr altLang="zh-CN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个月都会翻番，越来越多的人需要访问越来越多的数据</a:t>
            </a:r>
            <a:r>
              <a:rPr lang="zh-CN" altLang="en-US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4" name="TextBox 35"/>
          <p:cNvSpPr txBox="1">
            <a:spLocks noChangeArrowheads="1"/>
          </p:cNvSpPr>
          <p:nvPr/>
        </p:nvSpPr>
        <p:spPr bwMode="auto">
          <a:xfrm>
            <a:off x="3214610" y="2628740"/>
            <a:ext cx="10271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数据量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5773738" y="5719763"/>
            <a:ext cx="19859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世纪</a:t>
            </a:r>
          </a:p>
          <a:p>
            <a:pPr algn="ctr" eaLnBrk="1" hangingPunct="1"/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无限企业</a:t>
            </a:r>
          </a:p>
        </p:txBody>
      </p:sp>
      <p:sp>
        <p:nvSpPr>
          <p:cNvPr id="16" name="Rectangle 44"/>
          <p:cNvSpPr>
            <a:spLocks noChangeArrowheads="1"/>
          </p:cNvSpPr>
          <p:nvPr/>
        </p:nvSpPr>
        <p:spPr bwMode="auto">
          <a:xfrm>
            <a:off x="6308725" y="5519738"/>
            <a:ext cx="895350" cy="128587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52"/>
          <p:cNvSpPr>
            <a:spLocks noChangeArrowheads="1"/>
          </p:cNvSpPr>
          <p:nvPr/>
        </p:nvSpPr>
        <p:spPr bwMode="auto">
          <a:xfrm>
            <a:off x="4852988" y="5519738"/>
            <a:ext cx="895350" cy="128587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Rectangle 53"/>
          <p:cNvSpPr>
            <a:spLocks noChangeArrowheads="1"/>
          </p:cNvSpPr>
          <p:nvPr/>
        </p:nvSpPr>
        <p:spPr bwMode="auto">
          <a:xfrm>
            <a:off x="3395663" y="5519738"/>
            <a:ext cx="895350" cy="128587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Group 71"/>
          <p:cNvGrpSpPr>
            <a:grpSpLocks/>
          </p:cNvGrpSpPr>
          <p:nvPr/>
        </p:nvGrpSpPr>
        <p:grpSpPr bwMode="auto">
          <a:xfrm>
            <a:off x="1939925" y="1701800"/>
            <a:ext cx="5264150" cy="3656013"/>
            <a:chOff x="1939776" y="1701997"/>
            <a:chExt cx="5264449" cy="3715633"/>
          </a:xfrm>
        </p:grpSpPr>
        <p:sp>
          <p:nvSpPr>
            <p:cNvPr id="20" name="Rectangle 25"/>
            <p:cNvSpPr/>
            <p:nvPr/>
          </p:nvSpPr>
          <p:spPr bwMode="auto">
            <a:xfrm>
              <a:off x="6308824" y="1701997"/>
              <a:ext cx="895401" cy="3715633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Rectangle 24"/>
            <p:cNvSpPr/>
            <p:nvPr/>
          </p:nvSpPr>
          <p:spPr bwMode="auto">
            <a:xfrm>
              <a:off x="4853004" y="3517059"/>
              <a:ext cx="895401" cy="190057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Rectangle 22"/>
            <p:cNvSpPr/>
            <p:nvPr/>
          </p:nvSpPr>
          <p:spPr bwMode="auto">
            <a:xfrm>
              <a:off x="3395597" y="4838423"/>
              <a:ext cx="895401" cy="579207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Rectangle 27"/>
            <p:cNvSpPr/>
            <p:nvPr/>
          </p:nvSpPr>
          <p:spPr bwMode="auto">
            <a:xfrm>
              <a:off x="1939776" y="5277265"/>
              <a:ext cx="895401" cy="140365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1939925" y="5519738"/>
            <a:ext cx="895350" cy="128587"/>
          </a:xfrm>
          <a:prstGeom prst="rect">
            <a:avLst/>
          </a:prstGeom>
          <a:solidFill>
            <a:srgbClr val="5F5F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7" name="Straight Connector 47"/>
          <p:cNvCxnSpPr>
            <a:cxnSpLocks noChangeShapeType="1"/>
          </p:cNvCxnSpPr>
          <p:nvPr/>
        </p:nvCxnSpPr>
        <p:spPr bwMode="auto">
          <a:xfrm>
            <a:off x="1768475" y="5414963"/>
            <a:ext cx="5607050" cy="3175"/>
          </a:xfrm>
          <a:prstGeom prst="line">
            <a:avLst/>
          </a:prstGeom>
          <a:noFill/>
          <a:ln w="12700" algn="ctr">
            <a:solidFill>
              <a:srgbClr val="5F5F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4794250" y="5719763"/>
            <a:ext cx="12033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世纪</a:t>
            </a:r>
            <a:r>
              <a:rPr lang="en-US" altLang="zh-CN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年代</a:t>
            </a:r>
            <a:r>
              <a:rPr lang="en-US" altLang="zh-CN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~21</a:t>
            </a:r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世纪初</a:t>
            </a:r>
            <a:b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因特网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3222625" y="5719763"/>
            <a:ext cx="1327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世纪</a:t>
            </a:r>
            <a:r>
              <a:rPr lang="en-US" altLang="zh-CN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年代</a:t>
            </a:r>
            <a:b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客户机</a:t>
            </a:r>
            <a:r>
              <a:rPr lang="en-US" altLang="zh-CN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服务器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1730375" y="5719763"/>
            <a:ext cx="1325563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世纪</a:t>
            </a:r>
            <a:r>
              <a:rPr lang="en-US" altLang="zh-CN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年代</a:t>
            </a:r>
            <a:b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16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主机</a:t>
            </a:r>
          </a:p>
        </p:txBody>
      </p:sp>
      <p:sp>
        <p:nvSpPr>
          <p:cNvPr id="31" name="Oval 32"/>
          <p:cNvSpPr>
            <a:spLocks noChangeAspect="1"/>
          </p:cNvSpPr>
          <p:nvPr/>
        </p:nvSpPr>
        <p:spPr bwMode="auto">
          <a:xfrm>
            <a:off x="2339975" y="5183188"/>
            <a:ext cx="90488" cy="92075"/>
          </a:xfrm>
          <a:prstGeom prst="ellipse">
            <a:avLst/>
          </a:prstGeom>
          <a:solidFill>
            <a:srgbClr val="E3722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endParaRPr lang="en-US" altLang="zh-CN" sz="200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Oval 36"/>
          <p:cNvSpPr>
            <a:spLocks noChangeAspect="1"/>
          </p:cNvSpPr>
          <p:nvPr/>
        </p:nvSpPr>
        <p:spPr bwMode="auto">
          <a:xfrm>
            <a:off x="6723063" y="1660525"/>
            <a:ext cx="90487" cy="90488"/>
          </a:xfrm>
          <a:prstGeom prst="ellipse">
            <a:avLst/>
          </a:prstGeom>
          <a:solidFill>
            <a:srgbClr val="E3722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endParaRPr lang="en-US" altLang="zh-CN" sz="200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Oval 39"/>
          <p:cNvSpPr>
            <a:spLocks noChangeAspect="1"/>
          </p:cNvSpPr>
          <p:nvPr/>
        </p:nvSpPr>
        <p:spPr bwMode="auto">
          <a:xfrm>
            <a:off x="3792538" y="4740275"/>
            <a:ext cx="90487" cy="92075"/>
          </a:xfrm>
          <a:prstGeom prst="ellipse">
            <a:avLst/>
          </a:prstGeom>
          <a:solidFill>
            <a:srgbClr val="E3722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endParaRPr lang="en-US" altLang="zh-CN" sz="200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Oval 41"/>
          <p:cNvSpPr>
            <a:spLocks noChangeAspect="1"/>
          </p:cNvSpPr>
          <p:nvPr/>
        </p:nvSpPr>
        <p:spPr bwMode="auto">
          <a:xfrm>
            <a:off x="5254625" y="3446463"/>
            <a:ext cx="90488" cy="92075"/>
          </a:xfrm>
          <a:prstGeom prst="ellipse">
            <a:avLst/>
          </a:prstGeom>
          <a:solidFill>
            <a:srgbClr val="E3722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endParaRPr lang="en-US" altLang="zh-CN" sz="200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Group 45"/>
          <p:cNvGrpSpPr>
            <a:grpSpLocks/>
          </p:cNvGrpSpPr>
          <p:nvPr/>
        </p:nvGrpSpPr>
        <p:grpSpPr bwMode="auto">
          <a:xfrm>
            <a:off x="2163763" y="4352925"/>
            <a:ext cx="614362" cy="709613"/>
            <a:chOff x="1834816" y="4569336"/>
            <a:chExt cx="826984" cy="953141"/>
          </a:xfrm>
        </p:grpSpPr>
        <p:pic>
          <p:nvPicPr>
            <p:cNvPr id="36" name="Picture 150" descr="\\Eric-pauls-power-mac-g5.local\desktop\Graphic Tank\server 1.t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834816" y="4569336"/>
              <a:ext cx="519112" cy="793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150" descr="\\Eric-pauls-power-mac-g5.local\desktop\Graphic Tank\server 1.t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142688" y="4728727"/>
              <a:ext cx="519112" cy="793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8" name="Group 63"/>
          <p:cNvGrpSpPr>
            <a:grpSpLocks/>
          </p:cNvGrpSpPr>
          <p:nvPr/>
        </p:nvGrpSpPr>
        <p:grpSpPr bwMode="auto">
          <a:xfrm>
            <a:off x="3427413" y="3516313"/>
            <a:ext cx="1079500" cy="923925"/>
            <a:chOff x="3336843" y="3583349"/>
            <a:chExt cx="1451315" cy="1241910"/>
          </a:xfrm>
        </p:grpSpPr>
        <p:grpSp>
          <p:nvGrpSpPr>
            <p:cNvPr id="39" name="Group 160"/>
            <p:cNvGrpSpPr>
              <a:grpSpLocks/>
            </p:cNvGrpSpPr>
            <p:nvPr/>
          </p:nvGrpSpPr>
          <p:grpSpPr bwMode="auto">
            <a:xfrm>
              <a:off x="4013199" y="4275664"/>
              <a:ext cx="453225" cy="549595"/>
              <a:chOff x="-2483801" y="1116400"/>
              <a:chExt cx="808194" cy="977910"/>
            </a:xfrm>
          </p:grpSpPr>
          <p:pic>
            <p:nvPicPr>
              <p:cNvPr id="50" name="Picture 40" descr="\\Eric-pauls-power-mac-g5.local\desktop\Graphic Tank\comp.ti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-2481485" y="1116400"/>
                <a:ext cx="805878" cy="9599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55" descr="\\Eric-pauls-power-mac-g5.local\desktop\Graphic Tank\base 2.tif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-2483801" y="1764987"/>
                <a:ext cx="697823" cy="329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0" name="Group 160"/>
            <p:cNvGrpSpPr>
              <a:grpSpLocks/>
            </p:cNvGrpSpPr>
            <p:nvPr/>
          </p:nvGrpSpPr>
          <p:grpSpPr bwMode="auto">
            <a:xfrm>
              <a:off x="4334933" y="3877733"/>
              <a:ext cx="453225" cy="549595"/>
              <a:chOff x="-2483801" y="1116400"/>
              <a:chExt cx="808194" cy="977910"/>
            </a:xfrm>
          </p:grpSpPr>
          <p:pic>
            <p:nvPicPr>
              <p:cNvPr id="48" name="Picture 40" descr="\\Eric-pauls-power-mac-g5.local\desktop\Graphic Tank\comp.ti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-2481485" y="1116400"/>
                <a:ext cx="805878" cy="9599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9" name="Picture 57" descr="\\Eric-pauls-power-mac-g5.local\desktop\Graphic Tank\base 2.tif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-2483801" y="1764987"/>
                <a:ext cx="697823" cy="329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41" name="Straight Connector 45"/>
            <p:cNvCxnSpPr/>
            <p:nvPr/>
          </p:nvCxnSpPr>
          <p:spPr bwMode="gray">
            <a:xfrm>
              <a:off x="3522525" y="4046397"/>
              <a:ext cx="650958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6"/>
            <p:cNvCxnSpPr/>
            <p:nvPr/>
          </p:nvCxnSpPr>
          <p:spPr bwMode="gray">
            <a:xfrm>
              <a:off x="3522525" y="4445431"/>
              <a:ext cx="650958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8"/>
            <p:cNvCxnSpPr/>
            <p:nvPr/>
          </p:nvCxnSpPr>
          <p:spPr bwMode="gray">
            <a:xfrm>
              <a:off x="3767969" y="4251248"/>
              <a:ext cx="650957" cy="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Picture 275" descr="server rack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36843" y="3784598"/>
              <a:ext cx="484884" cy="915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5" name="Group 160"/>
            <p:cNvGrpSpPr>
              <a:grpSpLocks/>
            </p:cNvGrpSpPr>
            <p:nvPr/>
          </p:nvGrpSpPr>
          <p:grpSpPr bwMode="auto">
            <a:xfrm>
              <a:off x="3962397" y="3583349"/>
              <a:ext cx="453225" cy="549595"/>
              <a:chOff x="-2483801" y="1116400"/>
              <a:chExt cx="808194" cy="977910"/>
            </a:xfrm>
          </p:grpSpPr>
          <p:pic>
            <p:nvPicPr>
              <p:cNvPr id="46" name="Picture 40" descr="\\Eric-pauls-power-mac-g5.local\desktop\Graphic Tank\comp.ti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-2481485" y="1116400"/>
                <a:ext cx="805878" cy="9599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7" name="Picture 55" descr="\\Eric-pauls-power-mac-g5.local\desktop\Graphic Tank\base 2.tif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-2483801" y="1764987"/>
                <a:ext cx="697823" cy="329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52" name="Picture 40" descr="\\Eric-pauls-power-mac-g5.local\desktop\Graphic Tank\comp.t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930775" y="2384425"/>
            <a:ext cx="6731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Freeform 64"/>
          <p:cNvSpPr>
            <a:spLocks/>
          </p:cNvSpPr>
          <p:nvPr/>
        </p:nvSpPr>
        <p:spPr bwMode="auto">
          <a:xfrm>
            <a:off x="2382838" y="1700213"/>
            <a:ext cx="4405312" cy="3527425"/>
          </a:xfrm>
          <a:custGeom>
            <a:avLst/>
            <a:gdLst>
              <a:gd name="T0" fmla="*/ 0 w 4405745"/>
              <a:gd name="T1" fmla="*/ 3523100 h 3528291"/>
              <a:gd name="T2" fmla="*/ 1467718 w 4405745"/>
              <a:gd name="T3" fmla="*/ 3089634 h 3528291"/>
              <a:gd name="T4" fmla="*/ 2916972 w 4405745"/>
              <a:gd name="T5" fmla="*/ 1789221 h 3528291"/>
              <a:gd name="T6" fmla="*/ 4403152 w 4405745"/>
              <a:gd name="T7" fmla="*/ 0 h 3528291"/>
              <a:gd name="T8" fmla="*/ 0 60000 65536"/>
              <a:gd name="T9" fmla="*/ 0 60000 65536"/>
              <a:gd name="T10" fmla="*/ 0 60000 65536"/>
              <a:gd name="T11" fmla="*/ 0 60000 65536"/>
              <a:gd name="T12" fmla="*/ 0 w 4405745"/>
              <a:gd name="T13" fmla="*/ 0 h 3528291"/>
              <a:gd name="T14" fmla="*/ 4405745 w 4405745"/>
              <a:gd name="T15" fmla="*/ 3528291 h 35282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05745" h="3528291">
                <a:moveTo>
                  <a:pt x="0" y="3528291"/>
                </a:moveTo>
                <a:lnTo>
                  <a:pt x="1468582" y="3094182"/>
                </a:lnTo>
                <a:lnTo>
                  <a:pt x="2918691" y="1791854"/>
                </a:lnTo>
                <a:lnTo>
                  <a:pt x="4405745" y="0"/>
                </a:lnTo>
              </a:path>
            </a:pathLst>
          </a:custGeom>
          <a:noFill/>
          <a:ln w="38100" algn="ctr">
            <a:solidFill>
              <a:srgbClr val="E3722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4" name="Group 333"/>
          <p:cNvGrpSpPr>
            <a:grpSpLocks/>
          </p:cNvGrpSpPr>
          <p:nvPr/>
        </p:nvGrpSpPr>
        <p:grpSpPr bwMode="auto">
          <a:xfrm>
            <a:off x="6094413" y="611188"/>
            <a:ext cx="1336675" cy="1000125"/>
            <a:chOff x="7608058" y="1480927"/>
            <a:chExt cx="1662475" cy="1244599"/>
          </a:xfrm>
        </p:grpSpPr>
        <p:sp>
          <p:nvSpPr>
            <p:cNvPr id="55" name="Freeform 119"/>
            <p:cNvSpPr>
              <a:spLocks/>
            </p:cNvSpPr>
            <p:nvPr/>
          </p:nvSpPr>
          <p:spPr bwMode="auto">
            <a:xfrm>
              <a:off x="9098756" y="2284977"/>
              <a:ext cx="171777" cy="2429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12"/>
                </a:cxn>
                <a:cxn ang="0">
                  <a:pos x="648" y="540"/>
                </a:cxn>
                <a:cxn ang="0">
                  <a:pos x="648" y="212"/>
                </a:cxn>
                <a:cxn ang="0">
                  <a:pos x="261" y="403"/>
                </a:cxn>
                <a:cxn ang="0">
                  <a:pos x="0" y="0"/>
                </a:cxn>
              </a:cxnLst>
              <a:rect l="0" t="0" r="r" b="b"/>
              <a:pathLst>
                <a:path w="648" h="912">
                  <a:moveTo>
                    <a:pt x="0" y="0"/>
                  </a:moveTo>
                  <a:cubicBezTo>
                    <a:pt x="0" y="912"/>
                    <a:pt x="0" y="912"/>
                    <a:pt x="0" y="912"/>
                  </a:cubicBezTo>
                  <a:cubicBezTo>
                    <a:pt x="0" y="912"/>
                    <a:pt x="640" y="748"/>
                    <a:pt x="648" y="540"/>
                  </a:cubicBezTo>
                  <a:cubicBezTo>
                    <a:pt x="648" y="212"/>
                    <a:pt x="648" y="212"/>
                    <a:pt x="648" y="212"/>
                  </a:cubicBezTo>
                  <a:cubicBezTo>
                    <a:pt x="261" y="403"/>
                    <a:pt x="261" y="403"/>
                    <a:pt x="261" y="403"/>
                  </a:cubicBezTo>
                  <a:cubicBezTo>
                    <a:pt x="261" y="403"/>
                    <a:pt x="42" y="204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rgbClr val="B0B0B0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Freeform 120"/>
            <p:cNvSpPr>
              <a:spLocks/>
            </p:cNvSpPr>
            <p:nvPr/>
          </p:nvSpPr>
          <p:spPr bwMode="auto">
            <a:xfrm>
              <a:off x="9069141" y="2306709"/>
              <a:ext cx="201392" cy="94827"/>
            </a:xfrm>
            <a:custGeom>
              <a:avLst/>
              <a:gdLst/>
              <a:ahLst/>
              <a:cxnLst>
                <a:cxn ang="0">
                  <a:pos x="758" y="137"/>
                </a:cxn>
                <a:cxn ang="0">
                  <a:pos x="440" y="0"/>
                </a:cxn>
                <a:cxn ang="0">
                  <a:pos x="0" y="56"/>
                </a:cxn>
                <a:cxn ang="0">
                  <a:pos x="344" y="340"/>
                </a:cxn>
                <a:cxn ang="0">
                  <a:pos x="758" y="137"/>
                </a:cxn>
              </a:cxnLst>
              <a:rect l="0" t="0" r="r" b="b"/>
              <a:pathLst>
                <a:path w="758" h="357">
                  <a:moveTo>
                    <a:pt x="758" y="137"/>
                  </a:moveTo>
                  <a:cubicBezTo>
                    <a:pt x="440" y="0"/>
                    <a:pt x="440" y="0"/>
                    <a:pt x="440" y="0"/>
                  </a:cubicBezTo>
                  <a:cubicBezTo>
                    <a:pt x="440" y="0"/>
                    <a:pt x="156" y="166"/>
                    <a:pt x="0" y="56"/>
                  </a:cubicBezTo>
                  <a:cubicBezTo>
                    <a:pt x="344" y="340"/>
                    <a:pt x="344" y="340"/>
                    <a:pt x="344" y="340"/>
                  </a:cubicBezTo>
                  <a:cubicBezTo>
                    <a:pt x="344" y="340"/>
                    <a:pt x="634" y="357"/>
                    <a:pt x="758" y="137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Freeform 6"/>
            <p:cNvSpPr>
              <a:spLocks/>
            </p:cNvSpPr>
            <p:nvPr/>
          </p:nvSpPr>
          <p:spPr bwMode="auto">
            <a:xfrm>
              <a:off x="8841513" y="2266490"/>
              <a:ext cx="227168" cy="396544"/>
            </a:xfrm>
            <a:custGeom>
              <a:avLst/>
              <a:gdLst>
                <a:gd name="T0" fmla="*/ 2147483647 w 9859"/>
                <a:gd name="T1" fmla="*/ 2147483647 h 7925"/>
                <a:gd name="T2" fmla="*/ 0 w 9859"/>
                <a:gd name="T3" fmla="*/ 2147483647 h 7925"/>
                <a:gd name="T4" fmla="*/ 0 w 9859"/>
                <a:gd name="T5" fmla="*/ 0 h 7925"/>
                <a:gd name="T6" fmla="*/ 2147483647 w 9859"/>
                <a:gd name="T7" fmla="*/ 2147483647 h 7925"/>
                <a:gd name="T8" fmla="*/ 2147483647 w 9859"/>
                <a:gd name="T9" fmla="*/ 2147483647 h 79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59"/>
                <a:gd name="T16" fmla="*/ 0 h 7925"/>
                <a:gd name="T17" fmla="*/ 9859 w 9859"/>
                <a:gd name="T18" fmla="*/ 7925 h 79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59" h="7925">
                  <a:moveTo>
                    <a:pt x="9718" y="7925"/>
                  </a:moveTo>
                  <a:lnTo>
                    <a:pt x="0" y="5547"/>
                  </a:lnTo>
                  <a:lnTo>
                    <a:pt x="0" y="0"/>
                  </a:lnTo>
                  <a:lnTo>
                    <a:pt x="9859" y="2162"/>
                  </a:lnTo>
                  <a:lnTo>
                    <a:pt x="9718" y="79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Freeform 122"/>
            <p:cNvSpPr>
              <a:spLocks/>
            </p:cNvSpPr>
            <p:nvPr/>
          </p:nvSpPr>
          <p:spPr bwMode="auto">
            <a:xfrm>
              <a:off x="8814438" y="1814795"/>
              <a:ext cx="37515" cy="399062"/>
            </a:xfrm>
            <a:custGeom>
              <a:avLst/>
              <a:gdLst/>
              <a:ahLst/>
              <a:cxnLst>
                <a:cxn ang="0">
                  <a:pos x="144" y="1432"/>
                </a:cxn>
                <a:cxn ang="0">
                  <a:pos x="72" y="1504"/>
                </a:cxn>
                <a:cxn ang="0">
                  <a:pos x="72" y="1504"/>
                </a:cxn>
                <a:cxn ang="0">
                  <a:pos x="0" y="1432"/>
                </a:cxn>
                <a:cxn ang="0">
                  <a:pos x="0" y="7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144" y="72"/>
                </a:cxn>
                <a:cxn ang="0">
                  <a:pos x="144" y="1432"/>
                </a:cxn>
              </a:cxnLst>
              <a:rect l="0" t="0" r="r" b="b"/>
              <a:pathLst>
                <a:path w="144" h="1504">
                  <a:moveTo>
                    <a:pt x="144" y="1432"/>
                  </a:moveTo>
                  <a:cubicBezTo>
                    <a:pt x="144" y="1472"/>
                    <a:pt x="112" y="1504"/>
                    <a:pt x="72" y="1504"/>
                  </a:cubicBezTo>
                  <a:cubicBezTo>
                    <a:pt x="72" y="1504"/>
                    <a:pt x="72" y="1504"/>
                    <a:pt x="72" y="1504"/>
                  </a:cubicBezTo>
                  <a:cubicBezTo>
                    <a:pt x="32" y="1504"/>
                    <a:pt x="0" y="1472"/>
                    <a:pt x="0" y="143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32"/>
                    <a:pt x="3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112" y="0"/>
                    <a:pt x="144" y="32"/>
                    <a:pt x="144" y="72"/>
                  </a:cubicBezTo>
                  <a:lnTo>
                    <a:pt x="144" y="143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/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Oval 121"/>
            <p:cNvSpPr>
              <a:spLocks noChangeArrowheads="1"/>
            </p:cNvSpPr>
            <p:nvPr/>
          </p:nvSpPr>
          <p:spPr bwMode="auto">
            <a:xfrm>
              <a:off x="8806540" y="2152615"/>
              <a:ext cx="82926" cy="8297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Freeform 123"/>
            <p:cNvSpPr>
              <a:spLocks/>
            </p:cNvSpPr>
            <p:nvPr/>
          </p:nvSpPr>
          <p:spPr bwMode="auto">
            <a:xfrm>
              <a:off x="8846166" y="1957783"/>
              <a:ext cx="226183" cy="3387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012"/>
                </a:cxn>
                <a:cxn ang="0">
                  <a:pos x="2008" y="3007"/>
                </a:cxn>
                <a:cxn ang="0">
                  <a:pos x="1968" y="1096"/>
                </a:cxn>
                <a:cxn ang="0">
                  <a:pos x="0" y="0"/>
                </a:cxn>
              </a:cxnLst>
              <a:rect l="0" t="0" r="r" b="b"/>
              <a:pathLst>
                <a:path w="2008" h="3007">
                  <a:moveTo>
                    <a:pt x="0" y="0"/>
                  </a:moveTo>
                  <a:lnTo>
                    <a:pt x="0" y="2012"/>
                  </a:lnTo>
                  <a:lnTo>
                    <a:pt x="2008" y="3007"/>
                  </a:lnTo>
                  <a:lnTo>
                    <a:pt x="1968" y="109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rgbClr val="6FADCD"/>
                </a:gs>
                <a:gs pos="69000">
                  <a:srgbClr val="43677B"/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8845649" y="1961335"/>
              <a:ext cx="228300" cy="549360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0" y="1031"/>
                </a:cxn>
                <a:cxn ang="0">
                  <a:pos x="539" y="1297"/>
                </a:cxn>
                <a:cxn ang="0">
                  <a:pos x="529" y="352"/>
                </a:cxn>
                <a:cxn ang="0">
                  <a:pos x="463" y="173"/>
                </a:cxn>
                <a:cxn ang="0">
                  <a:pos x="90" y="0"/>
                </a:cxn>
                <a:cxn ang="0">
                  <a:pos x="0" y="58"/>
                </a:cxn>
              </a:cxnLst>
              <a:rect l="0" t="0" r="r" b="b"/>
              <a:pathLst>
                <a:path w="539" h="1297">
                  <a:moveTo>
                    <a:pt x="0" y="58"/>
                  </a:moveTo>
                  <a:lnTo>
                    <a:pt x="0" y="1031"/>
                  </a:lnTo>
                  <a:lnTo>
                    <a:pt x="539" y="1297"/>
                  </a:lnTo>
                  <a:lnTo>
                    <a:pt x="529" y="352"/>
                  </a:lnTo>
                  <a:lnTo>
                    <a:pt x="463" y="173"/>
                  </a:lnTo>
                  <a:lnTo>
                    <a:pt x="90" y="0"/>
                  </a:lnTo>
                  <a:lnTo>
                    <a:pt x="0" y="58"/>
                  </a:lnTo>
                  <a:close/>
                </a:path>
              </a:pathLst>
            </a:custGeom>
            <a:gradFill flip="none" rotWithShape="1">
              <a:gsLst>
                <a:gs pos="23000">
                  <a:srgbClr val="A1D7F2"/>
                </a:gs>
                <a:gs pos="26000">
                  <a:srgbClr val="43677B">
                    <a:alpha val="0"/>
                  </a:srgbClr>
                </a:gs>
              </a:gsLst>
              <a:lin ang="4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Freeform 124"/>
            <p:cNvSpPr>
              <a:spLocks/>
            </p:cNvSpPr>
            <p:nvPr/>
          </p:nvSpPr>
          <p:spPr bwMode="auto">
            <a:xfrm>
              <a:off x="8845152" y="1959360"/>
              <a:ext cx="239699" cy="354595"/>
            </a:xfrm>
            <a:custGeom>
              <a:avLst/>
              <a:gdLst>
                <a:gd name="T0" fmla="*/ 2147483647 w 2128"/>
                <a:gd name="T1" fmla="*/ 2147483647 h 3148"/>
                <a:gd name="T2" fmla="*/ 2147483647 w 2128"/>
                <a:gd name="T3" fmla="*/ 2147483647 h 3148"/>
                <a:gd name="T4" fmla="*/ 2147483647 w 2128"/>
                <a:gd name="T5" fmla="*/ 0 h 3148"/>
                <a:gd name="T6" fmla="*/ 0 w 2128"/>
                <a:gd name="T7" fmla="*/ 2147483647 h 3148"/>
                <a:gd name="T8" fmla="*/ 2147483647 w 2128"/>
                <a:gd name="T9" fmla="*/ 2147483647 h 3148"/>
                <a:gd name="T10" fmla="*/ 2147483647 w 2128"/>
                <a:gd name="T11" fmla="*/ 2147483647 h 3148"/>
                <a:gd name="T12" fmla="*/ 2147483647 w 2128"/>
                <a:gd name="T13" fmla="*/ 2147483647 h 3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28"/>
                <a:gd name="T22" fmla="*/ 0 h 3148"/>
                <a:gd name="T23" fmla="*/ 2128 w 2128"/>
                <a:gd name="T24" fmla="*/ 3148 h 3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28" h="3148">
                  <a:moveTo>
                    <a:pt x="2128" y="3014"/>
                  </a:moveTo>
                  <a:lnTo>
                    <a:pt x="146" y="2069"/>
                  </a:lnTo>
                  <a:lnTo>
                    <a:pt x="139" y="0"/>
                  </a:lnTo>
                  <a:lnTo>
                    <a:pt x="0" y="118"/>
                  </a:lnTo>
                  <a:lnTo>
                    <a:pt x="7" y="2185"/>
                  </a:lnTo>
                  <a:lnTo>
                    <a:pt x="1989" y="3148"/>
                  </a:lnTo>
                  <a:lnTo>
                    <a:pt x="2128" y="3014"/>
                  </a:lnTo>
                  <a:close/>
                </a:path>
              </a:pathLst>
            </a:custGeom>
            <a:solidFill>
              <a:srgbClr val="6E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Freeform 125"/>
            <p:cNvSpPr>
              <a:spLocks/>
            </p:cNvSpPr>
            <p:nvPr/>
          </p:nvSpPr>
          <p:spPr bwMode="auto">
            <a:xfrm>
              <a:off x="8838506" y="1927370"/>
              <a:ext cx="303567" cy="745346"/>
            </a:xfrm>
            <a:custGeom>
              <a:avLst/>
              <a:gdLst>
                <a:gd name="T0" fmla="*/ 2147483647 w 1141"/>
                <a:gd name="T1" fmla="*/ 2147483647 h 2801"/>
                <a:gd name="T2" fmla="*/ 2147483647 w 1141"/>
                <a:gd name="T3" fmla="*/ 2147483647 h 2801"/>
                <a:gd name="T4" fmla="*/ 2147483647 w 1141"/>
                <a:gd name="T5" fmla="*/ 2147483647 h 2801"/>
                <a:gd name="T6" fmla="*/ 2147483647 w 1141"/>
                <a:gd name="T7" fmla="*/ 2147483647 h 2801"/>
                <a:gd name="T8" fmla="*/ 0 w 1141"/>
                <a:gd name="T9" fmla="*/ 2147483647 h 2801"/>
                <a:gd name="T10" fmla="*/ 2147483647 w 1141"/>
                <a:gd name="T11" fmla="*/ 2147483647 h 2801"/>
                <a:gd name="T12" fmla="*/ 2147483647 w 1141"/>
                <a:gd name="T13" fmla="*/ 2147483647 h 2801"/>
                <a:gd name="T14" fmla="*/ 2147483647 w 1141"/>
                <a:gd name="T15" fmla="*/ 2147483647 h 2801"/>
                <a:gd name="T16" fmla="*/ 2147483647 w 1141"/>
                <a:gd name="T17" fmla="*/ 2147483647 h 2801"/>
                <a:gd name="T18" fmla="*/ 2147483647 w 1141"/>
                <a:gd name="T19" fmla="*/ 2147483647 h 2801"/>
                <a:gd name="T20" fmla="*/ 2147483647 w 1141"/>
                <a:gd name="T21" fmla="*/ 2147483647 h 2801"/>
                <a:gd name="T22" fmla="*/ 2147483647 w 1141"/>
                <a:gd name="T23" fmla="*/ 2147483647 h 2801"/>
                <a:gd name="T24" fmla="*/ 2147483647 w 1141"/>
                <a:gd name="T25" fmla="*/ 2147483647 h 28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41"/>
                <a:gd name="T40" fmla="*/ 0 h 2801"/>
                <a:gd name="T41" fmla="*/ 1141 w 1141"/>
                <a:gd name="T42" fmla="*/ 2801 h 280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41" h="2801">
                  <a:moveTo>
                    <a:pt x="1139" y="579"/>
                  </a:moveTo>
                  <a:cubicBezTo>
                    <a:pt x="1137" y="412"/>
                    <a:pt x="1079" y="393"/>
                    <a:pt x="1026" y="370"/>
                  </a:cubicBezTo>
                  <a:cubicBezTo>
                    <a:pt x="981" y="351"/>
                    <a:pt x="441" y="88"/>
                    <a:pt x="273" y="17"/>
                  </a:cubicBezTo>
                  <a:cubicBezTo>
                    <a:pt x="237" y="0"/>
                    <a:pt x="202" y="11"/>
                    <a:pt x="202" y="11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927" y="525"/>
                    <a:pt x="927" y="525"/>
                    <a:pt x="927" y="525"/>
                  </a:cubicBezTo>
                  <a:cubicBezTo>
                    <a:pt x="932" y="2649"/>
                    <a:pt x="932" y="2649"/>
                    <a:pt x="932" y="2649"/>
                  </a:cubicBezTo>
                  <a:cubicBezTo>
                    <a:pt x="932" y="2730"/>
                    <a:pt x="810" y="2801"/>
                    <a:pt x="810" y="2801"/>
                  </a:cubicBezTo>
                  <a:cubicBezTo>
                    <a:pt x="810" y="2801"/>
                    <a:pt x="918" y="2772"/>
                    <a:pt x="970" y="2756"/>
                  </a:cubicBezTo>
                  <a:cubicBezTo>
                    <a:pt x="1038" y="2734"/>
                    <a:pt x="1080" y="2665"/>
                    <a:pt x="1079" y="2583"/>
                  </a:cubicBezTo>
                  <a:cubicBezTo>
                    <a:pt x="1077" y="1668"/>
                    <a:pt x="1077" y="1668"/>
                    <a:pt x="1077" y="1668"/>
                  </a:cubicBezTo>
                  <a:cubicBezTo>
                    <a:pt x="1137" y="1513"/>
                    <a:pt x="1137" y="1513"/>
                    <a:pt x="1137" y="1513"/>
                  </a:cubicBezTo>
                  <a:cubicBezTo>
                    <a:pt x="1137" y="1513"/>
                    <a:pt x="1141" y="746"/>
                    <a:pt x="1139" y="579"/>
                  </a:cubicBezTo>
                  <a:close/>
                </a:path>
              </a:pathLst>
            </a:custGeom>
            <a:solidFill>
              <a:srgbClr val="6E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Freeform 126"/>
            <p:cNvSpPr>
              <a:spLocks noEditPoints="1"/>
            </p:cNvSpPr>
            <p:nvPr/>
          </p:nvSpPr>
          <p:spPr bwMode="auto">
            <a:xfrm>
              <a:off x="8819357" y="1942577"/>
              <a:ext cx="281152" cy="750640"/>
            </a:xfrm>
            <a:custGeom>
              <a:avLst/>
              <a:gdLst>
                <a:gd name="T0" fmla="*/ 2147483647 w 1057"/>
                <a:gd name="T1" fmla="*/ 2147483647 h 2821"/>
                <a:gd name="T2" fmla="*/ 2147483647 w 1057"/>
                <a:gd name="T3" fmla="*/ 2147483647 h 2821"/>
                <a:gd name="T4" fmla="*/ 2147483647 w 1057"/>
                <a:gd name="T5" fmla="*/ 2147483647 h 2821"/>
                <a:gd name="T6" fmla="*/ 2147483647 w 1057"/>
                <a:gd name="T7" fmla="*/ 2147483647 h 2821"/>
                <a:gd name="T8" fmla="*/ 2147483647 w 1057"/>
                <a:gd name="T9" fmla="*/ 2147483647 h 2821"/>
                <a:gd name="T10" fmla="*/ 2147483647 w 1057"/>
                <a:gd name="T11" fmla="*/ 2147483647 h 2821"/>
                <a:gd name="T12" fmla="*/ 2147483647 w 1057"/>
                <a:gd name="T13" fmla="*/ 2147483647 h 2821"/>
                <a:gd name="T14" fmla="*/ 2147483647 w 1057"/>
                <a:gd name="T15" fmla="*/ 2147483647 h 2821"/>
                <a:gd name="T16" fmla="*/ 2147483647 w 1057"/>
                <a:gd name="T17" fmla="*/ 2147483647 h 2821"/>
                <a:gd name="T18" fmla="*/ 2147483647 w 1057"/>
                <a:gd name="T19" fmla="*/ 2147483647 h 2821"/>
                <a:gd name="T20" fmla="*/ 2147483647 w 1057"/>
                <a:gd name="T21" fmla="*/ 2147483647 h 2821"/>
                <a:gd name="T22" fmla="*/ 2147483647 w 1057"/>
                <a:gd name="T23" fmla="*/ 2147483647 h 2821"/>
                <a:gd name="T24" fmla="*/ 2147483647 w 1057"/>
                <a:gd name="T25" fmla="*/ 2147483647 h 2821"/>
                <a:gd name="T26" fmla="*/ 2147483647 w 1057"/>
                <a:gd name="T27" fmla="*/ 2147483647 h 2821"/>
                <a:gd name="T28" fmla="*/ 2147483647 w 1057"/>
                <a:gd name="T29" fmla="*/ 2147483647 h 2821"/>
                <a:gd name="T30" fmla="*/ 2147483647 w 1057"/>
                <a:gd name="T31" fmla="*/ 2147483647 h 2821"/>
                <a:gd name="T32" fmla="*/ 2147483647 w 1057"/>
                <a:gd name="T33" fmla="*/ 2147483647 h 2821"/>
                <a:gd name="T34" fmla="*/ 2147483647 w 1057"/>
                <a:gd name="T35" fmla="*/ 2147483647 h 2821"/>
                <a:gd name="T36" fmla="*/ 2147483647 w 1057"/>
                <a:gd name="T37" fmla="*/ 2147483647 h 2821"/>
                <a:gd name="T38" fmla="*/ 2147483647 w 1057"/>
                <a:gd name="T39" fmla="*/ 2147483647 h 2821"/>
                <a:gd name="T40" fmla="*/ 2147483647 w 1057"/>
                <a:gd name="T41" fmla="*/ 2147483647 h 2821"/>
                <a:gd name="T42" fmla="*/ 2147483647 w 1057"/>
                <a:gd name="T43" fmla="*/ 2147483647 h 2821"/>
                <a:gd name="T44" fmla="*/ 2147483647 w 1057"/>
                <a:gd name="T45" fmla="*/ 2147483647 h 2821"/>
                <a:gd name="T46" fmla="*/ 2147483647 w 1057"/>
                <a:gd name="T47" fmla="*/ 2147483647 h 2821"/>
                <a:gd name="T48" fmla="*/ 2147483647 w 1057"/>
                <a:gd name="T49" fmla="*/ 2147483647 h 2821"/>
                <a:gd name="T50" fmla="*/ 2147483647 w 1057"/>
                <a:gd name="T51" fmla="*/ 2147483647 h 2821"/>
                <a:gd name="T52" fmla="*/ 2147483647 w 1057"/>
                <a:gd name="T53" fmla="*/ 2147483647 h 2821"/>
                <a:gd name="T54" fmla="*/ 2147483647 w 1057"/>
                <a:gd name="T55" fmla="*/ 2147483647 h 2821"/>
                <a:gd name="T56" fmla="*/ 2147483647 w 1057"/>
                <a:gd name="T57" fmla="*/ 2147483647 h 2821"/>
                <a:gd name="T58" fmla="*/ 2147483647 w 1057"/>
                <a:gd name="T59" fmla="*/ 2147483647 h 2821"/>
                <a:gd name="T60" fmla="*/ 2147483647 w 1057"/>
                <a:gd name="T61" fmla="*/ 2147483647 h 2821"/>
                <a:gd name="T62" fmla="*/ 2147483647 w 1057"/>
                <a:gd name="T63" fmla="*/ 2147483647 h 2821"/>
                <a:gd name="T64" fmla="*/ 2147483647 w 1057"/>
                <a:gd name="T65" fmla="*/ 2147483647 h 2821"/>
                <a:gd name="T66" fmla="*/ 2147483647 w 1057"/>
                <a:gd name="T67" fmla="*/ 2147483647 h 2821"/>
                <a:gd name="T68" fmla="*/ 2147483647 w 1057"/>
                <a:gd name="T69" fmla="*/ 2147483647 h 2821"/>
                <a:gd name="T70" fmla="*/ 2147483647 w 1057"/>
                <a:gd name="T71" fmla="*/ 2147483647 h 2821"/>
                <a:gd name="T72" fmla="*/ 2147483647 w 1057"/>
                <a:gd name="T73" fmla="*/ 2147483647 h 2821"/>
                <a:gd name="T74" fmla="*/ 2147483647 w 1057"/>
                <a:gd name="T75" fmla="*/ 2147483647 h 2821"/>
                <a:gd name="T76" fmla="*/ 2147483647 w 1057"/>
                <a:gd name="T77" fmla="*/ 2147483647 h 2821"/>
                <a:gd name="T78" fmla="*/ 2147483647 w 1057"/>
                <a:gd name="T79" fmla="*/ 2147483647 h 2821"/>
                <a:gd name="T80" fmla="*/ 2147483647 w 1057"/>
                <a:gd name="T81" fmla="*/ 2147483647 h 2821"/>
                <a:gd name="T82" fmla="*/ 2147483647 w 1057"/>
                <a:gd name="T83" fmla="*/ 2147483647 h 2821"/>
                <a:gd name="T84" fmla="*/ 2147483647 w 1057"/>
                <a:gd name="T85" fmla="*/ 2147483647 h 2821"/>
                <a:gd name="T86" fmla="*/ 2147483647 w 1057"/>
                <a:gd name="T87" fmla="*/ 2147483647 h 2821"/>
                <a:gd name="T88" fmla="*/ 2147483647 w 1057"/>
                <a:gd name="T89" fmla="*/ 2147483647 h 2821"/>
                <a:gd name="T90" fmla="*/ 2147483647 w 1057"/>
                <a:gd name="T91" fmla="*/ 2147483647 h 2821"/>
                <a:gd name="T92" fmla="*/ 2147483647 w 1057"/>
                <a:gd name="T93" fmla="*/ 2147483647 h 2821"/>
                <a:gd name="T94" fmla="*/ 2147483647 w 1057"/>
                <a:gd name="T95" fmla="*/ 2147483647 h 2821"/>
                <a:gd name="T96" fmla="*/ 2147483647 w 1057"/>
                <a:gd name="T97" fmla="*/ 2147483647 h 2821"/>
                <a:gd name="T98" fmla="*/ 2147483647 w 1057"/>
                <a:gd name="T99" fmla="*/ 2147483647 h 2821"/>
                <a:gd name="T100" fmla="*/ 2147483647 w 1057"/>
                <a:gd name="T101" fmla="*/ 2147483647 h 2821"/>
                <a:gd name="T102" fmla="*/ 2147483647 w 1057"/>
                <a:gd name="T103" fmla="*/ 2147483647 h 2821"/>
                <a:gd name="T104" fmla="*/ 2147483647 w 1057"/>
                <a:gd name="T105" fmla="*/ 2147483647 h 2821"/>
                <a:gd name="T106" fmla="*/ 2147483647 w 1057"/>
                <a:gd name="T107" fmla="*/ 2147483647 h 2821"/>
                <a:gd name="T108" fmla="*/ 2147483647 w 1057"/>
                <a:gd name="T109" fmla="*/ 2147483647 h 2821"/>
                <a:gd name="T110" fmla="*/ 2147483647 w 1057"/>
                <a:gd name="T111" fmla="*/ 2147483647 h 2821"/>
                <a:gd name="T112" fmla="*/ 2147483647 w 1057"/>
                <a:gd name="T113" fmla="*/ 2147483647 h 2821"/>
                <a:gd name="T114" fmla="*/ 2147483647 w 1057"/>
                <a:gd name="T115" fmla="*/ 2147483647 h 2821"/>
                <a:gd name="T116" fmla="*/ 2147483647 w 1057"/>
                <a:gd name="T117" fmla="*/ 2147483647 h 2821"/>
                <a:gd name="T118" fmla="*/ 2147483647 w 1057"/>
                <a:gd name="T119" fmla="*/ 2147483647 h 2821"/>
                <a:gd name="T120" fmla="*/ 2147483647 w 1057"/>
                <a:gd name="T121" fmla="*/ 2147483647 h 282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57"/>
                <a:gd name="T184" fmla="*/ 0 h 2821"/>
                <a:gd name="T185" fmla="*/ 1057 w 1057"/>
                <a:gd name="T186" fmla="*/ 2821 h 282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57" h="2821">
                  <a:moveTo>
                    <a:pt x="970" y="422"/>
                  </a:moveTo>
                  <a:cubicBezTo>
                    <a:pt x="1057" y="466"/>
                    <a:pt x="1038" y="572"/>
                    <a:pt x="1038" y="572"/>
                  </a:cubicBezTo>
                  <a:cubicBezTo>
                    <a:pt x="1040" y="1443"/>
                    <a:pt x="1040" y="1443"/>
                    <a:pt x="1040" y="1443"/>
                  </a:cubicBezTo>
                  <a:cubicBezTo>
                    <a:pt x="1000" y="1550"/>
                    <a:pt x="1000" y="1550"/>
                    <a:pt x="1000" y="1550"/>
                  </a:cubicBezTo>
                  <a:cubicBezTo>
                    <a:pt x="1002" y="2592"/>
                    <a:pt x="1002" y="2592"/>
                    <a:pt x="1002" y="2592"/>
                  </a:cubicBezTo>
                  <a:cubicBezTo>
                    <a:pt x="1002" y="2821"/>
                    <a:pt x="733" y="2757"/>
                    <a:pt x="443" y="2626"/>
                  </a:cubicBezTo>
                  <a:cubicBezTo>
                    <a:pt x="162" y="2498"/>
                    <a:pt x="36" y="2332"/>
                    <a:pt x="36" y="2162"/>
                  </a:cubicBezTo>
                  <a:cubicBezTo>
                    <a:pt x="34" y="1095"/>
                    <a:pt x="34" y="1095"/>
                    <a:pt x="34" y="1095"/>
                  </a:cubicBezTo>
                  <a:cubicBezTo>
                    <a:pt x="2" y="948"/>
                    <a:pt x="2" y="948"/>
                    <a:pt x="2" y="948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78"/>
                    <a:pt x="21" y="8"/>
                    <a:pt x="96" y="0"/>
                  </a:cubicBezTo>
                  <a:cubicBezTo>
                    <a:pt x="297" y="94"/>
                    <a:pt x="918" y="396"/>
                    <a:pt x="970" y="422"/>
                  </a:cubicBezTo>
                  <a:close/>
                  <a:moveTo>
                    <a:pt x="937" y="1396"/>
                  </a:moveTo>
                  <a:cubicBezTo>
                    <a:pt x="934" y="521"/>
                    <a:pt x="934" y="521"/>
                    <a:pt x="934" y="521"/>
                  </a:cubicBezTo>
                  <a:cubicBezTo>
                    <a:pt x="95" y="113"/>
                    <a:pt x="95" y="113"/>
                    <a:pt x="95" y="113"/>
                  </a:cubicBezTo>
                  <a:cubicBezTo>
                    <a:pt x="98" y="988"/>
                    <a:pt x="98" y="988"/>
                    <a:pt x="98" y="988"/>
                  </a:cubicBezTo>
                  <a:cubicBezTo>
                    <a:pt x="937" y="1396"/>
                    <a:pt x="937" y="1396"/>
                    <a:pt x="937" y="1396"/>
                  </a:cubicBezTo>
                  <a:moveTo>
                    <a:pt x="652" y="2487"/>
                  </a:moveTo>
                  <a:cubicBezTo>
                    <a:pt x="652" y="2397"/>
                    <a:pt x="652" y="2397"/>
                    <a:pt x="652" y="2397"/>
                  </a:cubicBezTo>
                  <a:cubicBezTo>
                    <a:pt x="368" y="2259"/>
                    <a:pt x="368" y="2259"/>
                    <a:pt x="368" y="2259"/>
                  </a:cubicBezTo>
                  <a:cubicBezTo>
                    <a:pt x="369" y="2349"/>
                    <a:pt x="369" y="2349"/>
                    <a:pt x="369" y="2349"/>
                  </a:cubicBezTo>
                  <a:cubicBezTo>
                    <a:pt x="652" y="2487"/>
                    <a:pt x="652" y="2487"/>
                    <a:pt x="652" y="2487"/>
                  </a:cubicBezTo>
                  <a:moveTo>
                    <a:pt x="253" y="1950"/>
                  </a:moveTo>
                  <a:cubicBezTo>
                    <a:pt x="98" y="1874"/>
                    <a:pt x="98" y="1874"/>
                    <a:pt x="98" y="1874"/>
                  </a:cubicBezTo>
                  <a:cubicBezTo>
                    <a:pt x="98" y="1964"/>
                    <a:pt x="98" y="1964"/>
                    <a:pt x="98" y="1964"/>
                  </a:cubicBezTo>
                  <a:cubicBezTo>
                    <a:pt x="253" y="2040"/>
                    <a:pt x="253" y="2040"/>
                    <a:pt x="253" y="2040"/>
                  </a:cubicBezTo>
                  <a:cubicBezTo>
                    <a:pt x="253" y="1950"/>
                    <a:pt x="253" y="1950"/>
                    <a:pt x="253" y="1950"/>
                  </a:cubicBezTo>
                  <a:moveTo>
                    <a:pt x="203" y="2269"/>
                  </a:moveTo>
                  <a:cubicBezTo>
                    <a:pt x="202" y="2178"/>
                    <a:pt x="202" y="2178"/>
                    <a:pt x="202" y="2178"/>
                  </a:cubicBezTo>
                  <a:cubicBezTo>
                    <a:pt x="98" y="2128"/>
                    <a:pt x="98" y="2128"/>
                    <a:pt x="98" y="2128"/>
                  </a:cubicBezTo>
                  <a:cubicBezTo>
                    <a:pt x="99" y="2218"/>
                    <a:pt x="99" y="2218"/>
                    <a:pt x="99" y="2218"/>
                  </a:cubicBezTo>
                  <a:cubicBezTo>
                    <a:pt x="203" y="2269"/>
                    <a:pt x="203" y="2269"/>
                    <a:pt x="203" y="2269"/>
                  </a:cubicBezTo>
                  <a:moveTo>
                    <a:pt x="926" y="2367"/>
                  </a:moveTo>
                  <a:cubicBezTo>
                    <a:pt x="926" y="2277"/>
                    <a:pt x="926" y="2277"/>
                    <a:pt x="926" y="2277"/>
                  </a:cubicBezTo>
                  <a:cubicBezTo>
                    <a:pt x="835" y="2232"/>
                    <a:pt x="835" y="2232"/>
                    <a:pt x="835" y="2232"/>
                  </a:cubicBezTo>
                  <a:cubicBezTo>
                    <a:pt x="835" y="2323"/>
                    <a:pt x="835" y="2323"/>
                    <a:pt x="835" y="2323"/>
                  </a:cubicBezTo>
                  <a:cubicBezTo>
                    <a:pt x="926" y="2367"/>
                    <a:pt x="926" y="2367"/>
                    <a:pt x="926" y="2367"/>
                  </a:cubicBezTo>
                  <a:moveTo>
                    <a:pt x="927" y="2620"/>
                  </a:moveTo>
                  <a:cubicBezTo>
                    <a:pt x="926" y="2530"/>
                    <a:pt x="926" y="2530"/>
                    <a:pt x="926" y="2530"/>
                  </a:cubicBezTo>
                  <a:cubicBezTo>
                    <a:pt x="836" y="2486"/>
                    <a:pt x="836" y="2486"/>
                    <a:pt x="836" y="2486"/>
                  </a:cubicBezTo>
                  <a:cubicBezTo>
                    <a:pt x="836" y="2576"/>
                    <a:pt x="836" y="2576"/>
                    <a:pt x="836" y="2576"/>
                  </a:cubicBezTo>
                  <a:cubicBezTo>
                    <a:pt x="927" y="2620"/>
                    <a:pt x="927" y="2620"/>
                    <a:pt x="927" y="2620"/>
                  </a:cubicBezTo>
                  <a:moveTo>
                    <a:pt x="753" y="2536"/>
                  </a:moveTo>
                  <a:cubicBezTo>
                    <a:pt x="753" y="2446"/>
                    <a:pt x="753" y="2446"/>
                    <a:pt x="753" y="2446"/>
                  </a:cubicBezTo>
                  <a:cubicBezTo>
                    <a:pt x="671" y="2406"/>
                    <a:pt x="671" y="2406"/>
                    <a:pt x="671" y="2406"/>
                  </a:cubicBezTo>
                  <a:cubicBezTo>
                    <a:pt x="671" y="2496"/>
                    <a:pt x="671" y="2496"/>
                    <a:pt x="671" y="2496"/>
                  </a:cubicBezTo>
                  <a:cubicBezTo>
                    <a:pt x="753" y="2536"/>
                    <a:pt x="753" y="2536"/>
                    <a:pt x="753" y="2536"/>
                  </a:cubicBezTo>
                  <a:moveTo>
                    <a:pt x="786" y="2174"/>
                  </a:moveTo>
                  <a:cubicBezTo>
                    <a:pt x="786" y="2084"/>
                    <a:pt x="786" y="2084"/>
                    <a:pt x="786" y="2084"/>
                  </a:cubicBezTo>
                  <a:cubicBezTo>
                    <a:pt x="733" y="2058"/>
                    <a:pt x="733" y="2058"/>
                    <a:pt x="733" y="2058"/>
                  </a:cubicBezTo>
                  <a:cubicBezTo>
                    <a:pt x="734" y="2149"/>
                    <a:pt x="734" y="2149"/>
                    <a:pt x="734" y="2149"/>
                  </a:cubicBezTo>
                  <a:cubicBezTo>
                    <a:pt x="786" y="2174"/>
                    <a:pt x="786" y="2174"/>
                    <a:pt x="786" y="2174"/>
                  </a:cubicBezTo>
                  <a:moveTo>
                    <a:pt x="926" y="2242"/>
                  </a:moveTo>
                  <a:cubicBezTo>
                    <a:pt x="926" y="2152"/>
                    <a:pt x="926" y="2152"/>
                    <a:pt x="926" y="2152"/>
                  </a:cubicBezTo>
                  <a:cubicBezTo>
                    <a:pt x="873" y="2126"/>
                    <a:pt x="873" y="2126"/>
                    <a:pt x="873" y="2126"/>
                  </a:cubicBezTo>
                  <a:cubicBezTo>
                    <a:pt x="873" y="2216"/>
                    <a:pt x="873" y="2216"/>
                    <a:pt x="873" y="2216"/>
                  </a:cubicBezTo>
                  <a:cubicBezTo>
                    <a:pt x="926" y="2242"/>
                    <a:pt x="926" y="2242"/>
                    <a:pt x="926" y="2242"/>
                  </a:cubicBezTo>
                  <a:moveTo>
                    <a:pt x="670" y="2152"/>
                  </a:moveTo>
                  <a:cubicBezTo>
                    <a:pt x="618" y="2127"/>
                    <a:pt x="618" y="2127"/>
                    <a:pt x="618" y="2127"/>
                  </a:cubicBezTo>
                  <a:cubicBezTo>
                    <a:pt x="618" y="2217"/>
                    <a:pt x="618" y="2217"/>
                    <a:pt x="618" y="2217"/>
                  </a:cubicBezTo>
                  <a:cubicBezTo>
                    <a:pt x="670" y="2243"/>
                    <a:pt x="670" y="2243"/>
                    <a:pt x="670" y="2243"/>
                  </a:cubicBezTo>
                  <a:cubicBezTo>
                    <a:pt x="670" y="2152"/>
                    <a:pt x="670" y="2152"/>
                    <a:pt x="670" y="2152"/>
                  </a:cubicBezTo>
                  <a:moveTo>
                    <a:pt x="389" y="2016"/>
                  </a:moveTo>
                  <a:cubicBezTo>
                    <a:pt x="337" y="1990"/>
                    <a:pt x="337" y="1990"/>
                    <a:pt x="337" y="1990"/>
                  </a:cubicBezTo>
                  <a:cubicBezTo>
                    <a:pt x="337" y="2081"/>
                    <a:pt x="337" y="2081"/>
                    <a:pt x="337" y="2081"/>
                  </a:cubicBezTo>
                  <a:cubicBezTo>
                    <a:pt x="390" y="2106"/>
                    <a:pt x="390" y="2106"/>
                    <a:pt x="390" y="2106"/>
                  </a:cubicBezTo>
                  <a:cubicBezTo>
                    <a:pt x="389" y="2016"/>
                    <a:pt x="389" y="2016"/>
                    <a:pt x="389" y="2016"/>
                  </a:cubicBezTo>
                  <a:moveTo>
                    <a:pt x="800" y="2181"/>
                  </a:moveTo>
                  <a:cubicBezTo>
                    <a:pt x="853" y="2206"/>
                    <a:pt x="853" y="2206"/>
                    <a:pt x="853" y="2206"/>
                  </a:cubicBezTo>
                  <a:cubicBezTo>
                    <a:pt x="852" y="2116"/>
                    <a:pt x="852" y="2116"/>
                    <a:pt x="852" y="2116"/>
                  </a:cubicBezTo>
                  <a:cubicBezTo>
                    <a:pt x="800" y="2091"/>
                    <a:pt x="800" y="2091"/>
                    <a:pt x="800" y="2091"/>
                  </a:cubicBezTo>
                  <a:cubicBezTo>
                    <a:pt x="800" y="2181"/>
                    <a:pt x="800" y="2181"/>
                    <a:pt x="800" y="2181"/>
                  </a:cubicBezTo>
                  <a:moveTo>
                    <a:pt x="431" y="2002"/>
                  </a:moveTo>
                  <a:cubicBezTo>
                    <a:pt x="431" y="1911"/>
                    <a:pt x="431" y="1911"/>
                    <a:pt x="431" y="1911"/>
                  </a:cubicBezTo>
                  <a:cubicBezTo>
                    <a:pt x="378" y="1886"/>
                    <a:pt x="378" y="1886"/>
                    <a:pt x="378" y="1886"/>
                  </a:cubicBezTo>
                  <a:cubicBezTo>
                    <a:pt x="379" y="1976"/>
                    <a:pt x="379" y="1976"/>
                    <a:pt x="379" y="1976"/>
                  </a:cubicBezTo>
                  <a:cubicBezTo>
                    <a:pt x="431" y="2002"/>
                    <a:pt x="431" y="2002"/>
                    <a:pt x="431" y="2002"/>
                  </a:cubicBezTo>
                  <a:moveTo>
                    <a:pt x="98" y="1840"/>
                  </a:moveTo>
                  <a:cubicBezTo>
                    <a:pt x="150" y="1865"/>
                    <a:pt x="150" y="1865"/>
                    <a:pt x="150" y="1865"/>
                  </a:cubicBezTo>
                  <a:cubicBezTo>
                    <a:pt x="150" y="1775"/>
                    <a:pt x="150" y="1775"/>
                    <a:pt x="150" y="1775"/>
                  </a:cubicBezTo>
                  <a:cubicBezTo>
                    <a:pt x="98" y="1749"/>
                    <a:pt x="98" y="1749"/>
                    <a:pt x="98" y="1749"/>
                  </a:cubicBezTo>
                  <a:cubicBezTo>
                    <a:pt x="98" y="1840"/>
                    <a:pt x="98" y="1840"/>
                    <a:pt x="98" y="1840"/>
                  </a:cubicBezTo>
                  <a:moveTo>
                    <a:pt x="786" y="2332"/>
                  </a:moveTo>
                  <a:cubicBezTo>
                    <a:pt x="734" y="2306"/>
                    <a:pt x="734" y="2306"/>
                    <a:pt x="734" y="2306"/>
                  </a:cubicBezTo>
                  <a:cubicBezTo>
                    <a:pt x="734" y="2397"/>
                    <a:pt x="734" y="2397"/>
                    <a:pt x="734" y="2397"/>
                  </a:cubicBezTo>
                  <a:cubicBezTo>
                    <a:pt x="787" y="2422"/>
                    <a:pt x="787" y="2422"/>
                    <a:pt x="787" y="2422"/>
                  </a:cubicBezTo>
                  <a:cubicBezTo>
                    <a:pt x="786" y="2332"/>
                    <a:pt x="786" y="2332"/>
                    <a:pt x="786" y="2332"/>
                  </a:cubicBezTo>
                  <a:moveTo>
                    <a:pt x="926" y="2490"/>
                  </a:moveTo>
                  <a:cubicBezTo>
                    <a:pt x="926" y="2400"/>
                    <a:pt x="926" y="2400"/>
                    <a:pt x="926" y="2400"/>
                  </a:cubicBezTo>
                  <a:cubicBezTo>
                    <a:pt x="874" y="2374"/>
                    <a:pt x="874" y="2374"/>
                    <a:pt x="874" y="2374"/>
                  </a:cubicBezTo>
                  <a:cubicBezTo>
                    <a:pt x="874" y="2465"/>
                    <a:pt x="874" y="2465"/>
                    <a:pt x="874" y="2465"/>
                  </a:cubicBezTo>
                  <a:cubicBezTo>
                    <a:pt x="926" y="2490"/>
                    <a:pt x="926" y="2490"/>
                    <a:pt x="926" y="2490"/>
                  </a:cubicBezTo>
                  <a:moveTo>
                    <a:pt x="431" y="2159"/>
                  </a:moveTo>
                  <a:cubicBezTo>
                    <a:pt x="379" y="2134"/>
                    <a:pt x="379" y="2134"/>
                    <a:pt x="379" y="2134"/>
                  </a:cubicBezTo>
                  <a:cubicBezTo>
                    <a:pt x="379" y="2224"/>
                    <a:pt x="379" y="2224"/>
                    <a:pt x="379" y="2224"/>
                  </a:cubicBezTo>
                  <a:cubicBezTo>
                    <a:pt x="432" y="2250"/>
                    <a:pt x="432" y="2250"/>
                    <a:pt x="432" y="2250"/>
                  </a:cubicBezTo>
                  <a:cubicBezTo>
                    <a:pt x="431" y="2159"/>
                    <a:pt x="431" y="2159"/>
                    <a:pt x="431" y="2159"/>
                  </a:cubicBezTo>
                  <a:moveTo>
                    <a:pt x="853" y="2364"/>
                  </a:moveTo>
                  <a:cubicBezTo>
                    <a:pt x="800" y="2339"/>
                    <a:pt x="800" y="2339"/>
                    <a:pt x="800" y="2339"/>
                  </a:cubicBezTo>
                  <a:cubicBezTo>
                    <a:pt x="801" y="2429"/>
                    <a:pt x="801" y="2429"/>
                    <a:pt x="801" y="2429"/>
                  </a:cubicBezTo>
                  <a:cubicBezTo>
                    <a:pt x="853" y="2454"/>
                    <a:pt x="853" y="2454"/>
                    <a:pt x="853" y="2454"/>
                  </a:cubicBezTo>
                  <a:cubicBezTo>
                    <a:pt x="853" y="2364"/>
                    <a:pt x="853" y="2364"/>
                    <a:pt x="853" y="2364"/>
                  </a:cubicBezTo>
                  <a:moveTo>
                    <a:pt x="151" y="2023"/>
                  </a:moveTo>
                  <a:cubicBezTo>
                    <a:pt x="98" y="1997"/>
                    <a:pt x="98" y="1997"/>
                    <a:pt x="98" y="1997"/>
                  </a:cubicBezTo>
                  <a:cubicBezTo>
                    <a:pt x="98" y="2088"/>
                    <a:pt x="98" y="2088"/>
                    <a:pt x="98" y="2088"/>
                  </a:cubicBezTo>
                  <a:cubicBezTo>
                    <a:pt x="151" y="2113"/>
                    <a:pt x="151" y="2113"/>
                    <a:pt x="151" y="2113"/>
                  </a:cubicBezTo>
                  <a:cubicBezTo>
                    <a:pt x="151" y="2023"/>
                    <a:pt x="151" y="2023"/>
                    <a:pt x="151" y="2023"/>
                  </a:cubicBezTo>
                  <a:moveTo>
                    <a:pt x="819" y="2225"/>
                  </a:moveTo>
                  <a:cubicBezTo>
                    <a:pt x="766" y="2199"/>
                    <a:pt x="766" y="2199"/>
                    <a:pt x="766" y="2199"/>
                  </a:cubicBezTo>
                  <a:cubicBezTo>
                    <a:pt x="767" y="2289"/>
                    <a:pt x="767" y="2289"/>
                    <a:pt x="767" y="2289"/>
                  </a:cubicBezTo>
                  <a:cubicBezTo>
                    <a:pt x="819" y="2315"/>
                    <a:pt x="819" y="2315"/>
                    <a:pt x="819" y="2315"/>
                  </a:cubicBezTo>
                  <a:cubicBezTo>
                    <a:pt x="819" y="2225"/>
                    <a:pt x="819" y="2225"/>
                    <a:pt x="819" y="2225"/>
                  </a:cubicBezTo>
                  <a:moveTo>
                    <a:pt x="604" y="2120"/>
                  </a:moveTo>
                  <a:cubicBezTo>
                    <a:pt x="551" y="2095"/>
                    <a:pt x="551" y="2095"/>
                    <a:pt x="551" y="2095"/>
                  </a:cubicBezTo>
                  <a:cubicBezTo>
                    <a:pt x="551" y="2185"/>
                    <a:pt x="551" y="2185"/>
                    <a:pt x="551" y="2185"/>
                  </a:cubicBezTo>
                  <a:cubicBezTo>
                    <a:pt x="604" y="2210"/>
                    <a:pt x="604" y="2210"/>
                    <a:pt x="604" y="2210"/>
                  </a:cubicBezTo>
                  <a:cubicBezTo>
                    <a:pt x="604" y="2120"/>
                    <a:pt x="604" y="2120"/>
                    <a:pt x="604" y="2120"/>
                  </a:cubicBezTo>
                  <a:moveTo>
                    <a:pt x="277" y="2305"/>
                  </a:moveTo>
                  <a:cubicBezTo>
                    <a:pt x="277" y="2214"/>
                    <a:pt x="277" y="2214"/>
                    <a:pt x="277" y="2214"/>
                  </a:cubicBezTo>
                  <a:cubicBezTo>
                    <a:pt x="224" y="2189"/>
                    <a:pt x="224" y="2189"/>
                    <a:pt x="224" y="2189"/>
                  </a:cubicBezTo>
                  <a:cubicBezTo>
                    <a:pt x="224" y="2279"/>
                    <a:pt x="224" y="2279"/>
                    <a:pt x="224" y="2279"/>
                  </a:cubicBezTo>
                  <a:cubicBezTo>
                    <a:pt x="277" y="2305"/>
                    <a:pt x="277" y="2305"/>
                    <a:pt x="277" y="2305"/>
                  </a:cubicBezTo>
                  <a:moveTo>
                    <a:pt x="820" y="2569"/>
                  </a:moveTo>
                  <a:cubicBezTo>
                    <a:pt x="820" y="2478"/>
                    <a:pt x="820" y="2478"/>
                    <a:pt x="820" y="2478"/>
                  </a:cubicBezTo>
                  <a:cubicBezTo>
                    <a:pt x="767" y="2453"/>
                    <a:pt x="767" y="2453"/>
                    <a:pt x="767" y="2453"/>
                  </a:cubicBezTo>
                  <a:cubicBezTo>
                    <a:pt x="768" y="2543"/>
                    <a:pt x="768" y="2543"/>
                    <a:pt x="768" y="2543"/>
                  </a:cubicBezTo>
                  <a:cubicBezTo>
                    <a:pt x="820" y="2569"/>
                    <a:pt x="820" y="2569"/>
                    <a:pt x="820" y="2569"/>
                  </a:cubicBezTo>
                  <a:moveTo>
                    <a:pt x="641" y="2103"/>
                  </a:moveTo>
                  <a:cubicBezTo>
                    <a:pt x="640" y="2013"/>
                    <a:pt x="640" y="2013"/>
                    <a:pt x="640" y="2013"/>
                  </a:cubicBezTo>
                  <a:cubicBezTo>
                    <a:pt x="588" y="1988"/>
                    <a:pt x="588" y="1988"/>
                    <a:pt x="588" y="1988"/>
                  </a:cubicBezTo>
                  <a:cubicBezTo>
                    <a:pt x="588" y="2078"/>
                    <a:pt x="588" y="2078"/>
                    <a:pt x="588" y="2078"/>
                  </a:cubicBezTo>
                  <a:cubicBezTo>
                    <a:pt x="641" y="2103"/>
                    <a:pt x="641" y="2103"/>
                    <a:pt x="641" y="2103"/>
                  </a:cubicBezTo>
                  <a:moveTo>
                    <a:pt x="323" y="1984"/>
                  </a:moveTo>
                  <a:cubicBezTo>
                    <a:pt x="270" y="1958"/>
                    <a:pt x="270" y="1958"/>
                    <a:pt x="270" y="1958"/>
                  </a:cubicBezTo>
                  <a:cubicBezTo>
                    <a:pt x="271" y="2048"/>
                    <a:pt x="271" y="2048"/>
                    <a:pt x="271" y="2048"/>
                  </a:cubicBezTo>
                  <a:cubicBezTo>
                    <a:pt x="323" y="2074"/>
                    <a:pt x="323" y="2074"/>
                    <a:pt x="323" y="2074"/>
                  </a:cubicBezTo>
                  <a:cubicBezTo>
                    <a:pt x="323" y="1984"/>
                    <a:pt x="323" y="1984"/>
                    <a:pt x="323" y="1984"/>
                  </a:cubicBezTo>
                  <a:moveTo>
                    <a:pt x="360" y="1967"/>
                  </a:moveTo>
                  <a:cubicBezTo>
                    <a:pt x="360" y="1877"/>
                    <a:pt x="360" y="1877"/>
                    <a:pt x="360" y="1877"/>
                  </a:cubicBezTo>
                  <a:cubicBezTo>
                    <a:pt x="307" y="1851"/>
                    <a:pt x="307" y="1851"/>
                    <a:pt x="307" y="1851"/>
                  </a:cubicBezTo>
                  <a:cubicBezTo>
                    <a:pt x="307" y="1941"/>
                    <a:pt x="307" y="1941"/>
                    <a:pt x="307" y="1941"/>
                  </a:cubicBezTo>
                  <a:cubicBezTo>
                    <a:pt x="360" y="1967"/>
                    <a:pt x="360" y="1967"/>
                    <a:pt x="360" y="1967"/>
                  </a:cubicBezTo>
                  <a:moveTo>
                    <a:pt x="641" y="2261"/>
                  </a:moveTo>
                  <a:cubicBezTo>
                    <a:pt x="589" y="2236"/>
                    <a:pt x="589" y="2236"/>
                    <a:pt x="589" y="2236"/>
                  </a:cubicBezTo>
                  <a:cubicBezTo>
                    <a:pt x="589" y="2326"/>
                    <a:pt x="589" y="2326"/>
                    <a:pt x="589" y="2326"/>
                  </a:cubicBezTo>
                  <a:cubicBezTo>
                    <a:pt x="641" y="2351"/>
                    <a:pt x="641" y="2351"/>
                    <a:pt x="641" y="2351"/>
                  </a:cubicBezTo>
                  <a:cubicBezTo>
                    <a:pt x="641" y="2261"/>
                    <a:pt x="641" y="2261"/>
                    <a:pt x="641" y="2261"/>
                  </a:cubicBezTo>
                  <a:moveTo>
                    <a:pt x="360" y="2215"/>
                  </a:moveTo>
                  <a:cubicBezTo>
                    <a:pt x="360" y="2125"/>
                    <a:pt x="360" y="2125"/>
                    <a:pt x="360" y="2125"/>
                  </a:cubicBezTo>
                  <a:cubicBezTo>
                    <a:pt x="308" y="2099"/>
                    <a:pt x="308" y="2099"/>
                    <a:pt x="308" y="2099"/>
                  </a:cubicBezTo>
                  <a:cubicBezTo>
                    <a:pt x="308" y="2189"/>
                    <a:pt x="308" y="2189"/>
                    <a:pt x="308" y="2189"/>
                  </a:cubicBezTo>
                  <a:cubicBezTo>
                    <a:pt x="360" y="2215"/>
                    <a:pt x="360" y="2215"/>
                    <a:pt x="360" y="2215"/>
                  </a:cubicBezTo>
                  <a:moveTo>
                    <a:pt x="534" y="2086"/>
                  </a:moveTo>
                  <a:cubicBezTo>
                    <a:pt x="481" y="2061"/>
                    <a:pt x="481" y="2061"/>
                    <a:pt x="481" y="2061"/>
                  </a:cubicBezTo>
                  <a:cubicBezTo>
                    <a:pt x="482" y="2151"/>
                    <a:pt x="482" y="2151"/>
                    <a:pt x="482" y="2151"/>
                  </a:cubicBezTo>
                  <a:cubicBezTo>
                    <a:pt x="534" y="2176"/>
                    <a:pt x="534" y="2176"/>
                    <a:pt x="534" y="2176"/>
                  </a:cubicBezTo>
                  <a:cubicBezTo>
                    <a:pt x="534" y="2086"/>
                    <a:pt x="534" y="2086"/>
                    <a:pt x="534" y="2086"/>
                  </a:cubicBezTo>
                  <a:moveTo>
                    <a:pt x="463" y="2051"/>
                  </a:moveTo>
                  <a:cubicBezTo>
                    <a:pt x="410" y="2026"/>
                    <a:pt x="410" y="2026"/>
                    <a:pt x="410" y="2026"/>
                  </a:cubicBezTo>
                  <a:cubicBezTo>
                    <a:pt x="410" y="2116"/>
                    <a:pt x="410" y="2116"/>
                    <a:pt x="410" y="2116"/>
                  </a:cubicBezTo>
                  <a:cubicBezTo>
                    <a:pt x="463" y="2142"/>
                    <a:pt x="463" y="2142"/>
                    <a:pt x="463" y="2142"/>
                  </a:cubicBezTo>
                  <a:cubicBezTo>
                    <a:pt x="463" y="2051"/>
                    <a:pt x="463" y="2051"/>
                    <a:pt x="463" y="2051"/>
                  </a:cubicBezTo>
                  <a:moveTo>
                    <a:pt x="168" y="1873"/>
                  </a:moveTo>
                  <a:cubicBezTo>
                    <a:pt x="220" y="1899"/>
                    <a:pt x="220" y="1899"/>
                    <a:pt x="220" y="1899"/>
                  </a:cubicBezTo>
                  <a:cubicBezTo>
                    <a:pt x="220" y="1809"/>
                    <a:pt x="220" y="1809"/>
                    <a:pt x="220" y="1809"/>
                  </a:cubicBezTo>
                  <a:cubicBezTo>
                    <a:pt x="167" y="1783"/>
                    <a:pt x="167" y="1783"/>
                    <a:pt x="167" y="1783"/>
                  </a:cubicBezTo>
                  <a:cubicBezTo>
                    <a:pt x="168" y="1873"/>
                    <a:pt x="168" y="1873"/>
                    <a:pt x="168" y="1873"/>
                  </a:cubicBezTo>
                  <a:moveTo>
                    <a:pt x="287" y="1931"/>
                  </a:moveTo>
                  <a:cubicBezTo>
                    <a:pt x="287" y="1841"/>
                    <a:pt x="287" y="1841"/>
                    <a:pt x="287" y="1841"/>
                  </a:cubicBezTo>
                  <a:cubicBezTo>
                    <a:pt x="234" y="1816"/>
                    <a:pt x="234" y="1816"/>
                    <a:pt x="234" y="1816"/>
                  </a:cubicBezTo>
                  <a:cubicBezTo>
                    <a:pt x="234" y="1906"/>
                    <a:pt x="234" y="1906"/>
                    <a:pt x="234" y="1906"/>
                  </a:cubicBezTo>
                  <a:cubicBezTo>
                    <a:pt x="287" y="1931"/>
                    <a:pt x="287" y="1931"/>
                    <a:pt x="287" y="1931"/>
                  </a:cubicBezTo>
                  <a:moveTo>
                    <a:pt x="350" y="2340"/>
                  </a:moveTo>
                  <a:cubicBezTo>
                    <a:pt x="350" y="2250"/>
                    <a:pt x="350" y="2250"/>
                    <a:pt x="350" y="2250"/>
                  </a:cubicBezTo>
                  <a:cubicBezTo>
                    <a:pt x="297" y="2224"/>
                    <a:pt x="297" y="2224"/>
                    <a:pt x="297" y="2224"/>
                  </a:cubicBezTo>
                  <a:cubicBezTo>
                    <a:pt x="297" y="2315"/>
                    <a:pt x="297" y="2315"/>
                    <a:pt x="297" y="2315"/>
                  </a:cubicBezTo>
                  <a:cubicBezTo>
                    <a:pt x="350" y="2340"/>
                    <a:pt x="350" y="2340"/>
                    <a:pt x="350" y="2340"/>
                  </a:cubicBezTo>
                  <a:moveTo>
                    <a:pt x="287" y="2179"/>
                  </a:moveTo>
                  <a:cubicBezTo>
                    <a:pt x="287" y="2089"/>
                    <a:pt x="287" y="2089"/>
                    <a:pt x="287" y="2089"/>
                  </a:cubicBezTo>
                  <a:cubicBezTo>
                    <a:pt x="235" y="2064"/>
                    <a:pt x="235" y="2064"/>
                    <a:pt x="235" y="2064"/>
                  </a:cubicBezTo>
                  <a:cubicBezTo>
                    <a:pt x="235" y="2154"/>
                    <a:pt x="235" y="2154"/>
                    <a:pt x="235" y="2154"/>
                  </a:cubicBezTo>
                  <a:cubicBezTo>
                    <a:pt x="287" y="2179"/>
                    <a:pt x="287" y="2179"/>
                    <a:pt x="287" y="2179"/>
                  </a:cubicBezTo>
                  <a:moveTo>
                    <a:pt x="221" y="2147"/>
                  </a:moveTo>
                  <a:cubicBezTo>
                    <a:pt x="220" y="2057"/>
                    <a:pt x="220" y="2057"/>
                    <a:pt x="220" y="2057"/>
                  </a:cubicBezTo>
                  <a:cubicBezTo>
                    <a:pt x="168" y="2031"/>
                    <a:pt x="168" y="2031"/>
                    <a:pt x="168" y="2031"/>
                  </a:cubicBezTo>
                  <a:cubicBezTo>
                    <a:pt x="168" y="2122"/>
                    <a:pt x="168" y="2122"/>
                    <a:pt x="168" y="2122"/>
                  </a:cubicBezTo>
                  <a:cubicBezTo>
                    <a:pt x="221" y="2147"/>
                    <a:pt x="221" y="2147"/>
                    <a:pt x="221" y="2147"/>
                  </a:cubicBezTo>
                  <a:moveTo>
                    <a:pt x="743" y="2188"/>
                  </a:moveTo>
                  <a:cubicBezTo>
                    <a:pt x="691" y="2162"/>
                    <a:pt x="691" y="2162"/>
                    <a:pt x="691" y="2162"/>
                  </a:cubicBezTo>
                  <a:cubicBezTo>
                    <a:pt x="691" y="2253"/>
                    <a:pt x="691" y="2253"/>
                    <a:pt x="691" y="2253"/>
                  </a:cubicBezTo>
                  <a:cubicBezTo>
                    <a:pt x="744" y="2278"/>
                    <a:pt x="744" y="2278"/>
                    <a:pt x="744" y="2278"/>
                  </a:cubicBezTo>
                  <a:cubicBezTo>
                    <a:pt x="743" y="2188"/>
                    <a:pt x="743" y="2188"/>
                    <a:pt x="743" y="2188"/>
                  </a:cubicBezTo>
                  <a:moveTo>
                    <a:pt x="716" y="2140"/>
                  </a:moveTo>
                  <a:cubicBezTo>
                    <a:pt x="716" y="2050"/>
                    <a:pt x="716" y="2050"/>
                    <a:pt x="716" y="2050"/>
                  </a:cubicBezTo>
                  <a:cubicBezTo>
                    <a:pt x="664" y="2024"/>
                    <a:pt x="664" y="2024"/>
                    <a:pt x="664" y="2024"/>
                  </a:cubicBezTo>
                  <a:cubicBezTo>
                    <a:pt x="664" y="2115"/>
                    <a:pt x="664" y="2115"/>
                    <a:pt x="664" y="2115"/>
                  </a:cubicBezTo>
                  <a:cubicBezTo>
                    <a:pt x="716" y="2140"/>
                    <a:pt x="716" y="2140"/>
                    <a:pt x="716" y="2140"/>
                  </a:cubicBezTo>
                  <a:moveTo>
                    <a:pt x="568" y="2068"/>
                  </a:moveTo>
                  <a:cubicBezTo>
                    <a:pt x="567" y="1978"/>
                    <a:pt x="567" y="1978"/>
                    <a:pt x="567" y="1978"/>
                  </a:cubicBezTo>
                  <a:cubicBezTo>
                    <a:pt x="515" y="1952"/>
                    <a:pt x="515" y="1952"/>
                    <a:pt x="515" y="1952"/>
                  </a:cubicBezTo>
                  <a:cubicBezTo>
                    <a:pt x="515" y="2042"/>
                    <a:pt x="515" y="2042"/>
                    <a:pt x="515" y="2042"/>
                  </a:cubicBezTo>
                  <a:cubicBezTo>
                    <a:pt x="568" y="2068"/>
                    <a:pt x="568" y="2068"/>
                    <a:pt x="568" y="2068"/>
                  </a:cubicBezTo>
                  <a:moveTo>
                    <a:pt x="501" y="2035"/>
                  </a:moveTo>
                  <a:cubicBezTo>
                    <a:pt x="501" y="1945"/>
                    <a:pt x="501" y="1945"/>
                    <a:pt x="501" y="1945"/>
                  </a:cubicBezTo>
                  <a:cubicBezTo>
                    <a:pt x="448" y="1920"/>
                    <a:pt x="448" y="1920"/>
                    <a:pt x="448" y="1920"/>
                  </a:cubicBezTo>
                  <a:cubicBezTo>
                    <a:pt x="449" y="2010"/>
                    <a:pt x="449" y="2010"/>
                    <a:pt x="449" y="2010"/>
                  </a:cubicBezTo>
                  <a:cubicBezTo>
                    <a:pt x="501" y="2035"/>
                    <a:pt x="501" y="2035"/>
                    <a:pt x="501" y="2035"/>
                  </a:cubicBezTo>
                  <a:moveTo>
                    <a:pt x="501" y="2193"/>
                  </a:moveTo>
                  <a:cubicBezTo>
                    <a:pt x="449" y="2168"/>
                    <a:pt x="449" y="2168"/>
                    <a:pt x="449" y="2168"/>
                  </a:cubicBezTo>
                  <a:cubicBezTo>
                    <a:pt x="449" y="2258"/>
                    <a:pt x="449" y="2258"/>
                    <a:pt x="449" y="2258"/>
                  </a:cubicBezTo>
                  <a:cubicBezTo>
                    <a:pt x="501" y="2284"/>
                    <a:pt x="501" y="2284"/>
                    <a:pt x="501" y="2284"/>
                  </a:cubicBezTo>
                  <a:cubicBezTo>
                    <a:pt x="501" y="2193"/>
                    <a:pt x="501" y="2193"/>
                    <a:pt x="501" y="2193"/>
                  </a:cubicBezTo>
                  <a:moveTo>
                    <a:pt x="568" y="2226"/>
                  </a:moveTo>
                  <a:cubicBezTo>
                    <a:pt x="515" y="2200"/>
                    <a:pt x="515" y="2200"/>
                    <a:pt x="515" y="2200"/>
                  </a:cubicBezTo>
                  <a:cubicBezTo>
                    <a:pt x="516" y="2290"/>
                    <a:pt x="516" y="2290"/>
                    <a:pt x="516" y="2290"/>
                  </a:cubicBezTo>
                  <a:cubicBezTo>
                    <a:pt x="568" y="2316"/>
                    <a:pt x="568" y="2316"/>
                    <a:pt x="568" y="2316"/>
                  </a:cubicBezTo>
                  <a:cubicBezTo>
                    <a:pt x="568" y="2226"/>
                    <a:pt x="568" y="2226"/>
                    <a:pt x="568" y="2226"/>
                  </a:cubicBezTo>
                  <a:moveTo>
                    <a:pt x="664" y="2272"/>
                  </a:moveTo>
                  <a:cubicBezTo>
                    <a:pt x="664" y="2363"/>
                    <a:pt x="664" y="2363"/>
                    <a:pt x="664" y="2363"/>
                  </a:cubicBezTo>
                  <a:cubicBezTo>
                    <a:pt x="717" y="2388"/>
                    <a:pt x="717" y="2388"/>
                    <a:pt x="717" y="2388"/>
                  </a:cubicBezTo>
                  <a:cubicBezTo>
                    <a:pt x="716" y="2298"/>
                    <a:pt x="716" y="2298"/>
                    <a:pt x="716" y="2298"/>
                  </a:cubicBezTo>
                  <a:cubicBezTo>
                    <a:pt x="664" y="2272"/>
                    <a:pt x="664" y="2272"/>
                    <a:pt x="664" y="2272"/>
                  </a:cubicBezTo>
                  <a:moveTo>
                    <a:pt x="647" y="1970"/>
                  </a:moveTo>
                  <a:cubicBezTo>
                    <a:pt x="647" y="1880"/>
                    <a:pt x="647" y="1880"/>
                    <a:pt x="647" y="1880"/>
                  </a:cubicBezTo>
                  <a:cubicBezTo>
                    <a:pt x="363" y="1742"/>
                    <a:pt x="363" y="1742"/>
                    <a:pt x="363" y="1742"/>
                  </a:cubicBezTo>
                  <a:cubicBezTo>
                    <a:pt x="364" y="1833"/>
                    <a:pt x="364" y="1833"/>
                    <a:pt x="364" y="1833"/>
                  </a:cubicBezTo>
                  <a:cubicBezTo>
                    <a:pt x="647" y="1970"/>
                    <a:pt x="647" y="1970"/>
                    <a:pt x="647" y="1970"/>
                  </a:cubicBezTo>
                  <a:moveTo>
                    <a:pt x="248" y="1433"/>
                  </a:moveTo>
                  <a:cubicBezTo>
                    <a:pt x="93" y="1358"/>
                    <a:pt x="93" y="1358"/>
                    <a:pt x="93" y="1358"/>
                  </a:cubicBezTo>
                  <a:cubicBezTo>
                    <a:pt x="93" y="1448"/>
                    <a:pt x="93" y="1448"/>
                    <a:pt x="93" y="1448"/>
                  </a:cubicBezTo>
                  <a:cubicBezTo>
                    <a:pt x="248" y="1523"/>
                    <a:pt x="248" y="1523"/>
                    <a:pt x="248" y="1523"/>
                  </a:cubicBezTo>
                  <a:cubicBezTo>
                    <a:pt x="248" y="1433"/>
                    <a:pt x="248" y="1433"/>
                    <a:pt x="248" y="1433"/>
                  </a:cubicBezTo>
                  <a:moveTo>
                    <a:pt x="198" y="1752"/>
                  </a:moveTo>
                  <a:cubicBezTo>
                    <a:pt x="197" y="1662"/>
                    <a:pt x="197" y="1662"/>
                    <a:pt x="197" y="1662"/>
                  </a:cubicBezTo>
                  <a:cubicBezTo>
                    <a:pt x="93" y="1611"/>
                    <a:pt x="93" y="1611"/>
                    <a:pt x="93" y="1611"/>
                  </a:cubicBezTo>
                  <a:cubicBezTo>
                    <a:pt x="94" y="1702"/>
                    <a:pt x="94" y="1702"/>
                    <a:pt x="94" y="1702"/>
                  </a:cubicBezTo>
                  <a:cubicBezTo>
                    <a:pt x="198" y="1752"/>
                    <a:pt x="198" y="1752"/>
                    <a:pt x="198" y="1752"/>
                  </a:cubicBezTo>
                  <a:moveTo>
                    <a:pt x="921" y="1850"/>
                  </a:moveTo>
                  <a:cubicBezTo>
                    <a:pt x="921" y="1760"/>
                    <a:pt x="921" y="1760"/>
                    <a:pt x="921" y="1760"/>
                  </a:cubicBezTo>
                  <a:cubicBezTo>
                    <a:pt x="830" y="1716"/>
                    <a:pt x="830" y="1716"/>
                    <a:pt x="830" y="1716"/>
                  </a:cubicBezTo>
                  <a:cubicBezTo>
                    <a:pt x="830" y="1806"/>
                    <a:pt x="830" y="1806"/>
                    <a:pt x="830" y="1806"/>
                  </a:cubicBezTo>
                  <a:cubicBezTo>
                    <a:pt x="921" y="1850"/>
                    <a:pt x="921" y="1850"/>
                    <a:pt x="921" y="1850"/>
                  </a:cubicBezTo>
                  <a:moveTo>
                    <a:pt x="921" y="2104"/>
                  </a:moveTo>
                  <a:cubicBezTo>
                    <a:pt x="921" y="2014"/>
                    <a:pt x="921" y="2014"/>
                    <a:pt x="921" y="2014"/>
                  </a:cubicBezTo>
                  <a:cubicBezTo>
                    <a:pt x="831" y="1970"/>
                    <a:pt x="831" y="1970"/>
                    <a:pt x="831" y="1970"/>
                  </a:cubicBezTo>
                  <a:cubicBezTo>
                    <a:pt x="831" y="2060"/>
                    <a:pt x="831" y="2060"/>
                    <a:pt x="831" y="2060"/>
                  </a:cubicBezTo>
                  <a:cubicBezTo>
                    <a:pt x="921" y="2104"/>
                    <a:pt x="921" y="2104"/>
                    <a:pt x="921" y="2104"/>
                  </a:cubicBezTo>
                  <a:moveTo>
                    <a:pt x="748" y="2020"/>
                  </a:moveTo>
                  <a:cubicBezTo>
                    <a:pt x="748" y="1930"/>
                    <a:pt x="748" y="1930"/>
                    <a:pt x="748" y="1930"/>
                  </a:cubicBezTo>
                  <a:cubicBezTo>
                    <a:pt x="666" y="1889"/>
                    <a:pt x="666" y="1889"/>
                    <a:pt x="666" y="1889"/>
                  </a:cubicBezTo>
                  <a:cubicBezTo>
                    <a:pt x="666" y="1980"/>
                    <a:pt x="666" y="1980"/>
                    <a:pt x="666" y="1980"/>
                  </a:cubicBezTo>
                  <a:cubicBezTo>
                    <a:pt x="748" y="2020"/>
                    <a:pt x="748" y="2020"/>
                    <a:pt x="748" y="2020"/>
                  </a:cubicBezTo>
                  <a:moveTo>
                    <a:pt x="781" y="1658"/>
                  </a:moveTo>
                  <a:cubicBezTo>
                    <a:pt x="781" y="1567"/>
                    <a:pt x="781" y="1567"/>
                    <a:pt x="781" y="1567"/>
                  </a:cubicBezTo>
                  <a:cubicBezTo>
                    <a:pt x="728" y="1542"/>
                    <a:pt x="728" y="1542"/>
                    <a:pt x="728" y="1542"/>
                  </a:cubicBezTo>
                  <a:cubicBezTo>
                    <a:pt x="728" y="1632"/>
                    <a:pt x="728" y="1632"/>
                    <a:pt x="728" y="1632"/>
                  </a:cubicBezTo>
                  <a:cubicBezTo>
                    <a:pt x="781" y="1658"/>
                    <a:pt x="781" y="1658"/>
                    <a:pt x="781" y="1658"/>
                  </a:cubicBezTo>
                  <a:moveTo>
                    <a:pt x="921" y="1726"/>
                  </a:moveTo>
                  <a:cubicBezTo>
                    <a:pt x="920" y="1635"/>
                    <a:pt x="920" y="1635"/>
                    <a:pt x="920" y="1635"/>
                  </a:cubicBezTo>
                  <a:cubicBezTo>
                    <a:pt x="868" y="1610"/>
                    <a:pt x="868" y="1610"/>
                    <a:pt x="868" y="1610"/>
                  </a:cubicBezTo>
                  <a:cubicBezTo>
                    <a:pt x="868" y="1700"/>
                    <a:pt x="868" y="1700"/>
                    <a:pt x="868" y="1700"/>
                  </a:cubicBezTo>
                  <a:cubicBezTo>
                    <a:pt x="921" y="1726"/>
                    <a:pt x="921" y="1726"/>
                    <a:pt x="921" y="1726"/>
                  </a:cubicBezTo>
                  <a:moveTo>
                    <a:pt x="665" y="1636"/>
                  </a:moveTo>
                  <a:cubicBezTo>
                    <a:pt x="613" y="1610"/>
                    <a:pt x="613" y="1610"/>
                    <a:pt x="613" y="1610"/>
                  </a:cubicBezTo>
                  <a:cubicBezTo>
                    <a:pt x="613" y="1701"/>
                    <a:pt x="613" y="1701"/>
                    <a:pt x="613" y="1701"/>
                  </a:cubicBezTo>
                  <a:cubicBezTo>
                    <a:pt x="665" y="1726"/>
                    <a:pt x="665" y="1726"/>
                    <a:pt x="665" y="1726"/>
                  </a:cubicBezTo>
                  <a:cubicBezTo>
                    <a:pt x="665" y="1636"/>
                    <a:pt x="665" y="1636"/>
                    <a:pt x="665" y="1636"/>
                  </a:cubicBezTo>
                  <a:moveTo>
                    <a:pt x="384" y="1499"/>
                  </a:moveTo>
                  <a:cubicBezTo>
                    <a:pt x="332" y="1474"/>
                    <a:pt x="332" y="1474"/>
                    <a:pt x="332" y="1474"/>
                  </a:cubicBezTo>
                  <a:cubicBezTo>
                    <a:pt x="332" y="1564"/>
                    <a:pt x="332" y="1564"/>
                    <a:pt x="332" y="1564"/>
                  </a:cubicBezTo>
                  <a:cubicBezTo>
                    <a:pt x="385" y="1590"/>
                    <a:pt x="385" y="1590"/>
                    <a:pt x="385" y="1590"/>
                  </a:cubicBezTo>
                  <a:cubicBezTo>
                    <a:pt x="384" y="1499"/>
                    <a:pt x="384" y="1499"/>
                    <a:pt x="384" y="1499"/>
                  </a:cubicBezTo>
                  <a:moveTo>
                    <a:pt x="795" y="1664"/>
                  </a:moveTo>
                  <a:cubicBezTo>
                    <a:pt x="848" y="1690"/>
                    <a:pt x="848" y="1690"/>
                    <a:pt x="848" y="1690"/>
                  </a:cubicBezTo>
                  <a:cubicBezTo>
                    <a:pt x="847" y="1600"/>
                    <a:pt x="847" y="1600"/>
                    <a:pt x="847" y="1600"/>
                  </a:cubicBezTo>
                  <a:cubicBezTo>
                    <a:pt x="795" y="1574"/>
                    <a:pt x="795" y="1574"/>
                    <a:pt x="795" y="1574"/>
                  </a:cubicBezTo>
                  <a:cubicBezTo>
                    <a:pt x="795" y="1664"/>
                    <a:pt x="795" y="1664"/>
                    <a:pt x="795" y="1664"/>
                  </a:cubicBezTo>
                  <a:moveTo>
                    <a:pt x="426" y="1485"/>
                  </a:moveTo>
                  <a:cubicBezTo>
                    <a:pt x="426" y="1395"/>
                    <a:pt x="426" y="1395"/>
                    <a:pt x="426" y="1395"/>
                  </a:cubicBezTo>
                  <a:cubicBezTo>
                    <a:pt x="373" y="1369"/>
                    <a:pt x="373" y="1369"/>
                    <a:pt x="373" y="1369"/>
                  </a:cubicBezTo>
                  <a:cubicBezTo>
                    <a:pt x="374" y="1460"/>
                    <a:pt x="374" y="1460"/>
                    <a:pt x="374" y="1460"/>
                  </a:cubicBezTo>
                  <a:cubicBezTo>
                    <a:pt x="426" y="1485"/>
                    <a:pt x="426" y="1485"/>
                    <a:pt x="426" y="1485"/>
                  </a:cubicBezTo>
                  <a:moveTo>
                    <a:pt x="93" y="1323"/>
                  </a:moveTo>
                  <a:cubicBezTo>
                    <a:pt x="145" y="1349"/>
                    <a:pt x="145" y="1349"/>
                    <a:pt x="145" y="1349"/>
                  </a:cubicBezTo>
                  <a:cubicBezTo>
                    <a:pt x="145" y="1258"/>
                    <a:pt x="145" y="1258"/>
                    <a:pt x="145" y="1258"/>
                  </a:cubicBezTo>
                  <a:cubicBezTo>
                    <a:pt x="93" y="1233"/>
                    <a:pt x="93" y="1233"/>
                    <a:pt x="93" y="1233"/>
                  </a:cubicBezTo>
                  <a:cubicBezTo>
                    <a:pt x="93" y="1323"/>
                    <a:pt x="93" y="1323"/>
                    <a:pt x="93" y="1323"/>
                  </a:cubicBezTo>
                  <a:moveTo>
                    <a:pt x="781" y="1815"/>
                  </a:moveTo>
                  <a:cubicBezTo>
                    <a:pt x="729" y="1790"/>
                    <a:pt x="729" y="1790"/>
                    <a:pt x="729" y="1790"/>
                  </a:cubicBezTo>
                  <a:cubicBezTo>
                    <a:pt x="729" y="1880"/>
                    <a:pt x="729" y="1880"/>
                    <a:pt x="729" y="1880"/>
                  </a:cubicBezTo>
                  <a:cubicBezTo>
                    <a:pt x="781" y="1906"/>
                    <a:pt x="781" y="1906"/>
                    <a:pt x="781" y="1906"/>
                  </a:cubicBezTo>
                  <a:cubicBezTo>
                    <a:pt x="781" y="1815"/>
                    <a:pt x="781" y="1815"/>
                    <a:pt x="781" y="1815"/>
                  </a:cubicBezTo>
                  <a:moveTo>
                    <a:pt x="921" y="1974"/>
                  </a:moveTo>
                  <a:cubicBezTo>
                    <a:pt x="921" y="1883"/>
                    <a:pt x="921" y="1883"/>
                    <a:pt x="921" y="1883"/>
                  </a:cubicBezTo>
                  <a:cubicBezTo>
                    <a:pt x="869" y="1858"/>
                    <a:pt x="869" y="1858"/>
                    <a:pt x="869" y="1858"/>
                  </a:cubicBezTo>
                  <a:cubicBezTo>
                    <a:pt x="869" y="1948"/>
                    <a:pt x="869" y="1948"/>
                    <a:pt x="869" y="1948"/>
                  </a:cubicBezTo>
                  <a:cubicBezTo>
                    <a:pt x="921" y="1974"/>
                    <a:pt x="921" y="1974"/>
                    <a:pt x="921" y="1974"/>
                  </a:cubicBezTo>
                  <a:moveTo>
                    <a:pt x="426" y="1643"/>
                  </a:moveTo>
                  <a:cubicBezTo>
                    <a:pt x="374" y="1617"/>
                    <a:pt x="374" y="1617"/>
                    <a:pt x="374" y="1617"/>
                  </a:cubicBezTo>
                  <a:cubicBezTo>
                    <a:pt x="374" y="1708"/>
                    <a:pt x="374" y="1708"/>
                    <a:pt x="374" y="1708"/>
                  </a:cubicBezTo>
                  <a:cubicBezTo>
                    <a:pt x="427" y="1733"/>
                    <a:pt x="427" y="1733"/>
                    <a:pt x="427" y="1733"/>
                  </a:cubicBezTo>
                  <a:cubicBezTo>
                    <a:pt x="426" y="1643"/>
                    <a:pt x="426" y="1643"/>
                    <a:pt x="426" y="1643"/>
                  </a:cubicBezTo>
                  <a:moveTo>
                    <a:pt x="848" y="1848"/>
                  </a:moveTo>
                  <a:cubicBezTo>
                    <a:pt x="795" y="1822"/>
                    <a:pt x="795" y="1822"/>
                    <a:pt x="795" y="1822"/>
                  </a:cubicBezTo>
                  <a:cubicBezTo>
                    <a:pt x="796" y="1913"/>
                    <a:pt x="796" y="1913"/>
                    <a:pt x="796" y="1913"/>
                  </a:cubicBezTo>
                  <a:cubicBezTo>
                    <a:pt x="848" y="1938"/>
                    <a:pt x="848" y="1938"/>
                    <a:pt x="848" y="1938"/>
                  </a:cubicBezTo>
                  <a:cubicBezTo>
                    <a:pt x="848" y="1848"/>
                    <a:pt x="848" y="1848"/>
                    <a:pt x="848" y="1848"/>
                  </a:cubicBezTo>
                  <a:moveTo>
                    <a:pt x="146" y="1506"/>
                  </a:moveTo>
                  <a:cubicBezTo>
                    <a:pt x="93" y="1481"/>
                    <a:pt x="93" y="1481"/>
                    <a:pt x="93" y="1481"/>
                  </a:cubicBezTo>
                  <a:cubicBezTo>
                    <a:pt x="93" y="1571"/>
                    <a:pt x="93" y="1571"/>
                    <a:pt x="93" y="1571"/>
                  </a:cubicBezTo>
                  <a:cubicBezTo>
                    <a:pt x="146" y="1597"/>
                    <a:pt x="146" y="1597"/>
                    <a:pt x="146" y="1597"/>
                  </a:cubicBezTo>
                  <a:cubicBezTo>
                    <a:pt x="146" y="1506"/>
                    <a:pt x="146" y="1506"/>
                    <a:pt x="146" y="1506"/>
                  </a:cubicBezTo>
                  <a:moveTo>
                    <a:pt x="814" y="1708"/>
                  </a:moveTo>
                  <a:cubicBezTo>
                    <a:pt x="761" y="1683"/>
                    <a:pt x="761" y="1683"/>
                    <a:pt x="761" y="1683"/>
                  </a:cubicBezTo>
                  <a:cubicBezTo>
                    <a:pt x="762" y="1773"/>
                    <a:pt x="762" y="1773"/>
                    <a:pt x="762" y="1773"/>
                  </a:cubicBezTo>
                  <a:cubicBezTo>
                    <a:pt x="814" y="1798"/>
                    <a:pt x="814" y="1798"/>
                    <a:pt x="814" y="1798"/>
                  </a:cubicBezTo>
                  <a:cubicBezTo>
                    <a:pt x="814" y="1708"/>
                    <a:pt x="814" y="1708"/>
                    <a:pt x="814" y="1708"/>
                  </a:cubicBezTo>
                  <a:moveTo>
                    <a:pt x="599" y="1604"/>
                  </a:moveTo>
                  <a:cubicBezTo>
                    <a:pt x="546" y="1578"/>
                    <a:pt x="546" y="1578"/>
                    <a:pt x="546" y="1578"/>
                  </a:cubicBezTo>
                  <a:cubicBezTo>
                    <a:pt x="546" y="1668"/>
                    <a:pt x="546" y="1668"/>
                    <a:pt x="546" y="1668"/>
                  </a:cubicBezTo>
                  <a:cubicBezTo>
                    <a:pt x="599" y="1694"/>
                    <a:pt x="599" y="1694"/>
                    <a:pt x="599" y="1694"/>
                  </a:cubicBezTo>
                  <a:cubicBezTo>
                    <a:pt x="599" y="1604"/>
                    <a:pt x="599" y="1604"/>
                    <a:pt x="599" y="1604"/>
                  </a:cubicBezTo>
                  <a:moveTo>
                    <a:pt x="272" y="1788"/>
                  </a:moveTo>
                  <a:cubicBezTo>
                    <a:pt x="271" y="1698"/>
                    <a:pt x="271" y="1698"/>
                    <a:pt x="271" y="1698"/>
                  </a:cubicBezTo>
                  <a:cubicBezTo>
                    <a:pt x="219" y="1672"/>
                    <a:pt x="219" y="1672"/>
                    <a:pt x="219" y="1672"/>
                  </a:cubicBezTo>
                  <a:cubicBezTo>
                    <a:pt x="219" y="1763"/>
                    <a:pt x="219" y="1763"/>
                    <a:pt x="219" y="1763"/>
                  </a:cubicBezTo>
                  <a:cubicBezTo>
                    <a:pt x="272" y="1788"/>
                    <a:pt x="272" y="1788"/>
                    <a:pt x="272" y="1788"/>
                  </a:cubicBezTo>
                  <a:moveTo>
                    <a:pt x="815" y="2052"/>
                  </a:moveTo>
                  <a:cubicBezTo>
                    <a:pt x="815" y="1962"/>
                    <a:pt x="815" y="1962"/>
                    <a:pt x="815" y="1962"/>
                  </a:cubicBezTo>
                  <a:cubicBezTo>
                    <a:pt x="762" y="1936"/>
                    <a:pt x="762" y="1936"/>
                    <a:pt x="762" y="1936"/>
                  </a:cubicBezTo>
                  <a:cubicBezTo>
                    <a:pt x="763" y="2027"/>
                    <a:pt x="763" y="2027"/>
                    <a:pt x="763" y="2027"/>
                  </a:cubicBezTo>
                  <a:cubicBezTo>
                    <a:pt x="815" y="2052"/>
                    <a:pt x="815" y="2052"/>
                    <a:pt x="815" y="2052"/>
                  </a:cubicBezTo>
                  <a:moveTo>
                    <a:pt x="636" y="1587"/>
                  </a:moveTo>
                  <a:cubicBezTo>
                    <a:pt x="635" y="1497"/>
                    <a:pt x="635" y="1497"/>
                    <a:pt x="635" y="1497"/>
                  </a:cubicBezTo>
                  <a:cubicBezTo>
                    <a:pt x="583" y="1471"/>
                    <a:pt x="583" y="1471"/>
                    <a:pt x="583" y="1471"/>
                  </a:cubicBezTo>
                  <a:cubicBezTo>
                    <a:pt x="583" y="1561"/>
                    <a:pt x="583" y="1561"/>
                    <a:pt x="583" y="1561"/>
                  </a:cubicBezTo>
                  <a:cubicBezTo>
                    <a:pt x="636" y="1587"/>
                    <a:pt x="636" y="1587"/>
                    <a:pt x="636" y="1587"/>
                  </a:cubicBezTo>
                  <a:moveTo>
                    <a:pt x="318" y="1467"/>
                  </a:moveTo>
                  <a:cubicBezTo>
                    <a:pt x="265" y="1442"/>
                    <a:pt x="265" y="1442"/>
                    <a:pt x="265" y="1442"/>
                  </a:cubicBezTo>
                  <a:cubicBezTo>
                    <a:pt x="266" y="1532"/>
                    <a:pt x="266" y="1532"/>
                    <a:pt x="266" y="1532"/>
                  </a:cubicBezTo>
                  <a:cubicBezTo>
                    <a:pt x="318" y="1557"/>
                    <a:pt x="318" y="1557"/>
                    <a:pt x="318" y="1557"/>
                  </a:cubicBezTo>
                  <a:cubicBezTo>
                    <a:pt x="318" y="1467"/>
                    <a:pt x="318" y="1467"/>
                    <a:pt x="318" y="1467"/>
                  </a:cubicBezTo>
                  <a:moveTo>
                    <a:pt x="355" y="1450"/>
                  </a:moveTo>
                  <a:cubicBezTo>
                    <a:pt x="355" y="1360"/>
                    <a:pt x="355" y="1360"/>
                    <a:pt x="355" y="1360"/>
                  </a:cubicBezTo>
                  <a:cubicBezTo>
                    <a:pt x="302" y="1335"/>
                    <a:pt x="302" y="1335"/>
                    <a:pt x="302" y="1335"/>
                  </a:cubicBezTo>
                  <a:cubicBezTo>
                    <a:pt x="302" y="1425"/>
                    <a:pt x="302" y="1425"/>
                    <a:pt x="302" y="1425"/>
                  </a:cubicBezTo>
                  <a:cubicBezTo>
                    <a:pt x="355" y="1450"/>
                    <a:pt x="355" y="1450"/>
                    <a:pt x="355" y="1450"/>
                  </a:cubicBezTo>
                  <a:moveTo>
                    <a:pt x="636" y="1745"/>
                  </a:moveTo>
                  <a:cubicBezTo>
                    <a:pt x="584" y="1719"/>
                    <a:pt x="584" y="1719"/>
                    <a:pt x="584" y="1719"/>
                  </a:cubicBezTo>
                  <a:cubicBezTo>
                    <a:pt x="584" y="1810"/>
                    <a:pt x="584" y="1810"/>
                    <a:pt x="584" y="1810"/>
                  </a:cubicBezTo>
                  <a:cubicBezTo>
                    <a:pt x="636" y="1835"/>
                    <a:pt x="636" y="1835"/>
                    <a:pt x="636" y="1835"/>
                  </a:cubicBezTo>
                  <a:cubicBezTo>
                    <a:pt x="636" y="1745"/>
                    <a:pt x="636" y="1745"/>
                    <a:pt x="636" y="1745"/>
                  </a:cubicBezTo>
                  <a:moveTo>
                    <a:pt x="355" y="1699"/>
                  </a:moveTo>
                  <a:cubicBezTo>
                    <a:pt x="355" y="1608"/>
                    <a:pt x="355" y="1608"/>
                    <a:pt x="355" y="1608"/>
                  </a:cubicBezTo>
                  <a:cubicBezTo>
                    <a:pt x="303" y="1583"/>
                    <a:pt x="303" y="1583"/>
                    <a:pt x="303" y="1583"/>
                  </a:cubicBezTo>
                  <a:cubicBezTo>
                    <a:pt x="303" y="1673"/>
                    <a:pt x="303" y="1673"/>
                    <a:pt x="303" y="1673"/>
                  </a:cubicBezTo>
                  <a:cubicBezTo>
                    <a:pt x="355" y="1699"/>
                    <a:pt x="355" y="1699"/>
                    <a:pt x="355" y="1699"/>
                  </a:cubicBezTo>
                  <a:moveTo>
                    <a:pt x="529" y="1570"/>
                  </a:moveTo>
                  <a:cubicBezTo>
                    <a:pt x="476" y="1544"/>
                    <a:pt x="476" y="1544"/>
                    <a:pt x="476" y="1544"/>
                  </a:cubicBezTo>
                  <a:cubicBezTo>
                    <a:pt x="477" y="1634"/>
                    <a:pt x="477" y="1634"/>
                    <a:pt x="477" y="1634"/>
                  </a:cubicBezTo>
                  <a:cubicBezTo>
                    <a:pt x="529" y="1660"/>
                    <a:pt x="529" y="1660"/>
                    <a:pt x="529" y="1660"/>
                  </a:cubicBezTo>
                  <a:cubicBezTo>
                    <a:pt x="529" y="1570"/>
                    <a:pt x="529" y="1570"/>
                    <a:pt x="529" y="1570"/>
                  </a:cubicBezTo>
                  <a:moveTo>
                    <a:pt x="458" y="1535"/>
                  </a:moveTo>
                  <a:cubicBezTo>
                    <a:pt x="405" y="1509"/>
                    <a:pt x="405" y="1509"/>
                    <a:pt x="405" y="1509"/>
                  </a:cubicBezTo>
                  <a:cubicBezTo>
                    <a:pt x="405" y="1600"/>
                    <a:pt x="405" y="1600"/>
                    <a:pt x="405" y="1600"/>
                  </a:cubicBezTo>
                  <a:cubicBezTo>
                    <a:pt x="458" y="1625"/>
                    <a:pt x="458" y="1625"/>
                    <a:pt x="458" y="1625"/>
                  </a:cubicBezTo>
                  <a:cubicBezTo>
                    <a:pt x="458" y="1535"/>
                    <a:pt x="458" y="1535"/>
                    <a:pt x="458" y="1535"/>
                  </a:cubicBezTo>
                  <a:moveTo>
                    <a:pt x="163" y="1357"/>
                  </a:moveTo>
                  <a:cubicBezTo>
                    <a:pt x="215" y="1383"/>
                    <a:pt x="215" y="1383"/>
                    <a:pt x="215" y="1383"/>
                  </a:cubicBezTo>
                  <a:cubicBezTo>
                    <a:pt x="215" y="1292"/>
                    <a:pt x="215" y="1292"/>
                    <a:pt x="215" y="1292"/>
                  </a:cubicBezTo>
                  <a:cubicBezTo>
                    <a:pt x="162" y="1267"/>
                    <a:pt x="162" y="1267"/>
                    <a:pt x="162" y="1267"/>
                  </a:cubicBezTo>
                  <a:cubicBezTo>
                    <a:pt x="163" y="1357"/>
                    <a:pt x="163" y="1357"/>
                    <a:pt x="163" y="1357"/>
                  </a:cubicBezTo>
                  <a:moveTo>
                    <a:pt x="282" y="1415"/>
                  </a:moveTo>
                  <a:cubicBezTo>
                    <a:pt x="281" y="1325"/>
                    <a:pt x="281" y="1325"/>
                    <a:pt x="281" y="1325"/>
                  </a:cubicBezTo>
                  <a:cubicBezTo>
                    <a:pt x="229" y="1299"/>
                    <a:pt x="229" y="1299"/>
                    <a:pt x="229" y="1299"/>
                  </a:cubicBezTo>
                  <a:cubicBezTo>
                    <a:pt x="229" y="1389"/>
                    <a:pt x="229" y="1389"/>
                    <a:pt x="229" y="1389"/>
                  </a:cubicBezTo>
                  <a:cubicBezTo>
                    <a:pt x="282" y="1415"/>
                    <a:pt x="282" y="1415"/>
                    <a:pt x="282" y="1415"/>
                  </a:cubicBezTo>
                  <a:moveTo>
                    <a:pt x="345" y="1824"/>
                  </a:moveTo>
                  <a:cubicBezTo>
                    <a:pt x="345" y="1733"/>
                    <a:pt x="345" y="1733"/>
                    <a:pt x="345" y="1733"/>
                  </a:cubicBezTo>
                  <a:cubicBezTo>
                    <a:pt x="292" y="1708"/>
                    <a:pt x="292" y="1708"/>
                    <a:pt x="292" y="1708"/>
                  </a:cubicBezTo>
                  <a:cubicBezTo>
                    <a:pt x="292" y="1798"/>
                    <a:pt x="292" y="1798"/>
                    <a:pt x="292" y="1798"/>
                  </a:cubicBezTo>
                  <a:cubicBezTo>
                    <a:pt x="345" y="1824"/>
                    <a:pt x="345" y="1824"/>
                    <a:pt x="345" y="1824"/>
                  </a:cubicBezTo>
                  <a:moveTo>
                    <a:pt x="282" y="1663"/>
                  </a:moveTo>
                  <a:cubicBezTo>
                    <a:pt x="282" y="1573"/>
                    <a:pt x="282" y="1573"/>
                    <a:pt x="282" y="1573"/>
                  </a:cubicBezTo>
                  <a:cubicBezTo>
                    <a:pt x="230" y="1547"/>
                    <a:pt x="230" y="1547"/>
                    <a:pt x="230" y="1547"/>
                  </a:cubicBezTo>
                  <a:cubicBezTo>
                    <a:pt x="230" y="1637"/>
                    <a:pt x="230" y="1637"/>
                    <a:pt x="230" y="1637"/>
                  </a:cubicBezTo>
                  <a:cubicBezTo>
                    <a:pt x="282" y="1663"/>
                    <a:pt x="282" y="1663"/>
                    <a:pt x="282" y="1663"/>
                  </a:cubicBezTo>
                  <a:moveTo>
                    <a:pt x="216" y="1631"/>
                  </a:moveTo>
                  <a:cubicBezTo>
                    <a:pt x="215" y="1540"/>
                    <a:pt x="215" y="1540"/>
                    <a:pt x="215" y="1540"/>
                  </a:cubicBezTo>
                  <a:cubicBezTo>
                    <a:pt x="163" y="1515"/>
                    <a:pt x="163" y="1515"/>
                    <a:pt x="163" y="1515"/>
                  </a:cubicBezTo>
                  <a:cubicBezTo>
                    <a:pt x="163" y="1605"/>
                    <a:pt x="163" y="1605"/>
                    <a:pt x="163" y="1605"/>
                  </a:cubicBezTo>
                  <a:cubicBezTo>
                    <a:pt x="216" y="1631"/>
                    <a:pt x="216" y="1631"/>
                    <a:pt x="216" y="1631"/>
                  </a:cubicBezTo>
                  <a:moveTo>
                    <a:pt x="738" y="1671"/>
                  </a:moveTo>
                  <a:cubicBezTo>
                    <a:pt x="686" y="1646"/>
                    <a:pt x="686" y="1646"/>
                    <a:pt x="686" y="1646"/>
                  </a:cubicBezTo>
                  <a:cubicBezTo>
                    <a:pt x="686" y="1736"/>
                    <a:pt x="686" y="1736"/>
                    <a:pt x="686" y="1736"/>
                  </a:cubicBezTo>
                  <a:cubicBezTo>
                    <a:pt x="739" y="1762"/>
                    <a:pt x="739" y="1762"/>
                    <a:pt x="739" y="1762"/>
                  </a:cubicBezTo>
                  <a:cubicBezTo>
                    <a:pt x="738" y="1671"/>
                    <a:pt x="738" y="1671"/>
                    <a:pt x="738" y="1671"/>
                  </a:cubicBezTo>
                  <a:moveTo>
                    <a:pt x="711" y="1624"/>
                  </a:moveTo>
                  <a:cubicBezTo>
                    <a:pt x="711" y="1533"/>
                    <a:pt x="711" y="1533"/>
                    <a:pt x="711" y="1533"/>
                  </a:cubicBezTo>
                  <a:cubicBezTo>
                    <a:pt x="658" y="1508"/>
                    <a:pt x="658" y="1508"/>
                    <a:pt x="658" y="1508"/>
                  </a:cubicBezTo>
                  <a:cubicBezTo>
                    <a:pt x="659" y="1598"/>
                    <a:pt x="659" y="1598"/>
                    <a:pt x="659" y="1598"/>
                  </a:cubicBezTo>
                  <a:cubicBezTo>
                    <a:pt x="711" y="1624"/>
                    <a:pt x="711" y="1624"/>
                    <a:pt x="711" y="1624"/>
                  </a:cubicBezTo>
                  <a:moveTo>
                    <a:pt x="562" y="1551"/>
                  </a:moveTo>
                  <a:cubicBezTo>
                    <a:pt x="562" y="1461"/>
                    <a:pt x="562" y="1461"/>
                    <a:pt x="562" y="1461"/>
                  </a:cubicBezTo>
                  <a:cubicBezTo>
                    <a:pt x="510" y="1436"/>
                    <a:pt x="510" y="1436"/>
                    <a:pt x="510" y="1436"/>
                  </a:cubicBezTo>
                  <a:cubicBezTo>
                    <a:pt x="510" y="1526"/>
                    <a:pt x="510" y="1526"/>
                    <a:pt x="510" y="1526"/>
                  </a:cubicBezTo>
                  <a:cubicBezTo>
                    <a:pt x="562" y="1551"/>
                    <a:pt x="562" y="1551"/>
                    <a:pt x="562" y="1551"/>
                  </a:cubicBezTo>
                  <a:moveTo>
                    <a:pt x="496" y="1519"/>
                  </a:moveTo>
                  <a:cubicBezTo>
                    <a:pt x="496" y="1429"/>
                    <a:pt x="496" y="1429"/>
                    <a:pt x="496" y="1429"/>
                  </a:cubicBezTo>
                  <a:cubicBezTo>
                    <a:pt x="443" y="1403"/>
                    <a:pt x="443" y="1403"/>
                    <a:pt x="443" y="1403"/>
                  </a:cubicBezTo>
                  <a:cubicBezTo>
                    <a:pt x="443" y="1494"/>
                    <a:pt x="443" y="1494"/>
                    <a:pt x="443" y="1494"/>
                  </a:cubicBezTo>
                  <a:cubicBezTo>
                    <a:pt x="496" y="1519"/>
                    <a:pt x="496" y="1519"/>
                    <a:pt x="496" y="1519"/>
                  </a:cubicBezTo>
                  <a:moveTo>
                    <a:pt x="496" y="1677"/>
                  </a:moveTo>
                  <a:cubicBezTo>
                    <a:pt x="444" y="1651"/>
                    <a:pt x="444" y="1651"/>
                    <a:pt x="444" y="1651"/>
                  </a:cubicBezTo>
                  <a:cubicBezTo>
                    <a:pt x="444" y="1742"/>
                    <a:pt x="444" y="1742"/>
                    <a:pt x="444" y="1742"/>
                  </a:cubicBezTo>
                  <a:cubicBezTo>
                    <a:pt x="496" y="1767"/>
                    <a:pt x="496" y="1767"/>
                    <a:pt x="496" y="1767"/>
                  </a:cubicBezTo>
                  <a:cubicBezTo>
                    <a:pt x="496" y="1677"/>
                    <a:pt x="496" y="1677"/>
                    <a:pt x="496" y="1677"/>
                  </a:cubicBezTo>
                  <a:moveTo>
                    <a:pt x="563" y="1709"/>
                  </a:moveTo>
                  <a:cubicBezTo>
                    <a:pt x="510" y="1684"/>
                    <a:pt x="510" y="1684"/>
                    <a:pt x="510" y="1684"/>
                  </a:cubicBezTo>
                  <a:cubicBezTo>
                    <a:pt x="511" y="1774"/>
                    <a:pt x="511" y="1774"/>
                    <a:pt x="511" y="1774"/>
                  </a:cubicBezTo>
                  <a:cubicBezTo>
                    <a:pt x="563" y="1799"/>
                    <a:pt x="563" y="1799"/>
                    <a:pt x="563" y="1799"/>
                  </a:cubicBezTo>
                  <a:cubicBezTo>
                    <a:pt x="563" y="1709"/>
                    <a:pt x="563" y="1709"/>
                    <a:pt x="563" y="1709"/>
                  </a:cubicBezTo>
                  <a:moveTo>
                    <a:pt x="659" y="1756"/>
                  </a:moveTo>
                  <a:cubicBezTo>
                    <a:pt x="659" y="1846"/>
                    <a:pt x="659" y="1846"/>
                    <a:pt x="659" y="1846"/>
                  </a:cubicBezTo>
                  <a:cubicBezTo>
                    <a:pt x="712" y="1872"/>
                    <a:pt x="712" y="1872"/>
                    <a:pt x="712" y="1872"/>
                  </a:cubicBezTo>
                  <a:cubicBezTo>
                    <a:pt x="711" y="1781"/>
                    <a:pt x="711" y="1781"/>
                    <a:pt x="711" y="1781"/>
                  </a:cubicBezTo>
                  <a:cubicBezTo>
                    <a:pt x="659" y="1756"/>
                    <a:pt x="659" y="1756"/>
                    <a:pt x="659" y="1756"/>
                  </a:cubicBezTo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rgbClr val="B0B0B0"/>
                </a:gs>
              </a:gsLst>
              <a:lin ang="42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Freeform 127"/>
            <p:cNvSpPr>
              <a:spLocks/>
            </p:cNvSpPr>
            <p:nvPr/>
          </p:nvSpPr>
          <p:spPr bwMode="auto">
            <a:xfrm>
              <a:off x="8921748" y="2248059"/>
              <a:ext cx="46859" cy="76821"/>
            </a:xfrm>
            <a:custGeom>
              <a:avLst/>
              <a:gdLst>
                <a:gd name="T0" fmla="*/ 0 w 416"/>
                <a:gd name="T1" fmla="*/ 0 h 682"/>
                <a:gd name="T2" fmla="*/ 2147483647 w 416"/>
                <a:gd name="T3" fmla="*/ 2147483647 h 682"/>
                <a:gd name="T4" fmla="*/ 2147483647 w 416"/>
                <a:gd name="T5" fmla="*/ 2147483647 h 682"/>
                <a:gd name="T6" fmla="*/ 0 w 416"/>
                <a:gd name="T7" fmla="*/ 2147483647 h 682"/>
                <a:gd name="T8" fmla="*/ 0 w 416"/>
                <a:gd name="T9" fmla="*/ 0 h 6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6"/>
                <a:gd name="T16" fmla="*/ 0 h 682"/>
                <a:gd name="T17" fmla="*/ 416 w 416"/>
                <a:gd name="T18" fmla="*/ 682 h 6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6" h="682">
                  <a:moveTo>
                    <a:pt x="0" y="0"/>
                  </a:moveTo>
                  <a:lnTo>
                    <a:pt x="416" y="200"/>
                  </a:lnTo>
                  <a:lnTo>
                    <a:pt x="416" y="682"/>
                  </a:lnTo>
                  <a:lnTo>
                    <a:pt x="0" y="4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E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Freeform 128"/>
            <p:cNvSpPr>
              <a:spLocks/>
            </p:cNvSpPr>
            <p:nvPr/>
          </p:nvSpPr>
          <p:spPr bwMode="auto">
            <a:xfrm>
              <a:off x="8921748" y="2248059"/>
              <a:ext cx="46859" cy="76821"/>
            </a:xfrm>
            <a:custGeom>
              <a:avLst/>
              <a:gdLst>
                <a:gd name="T0" fmla="*/ 0 w 416"/>
                <a:gd name="T1" fmla="*/ 0 h 682"/>
                <a:gd name="T2" fmla="*/ 2147483647 w 416"/>
                <a:gd name="T3" fmla="*/ 2147483647 h 682"/>
                <a:gd name="T4" fmla="*/ 2147483647 w 416"/>
                <a:gd name="T5" fmla="*/ 2147483647 h 682"/>
                <a:gd name="T6" fmla="*/ 0 w 416"/>
                <a:gd name="T7" fmla="*/ 2147483647 h 6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6"/>
                <a:gd name="T13" fmla="*/ 0 h 682"/>
                <a:gd name="T14" fmla="*/ 416 w 416"/>
                <a:gd name="T15" fmla="*/ 682 h 6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6" h="682">
                  <a:moveTo>
                    <a:pt x="0" y="0"/>
                  </a:moveTo>
                  <a:lnTo>
                    <a:pt x="416" y="200"/>
                  </a:lnTo>
                  <a:lnTo>
                    <a:pt x="416" y="682"/>
                  </a:lnTo>
                  <a:lnTo>
                    <a:pt x="0" y="4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Freeform 129"/>
            <p:cNvSpPr>
              <a:spLocks/>
            </p:cNvSpPr>
            <p:nvPr/>
          </p:nvSpPr>
          <p:spPr bwMode="auto">
            <a:xfrm>
              <a:off x="8921748" y="2246144"/>
              <a:ext cx="49224" cy="24443"/>
            </a:xfrm>
            <a:custGeom>
              <a:avLst/>
              <a:gdLst>
                <a:gd name="T0" fmla="*/ 0 w 437"/>
                <a:gd name="T1" fmla="*/ 2147483647 h 217"/>
                <a:gd name="T2" fmla="*/ 2147483647 w 437"/>
                <a:gd name="T3" fmla="*/ 2147483647 h 217"/>
                <a:gd name="T4" fmla="*/ 2147483647 w 437"/>
                <a:gd name="T5" fmla="*/ 2147483647 h 217"/>
                <a:gd name="T6" fmla="*/ 2147483647 w 437"/>
                <a:gd name="T7" fmla="*/ 0 h 217"/>
                <a:gd name="T8" fmla="*/ 0 w 437"/>
                <a:gd name="T9" fmla="*/ 2147483647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7"/>
                <a:gd name="T16" fmla="*/ 0 h 217"/>
                <a:gd name="T17" fmla="*/ 437 w 437"/>
                <a:gd name="T18" fmla="*/ 217 h 2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7" h="217">
                  <a:moveTo>
                    <a:pt x="0" y="17"/>
                  </a:moveTo>
                  <a:lnTo>
                    <a:pt x="416" y="217"/>
                  </a:lnTo>
                  <a:lnTo>
                    <a:pt x="437" y="199"/>
                  </a:lnTo>
                  <a:lnTo>
                    <a:pt x="2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C7B7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Freeform 130"/>
            <p:cNvSpPr>
              <a:spLocks/>
            </p:cNvSpPr>
            <p:nvPr/>
          </p:nvSpPr>
          <p:spPr bwMode="auto">
            <a:xfrm>
              <a:off x="8921748" y="2246144"/>
              <a:ext cx="49224" cy="24443"/>
            </a:xfrm>
            <a:custGeom>
              <a:avLst/>
              <a:gdLst>
                <a:gd name="T0" fmla="*/ 0 w 437"/>
                <a:gd name="T1" fmla="*/ 2147483647 h 217"/>
                <a:gd name="T2" fmla="*/ 2147483647 w 437"/>
                <a:gd name="T3" fmla="*/ 2147483647 h 217"/>
                <a:gd name="T4" fmla="*/ 2147483647 w 437"/>
                <a:gd name="T5" fmla="*/ 2147483647 h 217"/>
                <a:gd name="T6" fmla="*/ 2147483647 w 437"/>
                <a:gd name="T7" fmla="*/ 0 h 2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7"/>
                <a:gd name="T13" fmla="*/ 0 h 217"/>
                <a:gd name="T14" fmla="*/ 437 w 437"/>
                <a:gd name="T15" fmla="*/ 217 h 2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7" h="217">
                  <a:moveTo>
                    <a:pt x="0" y="17"/>
                  </a:moveTo>
                  <a:lnTo>
                    <a:pt x="416" y="217"/>
                  </a:lnTo>
                  <a:lnTo>
                    <a:pt x="437" y="199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Freeform 131"/>
            <p:cNvSpPr>
              <a:spLocks/>
            </p:cNvSpPr>
            <p:nvPr/>
          </p:nvSpPr>
          <p:spPr bwMode="auto">
            <a:xfrm>
              <a:off x="8968269" y="2268560"/>
              <a:ext cx="2703" cy="56321"/>
            </a:xfrm>
            <a:custGeom>
              <a:avLst/>
              <a:gdLst>
                <a:gd name="T0" fmla="*/ 0 w 24"/>
                <a:gd name="T1" fmla="*/ 2147483647 h 500"/>
                <a:gd name="T2" fmla="*/ 0 w 24"/>
                <a:gd name="T3" fmla="*/ 2147483647 h 500"/>
                <a:gd name="T4" fmla="*/ 2147483647 w 24"/>
                <a:gd name="T5" fmla="*/ 2147483647 h 500"/>
                <a:gd name="T6" fmla="*/ 2147483647 w 24"/>
                <a:gd name="T7" fmla="*/ 0 h 500"/>
                <a:gd name="T8" fmla="*/ 0 w 24"/>
                <a:gd name="T9" fmla="*/ 2147483647 h 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500"/>
                <a:gd name="T17" fmla="*/ 24 w 24"/>
                <a:gd name="T18" fmla="*/ 500 h 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500">
                  <a:moveTo>
                    <a:pt x="0" y="18"/>
                  </a:moveTo>
                  <a:lnTo>
                    <a:pt x="0" y="500"/>
                  </a:lnTo>
                  <a:lnTo>
                    <a:pt x="22" y="488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C9F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Freeform 132"/>
            <p:cNvSpPr>
              <a:spLocks/>
            </p:cNvSpPr>
            <p:nvPr/>
          </p:nvSpPr>
          <p:spPr bwMode="auto">
            <a:xfrm>
              <a:off x="8874439" y="2006444"/>
              <a:ext cx="176058" cy="99462"/>
            </a:xfrm>
            <a:custGeom>
              <a:avLst/>
              <a:gdLst>
                <a:gd name="T0" fmla="*/ 2147483647 w 1563"/>
                <a:gd name="T1" fmla="*/ 2147483647 h 883"/>
                <a:gd name="T2" fmla="*/ 0 w 1563"/>
                <a:gd name="T3" fmla="*/ 2147483647 h 883"/>
                <a:gd name="T4" fmla="*/ 0 w 1563"/>
                <a:gd name="T5" fmla="*/ 0 h 883"/>
                <a:gd name="T6" fmla="*/ 2147483647 w 1563"/>
                <a:gd name="T7" fmla="*/ 2147483647 h 883"/>
                <a:gd name="T8" fmla="*/ 2147483647 w 1563"/>
                <a:gd name="T9" fmla="*/ 2147483647 h 8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3"/>
                <a:gd name="T16" fmla="*/ 0 h 883"/>
                <a:gd name="T17" fmla="*/ 1563 w 1563"/>
                <a:gd name="T18" fmla="*/ 883 h 8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3" h="883">
                  <a:moveTo>
                    <a:pt x="1563" y="883"/>
                  </a:moveTo>
                  <a:lnTo>
                    <a:pt x="0" y="137"/>
                  </a:lnTo>
                  <a:lnTo>
                    <a:pt x="0" y="0"/>
                  </a:lnTo>
                  <a:lnTo>
                    <a:pt x="1561" y="749"/>
                  </a:lnTo>
                  <a:lnTo>
                    <a:pt x="1563" y="883"/>
                  </a:lnTo>
                  <a:close/>
                </a:path>
              </a:pathLst>
            </a:custGeom>
            <a:solidFill>
              <a:srgbClr val="2B26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Freeform 133"/>
            <p:cNvSpPr>
              <a:spLocks/>
            </p:cNvSpPr>
            <p:nvPr/>
          </p:nvSpPr>
          <p:spPr bwMode="auto">
            <a:xfrm>
              <a:off x="8874439" y="2042039"/>
              <a:ext cx="176058" cy="99575"/>
            </a:xfrm>
            <a:custGeom>
              <a:avLst/>
              <a:gdLst>
                <a:gd name="T0" fmla="*/ 2147483647 w 1563"/>
                <a:gd name="T1" fmla="*/ 2147483647 h 884"/>
                <a:gd name="T2" fmla="*/ 0 w 1563"/>
                <a:gd name="T3" fmla="*/ 2147483647 h 884"/>
                <a:gd name="T4" fmla="*/ 0 w 1563"/>
                <a:gd name="T5" fmla="*/ 0 h 884"/>
                <a:gd name="T6" fmla="*/ 2147483647 w 1563"/>
                <a:gd name="T7" fmla="*/ 2147483647 h 884"/>
                <a:gd name="T8" fmla="*/ 2147483647 w 1563"/>
                <a:gd name="T9" fmla="*/ 2147483647 h 8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3"/>
                <a:gd name="T16" fmla="*/ 0 h 884"/>
                <a:gd name="T17" fmla="*/ 1563 w 1563"/>
                <a:gd name="T18" fmla="*/ 884 h 8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3" h="884">
                  <a:moveTo>
                    <a:pt x="1563" y="884"/>
                  </a:moveTo>
                  <a:lnTo>
                    <a:pt x="0" y="137"/>
                  </a:lnTo>
                  <a:lnTo>
                    <a:pt x="0" y="0"/>
                  </a:lnTo>
                  <a:lnTo>
                    <a:pt x="1561" y="747"/>
                  </a:lnTo>
                  <a:lnTo>
                    <a:pt x="1563" y="884"/>
                  </a:lnTo>
                  <a:close/>
                </a:path>
              </a:pathLst>
            </a:custGeom>
            <a:solidFill>
              <a:srgbClr val="2B26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Freeform 134"/>
            <p:cNvSpPr>
              <a:spLocks/>
            </p:cNvSpPr>
            <p:nvPr/>
          </p:nvSpPr>
          <p:spPr bwMode="auto">
            <a:xfrm>
              <a:off x="8874439" y="2080337"/>
              <a:ext cx="99462" cy="64205"/>
            </a:xfrm>
            <a:custGeom>
              <a:avLst/>
              <a:gdLst>
                <a:gd name="T0" fmla="*/ 2147483647 w 883"/>
                <a:gd name="T1" fmla="*/ 2147483647 h 570"/>
                <a:gd name="T2" fmla="*/ 0 w 883"/>
                <a:gd name="T3" fmla="*/ 2147483647 h 570"/>
                <a:gd name="T4" fmla="*/ 0 w 883"/>
                <a:gd name="T5" fmla="*/ 0 h 570"/>
                <a:gd name="T6" fmla="*/ 2147483647 w 883"/>
                <a:gd name="T7" fmla="*/ 2147483647 h 570"/>
                <a:gd name="T8" fmla="*/ 2147483647 w 883"/>
                <a:gd name="T9" fmla="*/ 2147483647 h 5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3"/>
                <a:gd name="T16" fmla="*/ 0 h 570"/>
                <a:gd name="T17" fmla="*/ 883 w 883"/>
                <a:gd name="T18" fmla="*/ 570 h 5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3" h="570">
                  <a:moveTo>
                    <a:pt x="883" y="570"/>
                  </a:moveTo>
                  <a:lnTo>
                    <a:pt x="0" y="138"/>
                  </a:lnTo>
                  <a:lnTo>
                    <a:pt x="0" y="0"/>
                  </a:lnTo>
                  <a:lnTo>
                    <a:pt x="883" y="433"/>
                  </a:lnTo>
                  <a:lnTo>
                    <a:pt x="883" y="570"/>
                  </a:lnTo>
                  <a:close/>
                </a:path>
              </a:pathLst>
            </a:custGeom>
            <a:solidFill>
              <a:srgbClr val="2B26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Freeform 135"/>
            <p:cNvSpPr>
              <a:spLocks/>
            </p:cNvSpPr>
            <p:nvPr/>
          </p:nvSpPr>
          <p:spPr bwMode="auto">
            <a:xfrm>
              <a:off x="8977055" y="2130913"/>
              <a:ext cx="23767" cy="26133"/>
            </a:xfrm>
            <a:custGeom>
              <a:avLst/>
              <a:gdLst>
                <a:gd name="T0" fmla="*/ 2147483647 w 211"/>
                <a:gd name="T1" fmla="*/ 2147483647 h 232"/>
                <a:gd name="T2" fmla="*/ 0 w 211"/>
                <a:gd name="T3" fmla="*/ 2147483647 h 232"/>
                <a:gd name="T4" fmla="*/ 0 w 211"/>
                <a:gd name="T5" fmla="*/ 0 h 232"/>
                <a:gd name="T6" fmla="*/ 2147483647 w 211"/>
                <a:gd name="T7" fmla="*/ 2147483647 h 232"/>
                <a:gd name="T8" fmla="*/ 2147483647 w 211"/>
                <a:gd name="T9" fmla="*/ 2147483647 h 2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232"/>
                <a:gd name="T17" fmla="*/ 211 w 211"/>
                <a:gd name="T18" fmla="*/ 232 h 2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232">
                  <a:moveTo>
                    <a:pt x="211" y="232"/>
                  </a:moveTo>
                  <a:lnTo>
                    <a:pt x="0" y="135"/>
                  </a:lnTo>
                  <a:lnTo>
                    <a:pt x="0" y="0"/>
                  </a:lnTo>
                  <a:lnTo>
                    <a:pt x="211" y="95"/>
                  </a:lnTo>
                  <a:lnTo>
                    <a:pt x="211" y="232"/>
                  </a:lnTo>
                  <a:close/>
                </a:path>
              </a:pathLst>
            </a:custGeom>
            <a:solidFill>
              <a:srgbClr val="2B26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Freeform 136"/>
            <p:cNvSpPr>
              <a:spLocks/>
            </p:cNvSpPr>
            <p:nvPr/>
          </p:nvSpPr>
          <p:spPr bwMode="auto">
            <a:xfrm>
              <a:off x="8923663" y="2590488"/>
              <a:ext cx="28949" cy="34581"/>
            </a:xfrm>
            <a:custGeom>
              <a:avLst/>
              <a:gdLst>
                <a:gd name="T0" fmla="*/ 2147483647 w 109"/>
                <a:gd name="T1" fmla="*/ 2147483647 h 130"/>
                <a:gd name="T2" fmla="*/ 2147483647 w 109"/>
                <a:gd name="T3" fmla="*/ 2147483647 h 130"/>
                <a:gd name="T4" fmla="*/ 2147483647 w 109"/>
                <a:gd name="T5" fmla="*/ 2147483647 h 130"/>
                <a:gd name="T6" fmla="*/ 2147483647 w 109"/>
                <a:gd name="T7" fmla="*/ 2147483647 h 130"/>
                <a:gd name="T8" fmla="*/ 2147483647 w 109"/>
                <a:gd name="T9" fmla="*/ 2147483647 h 1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130"/>
                <a:gd name="T17" fmla="*/ 109 w 109"/>
                <a:gd name="T18" fmla="*/ 130 h 1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130">
                  <a:moveTo>
                    <a:pt x="108" y="64"/>
                  </a:moveTo>
                  <a:cubicBezTo>
                    <a:pt x="109" y="99"/>
                    <a:pt x="86" y="128"/>
                    <a:pt x="57" y="129"/>
                  </a:cubicBezTo>
                  <a:cubicBezTo>
                    <a:pt x="27" y="130"/>
                    <a:pt x="2" y="102"/>
                    <a:pt x="1" y="67"/>
                  </a:cubicBezTo>
                  <a:cubicBezTo>
                    <a:pt x="0" y="31"/>
                    <a:pt x="23" y="2"/>
                    <a:pt x="53" y="1"/>
                  </a:cubicBezTo>
                  <a:cubicBezTo>
                    <a:pt x="82" y="0"/>
                    <a:pt x="107" y="28"/>
                    <a:pt x="108" y="64"/>
                  </a:cubicBezTo>
                  <a:close/>
                </a:path>
              </a:pathLst>
            </a:custGeom>
            <a:solidFill>
              <a:srgbClr val="5058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Freeform 137"/>
            <p:cNvSpPr>
              <a:spLocks/>
            </p:cNvSpPr>
            <p:nvPr/>
          </p:nvSpPr>
          <p:spPr bwMode="auto">
            <a:xfrm>
              <a:off x="8927042" y="2591277"/>
              <a:ext cx="25570" cy="33004"/>
            </a:xfrm>
            <a:custGeom>
              <a:avLst/>
              <a:gdLst>
                <a:gd name="T0" fmla="*/ 2147483647 w 96"/>
                <a:gd name="T1" fmla="*/ 2147483647 h 124"/>
                <a:gd name="T2" fmla="*/ 2147483647 w 96"/>
                <a:gd name="T3" fmla="*/ 2147483647 h 124"/>
                <a:gd name="T4" fmla="*/ 2147483647 w 96"/>
                <a:gd name="T5" fmla="*/ 2147483647 h 124"/>
                <a:gd name="T6" fmla="*/ 2147483647 w 96"/>
                <a:gd name="T7" fmla="*/ 2147483647 h 124"/>
                <a:gd name="T8" fmla="*/ 2147483647 w 96"/>
                <a:gd name="T9" fmla="*/ 2147483647 h 1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124"/>
                <a:gd name="T17" fmla="*/ 96 w 96"/>
                <a:gd name="T18" fmla="*/ 124 h 1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124">
                  <a:moveTo>
                    <a:pt x="95" y="61"/>
                  </a:moveTo>
                  <a:cubicBezTo>
                    <a:pt x="96" y="95"/>
                    <a:pt x="76" y="123"/>
                    <a:pt x="50" y="124"/>
                  </a:cubicBezTo>
                  <a:cubicBezTo>
                    <a:pt x="24" y="124"/>
                    <a:pt x="2" y="97"/>
                    <a:pt x="1" y="64"/>
                  </a:cubicBezTo>
                  <a:cubicBezTo>
                    <a:pt x="0" y="30"/>
                    <a:pt x="21" y="1"/>
                    <a:pt x="47" y="1"/>
                  </a:cubicBezTo>
                  <a:cubicBezTo>
                    <a:pt x="72" y="0"/>
                    <a:pt x="94" y="27"/>
                    <a:pt x="95" y="61"/>
                  </a:cubicBezTo>
                  <a:close/>
                </a:path>
              </a:pathLst>
            </a:custGeom>
            <a:solidFill>
              <a:srgbClr val="363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Freeform 28"/>
            <p:cNvSpPr>
              <a:spLocks noEditPoints="1"/>
            </p:cNvSpPr>
            <p:nvPr/>
          </p:nvSpPr>
          <p:spPr bwMode="auto">
            <a:xfrm>
              <a:off x="8376133" y="1480927"/>
              <a:ext cx="409318" cy="995892"/>
            </a:xfrm>
            <a:custGeom>
              <a:avLst/>
              <a:gdLst>
                <a:gd name="T0" fmla="*/ 2147483647 w 607"/>
                <a:gd name="T1" fmla="*/ 2147483647 h 1477"/>
                <a:gd name="T2" fmla="*/ 2147483647 w 607"/>
                <a:gd name="T3" fmla="*/ 2147483647 h 1477"/>
                <a:gd name="T4" fmla="*/ 2147483647 w 607"/>
                <a:gd name="T5" fmla="*/ 2147483647 h 1477"/>
                <a:gd name="T6" fmla="*/ 2147483647 w 607"/>
                <a:gd name="T7" fmla="*/ 2147483647 h 1477"/>
                <a:gd name="T8" fmla="*/ 2147483647 w 607"/>
                <a:gd name="T9" fmla="*/ 2147483647 h 1477"/>
                <a:gd name="T10" fmla="*/ 2147483647 w 607"/>
                <a:gd name="T11" fmla="*/ 2147483647 h 1477"/>
                <a:gd name="T12" fmla="*/ 2147483647 w 607"/>
                <a:gd name="T13" fmla="*/ 2147483647 h 1477"/>
                <a:gd name="T14" fmla="*/ 2147483647 w 607"/>
                <a:gd name="T15" fmla="*/ 2147483647 h 1477"/>
                <a:gd name="T16" fmla="*/ 2147483647 w 607"/>
                <a:gd name="T17" fmla="*/ 2147483647 h 1477"/>
                <a:gd name="T18" fmla="*/ 2147483647 w 607"/>
                <a:gd name="T19" fmla="*/ 2147483647 h 1477"/>
                <a:gd name="T20" fmla="*/ 2147483647 w 607"/>
                <a:gd name="T21" fmla="*/ 2147483647 h 1477"/>
                <a:gd name="T22" fmla="*/ 2147483647 w 607"/>
                <a:gd name="T23" fmla="*/ 2147483647 h 1477"/>
                <a:gd name="T24" fmla="*/ 2147483647 w 607"/>
                <a:gd name="T25" fmla="*/ 2147483647 h 1477"/>
                <a:gd name="T26" fmla="*/ 2147483647 w 607"/>
                <a:gd name="T27" fmla="*/ 2147483647 h 1477"/>
                <a:gd name="T28" fmla="*/ 2147483647 w 607"/>
                <a:gd name="T29" fmla="*/ 2147483647 h 1477"/>
                <a:gd name="T30" fmla="*/ 2147483647 w 607"/>
                <a:gd name="T31" fmla="*/ 2147483647 h 1477"/>
                <a:gd name="T32" fmla="*/ 2147483647 w 607"/>
                <a:gd name="T33" fmla="*/ 2147483647 h 1477"/>
                <a:gd name="T34" fmla="*/ 2147483647 w 607"/>
                <a:gd name="T35" fmla="*/ 2147483647 h 1477"/>
                <a:gd name="T36" fmla="*/ 2147483647 w 607"/>
                <a:gd name="T37" fmla="*/ 2147483647 h 1477"/>
                <a:gd name="T38" fmla="*/ 2147483647 w 607"/>
                <a:gd name="T39" fmla="*/ 2147483647 h 1477"/>
                <a:gd name="T40" fmla="*/ 2147483647 w 607"/>
                <a:gd name="T41" fmla="*/ 2147483647 h 1477"/>
                <a:gd name="T42" fmla="*/ 2147483647 w 607"/>
                <a:gd name="T43" fmla="*/ 2147483647 h 1477"/>
                <a:gd name="T44" fmla="*/ 2147483647 w 607"/>
                <a:gd name="T45" fmla="*/ 2147483647 h 1477"/>
                <a:gd name="T46" fmla="*/ 2147483647 w 607"/>
                <a:gd name="T47" fmla="*/ 2147483647 h 1477"/>
                <a:gd name="T48" fmla="*/ 2147483647 w 607"/>
                <a:gd name="T49" fmla="*/ 2147483647 h 1477"/>
                <a:gd name="T50" fmla="*/ 2147483647 w 607"/>
                <a:gd name="T51" fmla="*/ 2147483647 h 1477"/>
                <a:gd name="T52" fmla="*/ 2147483647 w 607"/>
                <a:gd name="T53" fmla="*/ 2147483647 h 1477"/>
                <a:gd name="T54" fmla="*/ 2147483647 w 607"/>
                <a:gd name="T55" fmla="*/ 2147483647 h 1477"/>
                <a:gd name="T56" fmla="*/ 2147483647 w 607"/>
                <a:gd name="T57" fmla="*/ 2147483647 h 1477"/>
                <a:gd name="T58" fmla="*/ 2147483647 w 607"/>
                <a:gd name="T59" fmla="*/ 2147483647 h 1477"/>
                <a:gd name="T60" fmla="*/ 2147483647 w 607"/>
                <a:gd name="T61" fmla="*/ 2147483647 h 1477"/>
                <a:gd name="T62" fmla="*/ 2147483647 w 607"/>
                <a:gd name="T63" fmla="*/ 2147483647 h 1477"/>
                <a:gd name="T64" fmla="*/ 2147483647 w 607"/>
                <a:gd name="T65" fmla="*/ 2147483647 h 1477"/>
                <a:gd name="T66" fmla="*/ 2147483647 w 607"/>
                <a:gd name="T67" fmla="*/ 2147483647 h 1477"/>
                <a:gd name="T68" fmla="*/ 2147483647 w 607"/>
                <a:gd name="T69" fmla="*/ 2147483647 h 1477"/>
                <a:gd name="T70" fmla="*/ 2147483647 w 607"/>
                <a:gd name="T71" fmla="*/ 2147483647 h 1477"/>
                <a:gd name="T72" fmla="*/ 2147483647 w 607"/>
                <a:gd name="T73" fmla="*/ 2147483647 h 1477"/>
                <a:gd name="T74" fmla="*/ 2147483647 w 607"/>
                <a:gd name="T75" fmla="*/ 2147483647 h 1477"/>
                <a:gd name="T76" fmla="*/ 2147483647 w 607"/>
                <a:gd name="T77" fmla="*/ 2147483647 h 1477"/>
                <a:gd name="T78" fmla="*/ 2147483647 w 607"/>
                <a:gd name="T79" fmla="*/ 2147483647 h 1477"/>
                <a:gd name="T80" fmla="*/ 2147483647 w 607"/>
                <a:gd name="T81" fmla="*/ 2147483647 h 1477"/>
                <a:gd name="T82" fmla="*/ 2147483647 w 607"/>
                <a:gd name="T83" fmla="*/ 2147483647 h 1477"/>
                <a:gd name="T84" fmla="*/ 2147483647 w 607"/>
                <a:gd name="T85" fmla="*/ 2147483647 h 1477"/>
                <a:gd name="T86" fmla="*/ 2147483647 w 607"/>
                <a:gd name="T87" fmla="*/ 2147483647 h 1477"/>
                <a:gd name="T88" fmla="*/ 2147483647 w 607"/>
                <a:gd name="T89" fmla="*/ 2147483647 h 1477"/>
                <a:gd name="T90" fmla="*/ 2147483647 w 607"/>
                <a:gd name="T91" fmla="*/ 2147483647 h 1477"/>
                <a:gd name="T92" fmla="*/ 2147483647 w 607"/>
                <a:gd name="T93" fmla="*/ 2147483647 h 1477"/>
                <a:gd name="T94" fmla="*/ 2147483647 w 607"/>
                <a:gd name="T95" fmla="*/ 2147483647 h 1477"/>
                <a:gd name="T96" fmla="*/ 2147483647 w 607"/>
                <a:gd name="T97" fmla="*/ 2147483647 h 1477"/>
                <a:gd name="T98" fmla="*/ 2147483647 w 607"/>
                <a:gd name="T99" fmla="*/ 2147483647 h 1477"/>
                <a:gd name="T100" fmla="*/ 0 w 607"/>
                <a:gd name="T101" fmla="*/ 2147483647 h 1477"/>
                <a:gd name="T102" fmla="*/ 2147483647 w 607"/>
                <a:gd name="T103" fmla="*/ 2147483647 h 1477"/>
                <a:gd name="T104" fmla="*/ 2147483647 w 607"/>
                <a:gd name="T105" fmla="*/ 2147483647 h 1477"/>
                <a:gd name="T106" fmla="*/ 2147483647 w 607"/>
                <a:gd name="T107" fmla="*/ 2147483647 h 1477"/>
                <a:gd name="T108" fmla="*/ 2147483647 w 607"/>
                <a:gd name="T109" fmla="*/ 2147483647 h 147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07"/>
                <a:gd name="T166" fmla="*/ 0 h 1477"/>
                <a:gd name="T167" fmla="*/ 607 w 607"/>
                <a:gd name="T168" fmla="*/ 1477 h 147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07" h="1477">
                  <a:moveTo>
                    <a:pt x="16" y="8"/>
                  </a:moveTo>
                  <a:cubicBezTo>
                    <a:pt x="22" y="7"/>
                    <a:pt x="26" y="5"/>
                    <a:pt x="32" y="3"/>
                  </a:cubicBezTo>
                  <a:cubicBezTo>
                    <a:pt x="41" y="0"/>
                    <a:pt x="51" y="1"/>
                    <a:pt x="62" y="5"/>
                  </a:cubicBezTo>
                  <a:cubicBezTo>
                    <a:pt x="65" y="4"/>
                    <a:pt x="67" y="4"/>
                    <a:pt x="70" y="3"/>
                  </a:cubicBezTo>
                  <a:cubicBezTo>
                    <a:pt x="72" y="3"/>
                    <a:pt x="77" y="3"/>
                    <a:pt x="83" y="7"/>
                  </a:cubicBezTo>
                  <a:cubicBezTo>
                    <a:pt x="129" y="33"/>
                    <a:pt x="129" y="33"/>
                    <a:pt x="129" y="33"/>
                  </a:cubicBezTo>
                  <a:cubicBezTo>
                    <a:pt x="137" y="37"/>
                    <a:pt x="143" y="46"/>
                    <a:pt x="145" y="52"/>
                  </a:cubicBezTo>
                  <a:cubicBezTo>
                    <a:pt x="370" y="180"/>
                    <a:pt x="531" y="262"/>
                    <a:pt x="531" y="262"/>
                  </a:cubicBezTo>
                  <a:cubicBezTo>
                    <a:pt x="570" y="283"/>
                    <a:pt x="600" y="345"/>
                    <a:pt x="599" y="400"/>
                  </a:cubicBezTo>
                  <a:cubicBezTo>
                    <a:pt x="599" y="423"/>
                    <a:pt x="599" y="423"/>
                    <a:pt x="599" y="423"/>
                  </a:cubicBezTo>
                  <a:cubicBezTo>
                    <a:pt x="603" y="426"/>
                    <a:pt x="607" y="434"/>
                    <a:pt x="607" y="439"/>
                  </a:cubicBezTo>
                  <a:cubicBezTo>
                    <a:pt x="606" y="471"/>
                    <a:pt x="606" y="471"/>
                    <a:pt x="606" y="471"/>
                  </a:cubicBezTo>
                  <a:cubicBezTo>
                    <a:pt x="606" y="475"/>
                    <a:pt x="605" y="478"/>
                    <a:pt x="603" y="478"/>
                  </a:cubicBezTo>
                  <a:cubicBezTo>
                    <a:pt x="602" y="480"/>
                    <a:pt x="600" y="480"/>
                    <a:pt x="599" y="480"/>
                  </a:cubicBezTo>
                  <a:cubicBezTo>
                    <a:pt x="597" y="514"/>
                    <a:pt x="597" y="516"/>
                    <a:pt x="597" y="516"/>
                  </a:cubicBezTo>
                  <a:cubicBezTo>
                    <a:pt x="602" y="517"/>
                    <a:pt x="606" y="527"/>
                    <a:pt x="606" y="535"/>
                  </a:cubicBezTo>
                  <a:cubicBezTo>
                    <a:pt x="605" y="576"/>
                    <a:pt x="605" y="576"/>
                    <a:pt x="605" y="576"/>
                  </a:cubicBezTo>
                  <a:cubicBezTo>
                    <a:pt x="605" y="582"/>
                    <a:pt x="603" y="587"/>
                    <a:pt x="600" y="588"/>
                  </a:cubicBezTo>
                  <a:cubicBezTo>
                    <a:pt x="599" y="588"/>
                    <a:pt x="597" y="588"/>
                    <a:pt x="597" y="588"/>
                  </a:cubicBezTo>
                  <a:cubicBezTo>
                    <a:pt x="596" y="652"/>
                    <a:pt x="596" y="652"/>
                    <a:pt x="596" y="652"/>
                  </a:cubicBezTo>
                  <a:cubicBezTo>
                    <a:pt x="600" y="654"/>
                    <a:pt x="603" y="664"/>
                    <a:pt x="603" y="673"/>
                  </a:cubicBezTo>
                  <a:cubicBezTo>
                    <a:pt x="603" y="722"/>
                    <a:pt x="603" y="722"/>
                    <a:pt x="603" y="722"/>
                  </a:cubicBezTo>
                  <a:cubicBezTo>
                    <a:pt x="603" y="728"/>
                    <a:pt x="600" y="734"/>
                    <a:pt x="597" y="735"/>
                  </a:cubicBezTo>
                  <a:cubicBezTo>
                    <a:pt x="597" y="735"/>
                    <a:pt x="596" y="735"/>
                    <a:pt x="595" y="735"/>
                  </a:cubicBezTo>
                  <a:cubicBezTo>
                    <a:pt x="584" y="1397"/>
                    <a:pt x="584" y="1402"/>
                    <a:pt x="584" y="1402"/>
                  </a:cubicBezTo>
                  <a:cubicBezTo>
                    <a:pt x="584" y="1437"/>
                    <a:pt x="572" y="1460"/>
                    <a:pt x="553" y="1466"/>
                  </a:cubicBezTo>
                  <a:cubicBezTo>
                    <a:pt x="541" y="1470"/>
                    <a:pt x="531" y="1475"/>
                    <a:pt x="521" y="1477"/>
                  </a:cubicBezTo>
                  <a:cubicBezTo>
                    <a:pt x="540" y="1472"/>
                    <a:pt x="553" y="1449"/>
                    <a:pt x="553" y="1414"/>
                  </a:cubicBezTo>
                  <a:cubicBezTo>
                    <a:pt x="553" y="1414"/>
                    <a:pt x="553" y="1408"/>
                    <a:pt x="563" y="745"/>
                  </a:cubicBezTo>
                  <a:cubicBezTo>
                    <a:pt x="569" y="744"/>
                    <a:pt x="569" y="744"/>
                    <a:pt x="569" y="744"/>
                  </a:cubicBezTo>
                  <a:cubicBezTo>
                    <a:pt x="570" y="741"/>
                    <a:pt x="572" y="738"/>
                    <a:pt x="572" y="734"/>
                  </a:cubicBezTo>
                  <a:cubicBezTo>
                    <a:pt x="572" y="734"/>
                    <a:pt x="572" y="734"/>
                    <a:pt x="572" y="685"/>
                  </a:cubicBezTo>
                  <a:cubicBezTo>
                    <a:pt x="572" y="676"/>
                    <a:pt x="569" y="666"/>
                    <a:pt x="564" y="663"/>
                  </a:cubicBezTo>
                  <a:cubicBezTo>
                    <a:pt x="564" y="663"/>
                    <a:pt x="564" y="663"/>
                    <a:pt x="564" y="598"/>
                  </a:cubicBezTo>
                  <a:cubicBezTo>
                    <a:pt x="572" y="597"/>
                    <a:pt x="572" y="597"/>
                    <a:pt x="572" y="597"/>
                  </a:cubicBezTo>
                  <a:cubicBezTo>
                    <a:pt x="573" y="594"/>
                    <a:pt x="573" y="591"/>
                    <a:pt x="573" y="588"/>
                  </a:cubicBezTo>
                  <a:cubicBezTo>
                    <a:pt x="573" y="588"/>
                    <a:pt x="573" y="588"/>
                    <a:pt x="574" y="546"/>
                  </a:cubicBezTo>
                  <a:cubicBezTo>
                    <a:pt x="574" y="538"/>
                    <a:pt x="570" y="529"/>
                    <a:pt x="566" y="526"/>
                  </a:cubicBezTo>
                  <a:cubicBezTo>
                    <a:pt x="566" y="526"/>
                    <a:pt x="566" y="526"/>
                    <a:pt x="567" y="490"/>
                  </a:cubicBezTo>
                  <a:cubicBezTo>
                    <a:pt x="574" y="487"/>
                    <a:pt x="574" y="487"/>
                    <a:pt x="574" y="487"/>
                  </a:cubicBezTo>
                  <a:cubicBezTo>
                    <a:pt x="574" y="485"/>
                    <a:pt x="574" y="484"/>
                    <a:pt x="574" y="483"/>
                  </a:cubicBezTo>
                  <a:cubicBezTo>
                    <a:pt x="574" y="483"/>
                    <a:pt x="574" y="483"/>
                    <a:pt x="576" y="451"/>
                  </a:cubicBezTo>
                  <a:cubicBezTo>
                    <a:pt x="576" y="445"/>
                    <a:pt x="572" y="438"/>
                    <a:pt x="567" y="435"/>
                  </a:cubicBezTo>
                  <a:cubicBezTo>
                    <a:pt x="567" y="435"/>
                    <a:pt x="567" y="435"/>
                    <a:pt x="567" y="412"/>
                  </a:cubicBezTo>
                  <a:cubicBezTo>
                    <a:pt x="569" y="357"/>
                    <a:pt x="538" y="295"/>
                    <a:pt x="499" y="273"/>
                  </a:cubicBezTo>
                  <a:cubicBezTo>
                    <a:pt x="499" y="273"/>
                    <a:pt x="338" y="192"/>
                    <a:pt x="113" y="63"/>
                  </a:cubicBezTo>
                  <a:cubicBezTo>
                    <a:pt x="111" y="58"/>
                    <a:pt x="106" y="49"/>
                    <a:pt x="97" y="44"/>
                  </a:cubicBezTo>
                  <a:cubicBezTo>
                    <a:pt x="97" y="44"/>
                    <a:pt x="97" y="44"/>
                    <a:pt x="51" y="17"/>
                  </a:cubicBezTo>
                  <a:cubicBezTo>
                    <a:pt x="48" y="16"/>
                    <a:pt x="46" y="16"/>
                    <a:pt x="44" y="14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22" y="13"/>
                    <a:pt x="10" y="11"/>
                    <a:pt x="0" y="14"/>
                  </a:cubicBezTo>
                  <a:cubicBezTo>
                    <a:pt x="5" y="13"/>
                    <a:pt x="10" y="11"/>
                    <a:pt x="16" y="8"/>
                  </a:cubicBezTo>
                  <a:close/>
                  <a:moveTo>
                    <a:pt x="202" y="364"/>
                  </a:moveTo>
                  <a:cubicBezTo>
                    <a:pt x="201" y="364"/>
                    <a:pt x="199" y="365"/>
                    <a:pt x="199" y="367"/>
                  </a:cubicBezTo>
                  <a:cubicBezTo>
                    <a:pt x="199" y="365"/>
                    <a:pt x="201" y="364"/>
                    <a:pt x="202" y="364"/>
                  </a:cubicBezTo>
                  <a:close/>
                </a:path>
              </a:pathLst>
            </a:custGeom>
            <a:solidFill>
              <a:srgbClr val="6E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Freeform 29"/>
            <p:cNvSpPr>
              <a:spLocks noEditPoints="1"/>
            </p:cNvSpPr>
            <p:nvPr/>
          </p:nvSpPr>
          <p:spPr bwMode="auto">
            <a:xfrm>
              <a:off x="8343879" y="1480927"/>
              <a:ext cx="420735" cy="1007880"/>
            </a:xfrm>
            <a:custGeom>
              <a:avLst/>
              <a:gdLst>
                <a:gd name="T0" fmla="*/ 2147483647 w 624"/>
                <a:gd name="T1" fmla="*/ 2147483647 h 1495"/>
                <a:gd name="T2" fmla="*/ 2147483647 w 624"/>
                <a:gd name="T3" fmla="*/ 2147483647 h 1495"/>
                <a:gd name="T4" fmla="*/ 0 w 624"/>
                <a:gd name="T5" fmla="*/ 2147483647 h 1495"/>
                <a:gd name="T6" fmla="*/ 2147483647 w 624"/>
                <a:gd name="T7" fmla="*/ 2147483647 h 1495"/>
                <a:gd name="T8" fmla="*/ 2147483647 w 624"/>
                <a:gd name="T9" fmla="*/ 2147483647 h 1495"/>
                <a:gd name="T10" fmla="*/ 2147483647 w 624"/>
                <a:gd name="T11" fmla="*/ 2147483647 h 1495"/>
                <a:gd name="T12" fmla="*/ 2147483647 w 624"/>
                <a:gd name="T13" fmla="*/ 2147483647 h 1495"/>
                <a:gd name="T14" fmla="*/ 2147483647 w 624"/>
                <a:gd name="T15" fmla="*/ 2147483647 h 1495"/>
                <a:gd name="T16" fmla="*/ 2147483647 w 624"/>
                <a:gd name="T17" fmla="*/ 2147483647 h 1495"/>
                <a:gd name="T18" fmla="*/ 2147483647 w 624"/>
                <a:gd name="T19" fmla="*/ 2147483647 h 1495"/>
                <a:gd name="T20" fmla="*/ 2147483647 w 624"/>
                <a:gd name="T21" fmla="*/ 2147483647 h 1495"/>
                <a:gd name="T22" fmla="*/ 2147483647 w 624"/>
                <a:gd name="T23" fmla="*/ 2147483647 h 1495"/>
                <a:gd name="T24" fmla="*/ 2147483647 w 624"/>
                <a:gd name="T25" fmla="*/ 2147483647 h 1495"/>
                <a:gd name="T26" fmla="*/ 2147483647 w 624"/>
                <a:gd name="T27" fmla="*/ 2147483647 h 1495"/>
                <a:gd name="T28" fmla="*/ 2147483647 w 624"/>
                <a:gd name="T29" fmla="*/ 2147483647 h 1495"/>
                <a:gd name="T30" fmla="*/ 2147483647 w 624"/>
                <a:gd name="T31" fmla="*/ 2147483647 h 1495"/>
                <a:gd name="T32" fmla="*/ 2147483647 w 624"/>
                <a:gd name="T33" fmla="*/ 2147483647 h 1495"/>
                <a:gd name="T34" fmla="*/ 2147483647 w 624"/>
                <a:gd name="T35" fmla="*/ 2147483647 h 1495"/>
                <a:gd name="T36" fmla="*/ 2147483647 w 624"/>
                <a:gd name="T37" fmla="*/ 2147483647 h 1495"/>
                <a:gd name="T38" fmla="*/ 2147483647 w 624"/>
                <a:gd name="T39" fmla="*/ 2147483647 h 1495"/>
                <a:gd name="T40" fmla="*/ 2147483647 w 624"/>
                <a:gd name="T41" fmla="*/ 2147483647 h 1495"/>
                <a:gd name="T42" fmla="*/ 2147483647 w 624"/>
                <a:gd name="T43" fmla="*/ 2147483647 h 1495"/>
                <a:gd name="T44" fmla="*/ 2147483647 w 624"/>
                <a:gd name="T45" fmla="*/ 2147483647 h 1495"/>
                <a:gd name="T46" fmla="*/ 2147483647 w 624"/>
                <a:gd name="T47" fmla="*/ 2147483647 h 1495"/>
                <a:gd name="T48" fmla="*/ 2147483647 w 624"/>
                <a:gd name="T49" fmla="*/ 2147483647 h 1495"/>
                <a:gd name="T50" fmla="*/ 2147483647 w 624"/>
                <a:gd name="T51" fmla="*/ 2147483647 h 1495"/>
                <a:gd name="T52" fmla="*/ 2147483647 w 624"/>
                <a:gd name="T53" fmla="*/ 2147483647 h 1495"/>
                <a:gd name="T54" fmla="*/ 2147483647 w 624"/>
                <a:gd name="T55" fmla="*/ 2147483647 h 1495"/>
                <a:gd name="T56" fmla="*/ 2147483647 w 624"/>
                <a:gd name="T57" fmla="*/ 2147483647 h 1495"/>
                <a:gd name="T58" fmla="*/ 2147483647 w 624"/>
                <a:gd name="T59" fmla="*/ 2147483647 h 1495"/>
                <a:gd name="T60" fmla="*/ 2147483647 w 624"/>
                <a:gd name="T61" fmla="*/ 2147483647 h 1495"/>
                <a:gd name="T62" fmla="*/ 2147483647 w 624"/>
                <a:gd name="T63" fmla="*/ 2147483647 h 1495"/>
                <a:gd name="T64" fmla="*/ 2147483647 w 624"/>
                <a:gd name="T65" fmla="*/ 2147483647 h 14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4"/>
                <a:gd name="T100" fmla="*/ 0 h 1495"/>
                <a:gd name="T101" fmla="*/ 624 w 624"/>
                <a:gd name="T102" fmla="*/ 1495 h 14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4" h="1495">
                  <a:moveTo>
                    <a:pt x="81" y="18"/>
                  </a:moveTo>
                  <a:cubicBezTo>
                    <a:pt x="45" y="0"/>
                    <a:pt x="16" y="27"/>
                    <a:pt x="15" y="79"/>
                  </a:cubicBezTo>
                  <a:cubicBezTo>
                    <a:pt x="15" y="79"/>
                    <a:pt x="15" y="86"/>
                    <a:pt x="0" y="1081"/>
                  </a:cubicBezTo>
                  <a:cubicBezTo>
                    <a:pt x="0" y="1135"/>
                    <a:pt x="31" y="1197"/>
                    <a:pt x="68" y="1220"/>
                  </a:cubicBezTo>
                  <a:cubicBezTo>
                    <a:pt x="68" y="1220"/>
                    <a:pt x="231" y="1301"/>
                    <a:pt x="530" y="1472"/>
                  </a:cubicBezTo>
                  <a:cubicBezTo>
                    <a:pt x="569" y="1495"/>
                    <a:pt x="601" y="1468"/>
                    <a:pt x="601" y="1414"/>
                  </a:cubicBezTo>
                  <a:cubicBezTo>
                    <a:pt x="601" y="1414"/>
                    <a:pt x="601" y="1408"/>
                    <a:pt x="611" y="746"/>
                  </a:cubicBezTo>
                  <a:cubicBezTo>
                    <a:pt x="615" y="748"/>
                    <a:pt x="620" y="743"/>
                    <a:pt x="620" y="734"/>
                  </a:cubicBezTo>
                  <a:cubicBezTo>
                    <a:pt x="620" y="734"/>
                    <a:pt x="620" y="734"/>
                    <a:pt x="620" y="685"/>
                  </a:cubicBezTo>
                  <a:cubicBezTo>
                    <a:pt x="620" y="676"/>
                    <a:pt x="617" y="666"/>
                    <a:pt x="612" y="663"/>
                  </a:cubicBezTo>
                  <a:cubicBezTo>
                    <a:pt x="612" y="663"/>
                    <a:pt x="612" y="663"/>
                    <a:pt x="612" y="598"/>
                  </a:cubicBezTo>
                  <a:cubicBezTo>
                    <a:pt x="618" y="601"/>
                    <a:pt x="621" y="595"/>
                    <a:pt x="621" y="588"/>
                  </a:cubicBezTo>
                  <a:cubicBezTo>
                    <a:pt x="621" y="588"/>
                    <a:pt x="621" y="588"/>
                    <a:pt x="623" y="546"/>
                  </a:cubicBezTo>
                  <a:cubicBezTo>
                    <a:pt x="623" y="538"/>
                    <a:pt x="618" y="529"/>
                    <a:pt x="614" y="526"/>
                  </a:cubicBezTo>
                  <a:cubicBezTo>
                    <a:pt x="614" y="526"/>
                    <a:pt x="614" y="526"/>
                    <a:pt x="615" y="490"/>
                  </a:cubicBezTo>
                  <a:cubicBezTo>
                    <a:pt x="620" y="491"/>
                    <a:pt x="623" y="488"/>
                    <a:pt x="623" y="483"/>
                  </a:cubicBezTo>
                  <a:cubicBezTo>
                    <a:pt x="623" y="483"/>
                    <a:pt x="623" y="483"/>
                    <a:pt x="624" y="451"/>
                  </a:cubicBezTo>
                  <a:cubicBezTo>
                    <a:pt x="624" y="445"/>
                    <a:pt x="620" y="438"/>
                    <a:pt x="615" y="435"/>
                  </a:cubicBezTo>
                  <a:cubicBezTo>
                    <a:pt x="615" y="435"/>
                    <a:pt x="615" y="435"/>
                    <a:pt x="615" y="412"/>
                  </a:cubicBezTo>
                  <a:cubicBezTo>
                    <a:pt x="617" y="357"/>
                    <a:pt x="586" y="295"/>
                    <a:pt x="547" y="273"/>
                  </a:cubicBezTo>
                  <a:cubicBezTo>
                    <a:pt x="547" y="273"/>
                    <a:pt x="386" y="192"/>
                    <a:pt x="161" y="63"/>
                  </a:cubicBezTo>
                  <a:cubicBezTo>
                    <a:pt x="159" y="58"/>
                    <a:pt x="153" y="49"/>
                    <a:pt x="145" y="45"/>
                  </a:cubicBezTo>
                  <a:cubicBezTo>
                    <a:pt x="145" y="45"/>
                    <a:pt x="145" y="45"/>
                    <a:pt x="99" y="17"/>
                  </a:cubicBezTo>
                  <a:cubicBezTo>
                    <a:pt x="90" y="13"/>
                    <a:pt x="83" y="13"/>
                    <a:pt x="81" y="18"/>
                  </a:cubicBezTo>
                  <a:close/>
                  <a:moveTo>
                    <a:pt x="16" y="1084"/>
                  </a:moveTo>
                  <a:cubicBezTo>
                    <a:pt x="16" y="1084"/>
                    <a:pt x="16" y="1076"/>
                    <a:pt x="31" y="98"/>
                  </a:cubicBezTo>
                  <a:cubicBezTo>
                    <a:pt x="31" y="49"/>
                    <a:pt x="60" y="26"/>
                    <a:pt x="94" y="46"/>
                  </a:cubicBezTo>
                  <a:cubicBezTo>
                    <a:pt x="94" y="46"/>
                    <a:pt x="257" y="126"/>
                    <a:pt x="542" y="291"/>
                  </a:cubicBezTo>
                  <a:cubicBezTo>
                    <a:pt x="576" y="309"/>
                    <a:pt x="604" y="366"/>
                    <a:pt x="602" y="415"/>
                  </a:cubicBezTo>
                  <a:cubicBezTo>
                    <a:pt x="602" y="415"/>
                    <a:pt x="602" y="422"/>
                    <a:pt x="588" y="1400"/>
                  </a:cubicBezTo>
                  <a:cubicBezTo>
                    <a:pt x="588" y="1449"/>
                    <a:pt x="559" y="1473"/>
                    <a:pt x="524" y="1453"/>
                  </a:cubicBezTo>
                  <a:cubicBezTo>
                    <a:pt x="524" y="1453"/>
                    <a:pt x="363" y="1372"/>
                    <a:pt x="77" y="1208"/>
                  </a:cubicBezTo>
                  <a:cubicBezTo>
                    <a:pt x="44" y="1188"/>
                    <a:pt x="16" y="1132"/>
                    <a:pt x="16" y="108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Freeform 30"/>
            <p:cNvSpPr>
              <a:spLocks noEditPoints="1"/>
            </p:cNvSpPr>
            <p:nvPr/>
          </p:nvSpPr>
          <p:spPr bwMode="auto">
            <a:xfrm>
              <a:off x="8358722" y="1505189"/>
              <a:ext cx="388195" cy="961639"/>
            </a:xfrm>
            <a:custGeom>
              <a:avLst/>
              <a:gdLst>
                <a:gd name="T0" fmla="*/ 2147483647 w 576"/>
                <a:gd name="T1" fmla="*/ 2147483647 h 1426"/>
                <a:gd name="T2" fmla="*/ 2147483647 w 576"/>
                <a:gd name="T3" fmla="*/ 2147483647 h 1426"/>
                <a:gd name="T4" fmla="*/ 0 w 576"/>
                <a:gd name="T5" fmla="*/ 2147483647 h 1426"/>
                <a:gd name="T6" fmla="*/ 2147483647 w 576"/>
                <a:gd name="T7" fmla="*/ 2147483647 h 1426"/>
                <a:gd name="T8" fmla="*/ 2147483647 w 576"/>
                <a:gd name="T9" fmla="*/ 2147483647 h 1426"/>
                <a:gd name="T10" fmla="*/ 2147483647 w 576"/>
                <a:gd name="T11" fmla="*/ 2147483647 h 1426"/>
                <a:gd name="T12" fmla="*/ 2147483647 w 576"/>
                <a:gd name="T13" fmla="*/ 2147483647 h 1426"/>
                <a:gd name="T14" fmla="*/ 2147483647 w 576"/>
                <a:gd name="T15" fmla="*/ 2147483647 h 1426"/>
                <a:gd name="T16" fmla="*/ 2147483647 w 576"/>
                <a:gd name="T17" fmla="*/ 2147483647 h 1426"/>
                <a:gd name="T18" fmla="*/ 2147483647 w 576"/>
                <a:gd name="T19" fmla="*/ 2147483647 h 1426"/>
                <a:gd name="T20" fmla="*/ 2147483647 w 576"/>
                <a:gd name="T21" fmla="*/ 2147483647 h 1426"/>
                <a:gd name="T22" fmla="*/ 2147483647 w 576"/>
                <a:gd name="T23" fmla="*/ 2147483647 h 1426"/>
                <a:gd name="T24" fmla="*/ 2147483647 w 576"/>
                <a:gd name="T25" fmla="*/ 2147483647 h 1426"/>
                <a:gd name="T26" fmla="*/ 2147483647 w 576"/>
                <a:gd name="T27" fmla="*/ 2147483647 h 1426"/>
                <a:gd name="T28" fmla="*/ 2147483647 w 576"/>
                <a:gd name="T29" fmla="*/ 2147483647 h 1426"/>
                <a:gd name="T30" fmla="*/ 2147483647 w 576"/>
                <a:gd name="T31" fmla="*/ 2147483647 h 1426"/>
                <a:gd name="T32" fmla="*/ 2147483647 w 576"/>
                <a:gd name="T33" fmla="*/ 2147483647 h 1426"/>
                <a:gd name="T34" fmla="*/ 2147483647 w 576"/>
                <a:gd name="T35" fmla="*/ 2147483647 h 1426"/>
                <a:gd name="T36" fmla="*/ 2147483647 w 576"/>
                <a:gd name="T37" fmla="*/ 2147483647 h 1426"/>
                <a:gd name="T38" fmla="*/ 2147483647 w 576"/>
                <a:gd name="T39" fmla="*/ 2147483647 h 1426"/>
                <a:gd name="T40" fmla="*/ 2147483647 w 576"/>
                <a:gd name="T41" fmla="*/ 2147483647 h 1426"/>
                <a:gd name="T42" fmla="*/ 2147483647 w 576"/>
                <a:gd name="T43" fmla="*/ 2147483647 h 1426"/>
                <a:gd name="T44" fmla="*/ 2147483647 w 576"/>
                <a:gd name="T45" fmla="*/ 2147483647 h 1426"/>
                <a:gd name="T46" fmla="*/ 2147483647 w 576"/>
                <a:gd name="T47" fmla="*/ 2147483647 h 1426"/>
                <a:gd name="T48" fmla="*/ 2147483647 w 576"/>
                <a:gd name="T49" fmla="*/ 2147483647 h 1426"/>
                <a:gd name="T50" fmla="*/ 2147483647 w 576"/>
                <a:gd name="T51" fmla="*/ 2147483647 h 14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76"/>
                <a:gd name="T79" fmla="*/ 0 h 1426"/>
                <a:gd name="T80" fmla="*/ 576 w 576"/>
                <a:gd name="T81" fmla="*/ 1426 h 142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76" h="1426">
                  <a:moveTo>
                    <a:pt x="72" y="17"/>
                  </a:moveTo>
                  <a:cubicBezTo>
                    <a:pt x="41" y="0"/>
                    <a:pt x="16" y="21"/>
                    <a:pt x="15" y="65"/>
                  </a:cubicBezTo>
                  <a:cubicBezTo>
                    <a:pt x="15" y="65"/>
                    <a:pt x="15" y="73"/>
                    <a:pt x="0" y="1052"/>
                  </a:cubicBezTo>
                  <a:cubicBezTo>
                    <a:pt x="0" y="1096"/>
                    <a:pt x="25" y="1147"/>
                    <a:pt x="56" y="1164"/>
                  </a:cubicBezTo>
                  <a:cubicBezTo>
                    <a:pt x="56" y="1164"/>
                    <a:pt x="218" y="1246"/>
                    <a:pt x="502" y="1409"/>
                  </a:cubicBezTo>
                  <a:cubicBezTo>
                    <a:pt x="534" y="1426"/>
                    <a:pt x="560" y="1406"/>
                    <a:pt x="560" y="1361"/>
                  </a:cubicBezTo>
                  <a:cubicBezTo>
                    <a:pt x="560" y="1361"/>
                    <a:pt x="560" y="1354"/>
                    <a:pt x="574" y="374"/>
                  </a:cubicBezTo>
                  <a:cubicBezTo>
                    <a:pt x="576" y="331"/>
                    <a:pt x="551" y="281"/>
                    <a:pt x="519" y="262"/>
                  </a:cubicBezTo>
                  <a:cubicBezTo>
                    <a:pt x="519" y="262"/>
                    <a:pt x="357" y="182"/>
                    <a:pt x="72" y="17"/>
                  </a:cubicBezTo>
                  <a:close/>
                  <a:moveTo>
                    <a:pt x="12" y="985"/>
                  </a:moveTo>
                  <a:cubicBezTo>
                    <a:pt x="23" y="180"/>
                    <a:pt x="23" y="180"/>
                    <a:pt x="23" y="180"/>
                  </a:cubicBezTo>
                  <a:cubicBezTo>
                    <a:pt x="23" y="180"/>
                    <a:pt x="186" y="262"/>
                    <a:pt x="564" y="478"/>
                  </a:cubicBezTo>
                  <a:cubicBezTo>
                    <a:pt x="564" y="478"/>
                    <a:pt x="564" y="484"/>
                    <a:pt x="553" y="1285"/>
                  </a:cubicBezTo>
                  <a:cubicBezTo>
                    <a:pt x="551" y="1285"/>
                    <a:pt x="388" y="1202"/>
                    <a:pt x="12" y="985"/>
                  </a:cubicBezTo>
                  <a:moveTo>
                    <a:pt x="194" y="1219"/>
                  </a:moveTo>
                  <a:cubicBezTo>
                    <a:pt x="175" y="1207"/>
                    <a:pt x="157" y="1176"/>
                    <a:pt x="159" y="1147"/>
                  </a:cubicBezTo>
                  <a:cubicBezTo>
                    <a:pt x="159" y="1119"/>
                    <a:pt x="176" y="1105"/>
                    <a:pt x="195" y="1116"/>
                  </a:cubicBezTo>
                  <a:cubicBezTo>
                    <a:pt x="215" y="1128"/>
                    <a:pt x="231" y="1161"/>
                    <a:pt x="231" y="1189"/>
                  </a:cubicBezTo>
                  <a:cubicBezTo>
                    <a:pt x="230" y="1218"/>
                    <a:pt x="214" y="1231"/>
                    <a:pt x="194" y="1219"/>
                  </a:cubicBezTo>
                  <a:moveTo>
                    <a:pt x="240" y="202"/>
                  </a:moveTo>
                  <a:cubicBezTo>
                    <a:pt x="245" y="206"/>
                    <a:pt x="251" y="214"/>
                    <a:pt x="251" y="218"/>
                  </a:cubicBezTo>
                  <a:cubicBezTo>
                    <a:pt x="251" y="222"/>
                    <a:pt x="245" y="224"/>
                    <a:pt x="240" y="221"/>
                  </a:cubicBezTo>
                  <a:cubicBezTo>
                    <a:pt x="240" y="221"/>
                    <a:pt x="238" y="221"/>
                    <a:pt x="185" y="189"/>
                  </a:cubicBezTo>
                  <a:cubicBezTo>
                    <a:pt x="179" y="186"/>
                    <a:pt x="173" y="179"/>
                    <a:pt x="175" y="175"/>
                  </a:cubicBezTo>
                  <a:cubicBezTo>
                    <a:pt x="175" y="169"/>
                    <a:pt x="179" y="167"/>
                    <a:pt x="185" y="170"/>
                  </a:cubicBezTo>
                  <a:cubicBezTo>
                    <a:pt x="185" y="170"/>
                    <a:pt x="186" y="172"/>
                    <a:pt x="240" y="20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Freeform 31"/>
            <p:cNvSpPr>
              <a:spLocks noEditPoints="1"/>
            </p:cNvSpPr>
            <p:nvPr/>
          </p:nvSpPr>
          <p:spPr bwMode="auto">
            <a:xfrm>
              <a:off x="8343879" y="1480927"/>
              <a:ext cx="420735" cy="1007880"/>
            </a:xfrm>
            <a:custGeom>
              <a:avLst/>
              <a:gdLst>
                <a:gd name="T0" fmla="*/ 2147483647 w 624"/>
                <a:gd name="T1" fmla="*/ 2147483647 h 1495"/>
                <a:gd name="T2" fmla="*/ 2147483647 w 624"/>
                <a:gd name="T3" fmla="*/ 2147483647 h 1495"/>
                <a:gd name="T4" fmla="*/ 0 w 624"/>
                <a:gd name="T5" fmla="*/ 2147483647 h 1495"/>
                <a:gd name="T6" fmla="*/ 2147483647 w 624"/>
                <a:gd name="T7" fmla="*/ 2147483647 h 1495"/>
                <a:gd name="T8" fmla="*/ 2147483647 w 624"/>
                <a:gd name="T9" fmla="*/ 2147483647 h 1495"/>
                <a:gd name="T10" fmla="*/ 2147483647 w 624"/>
                <a:gd name="T11" fmla="*/ 2147483647 h 1495"/>
                <a:gd name="T12" fmla="*/ 2147483647 w 624"/>
                <a:gd name="T13" fmla="*/ 2147483647 h 1495"/>
                <a:gd name="T14" fmla="*/ 2147483647 w 624"/>
                <a:gd name="T15" fmla="*/ 2147483647 h 1495"/>
                <a:gd name="T16" fmla="*/ 2147483647 w 624"/>
                <a:gd name="T17" fmla="*/ 2147483647 h 1495"/>
                <a:gd name="T18" fmla="*/ 2147483647 w 624"/>
                <a:gd name="T19" fmla="*/ 2147483647 h 1495"/>
                <a:gd name="T20" fmla="*/ 2147483647 w 624"/>
                <a:gd name="T21" fmla="*/ 2147483647 h 1495"/>
                <a:gd name="T22" fmla="*/ 2147483647 w 624"/>
                <a:gd name="T23" fmla="*/ 2147483647 h 1495"/>
                <a:gd name="T24" fmla="*/ 2147483647 w 624"/>
                <a:gd name="T25" fmla="*/ 2147483647 h 1495"/>
                <a:gd name="T26" fmla="*/ 2147483647 w 624"/>
                <a:gd name="T27" fmla="*/ 2147483647 h 1495"/>
                <a:gd name="T28" fmla="*/ 2147483647 w 624"/>
                <a:gd name="T29" fmla="*/ 2147483647 h 1495"/>
                <a:gd name="T30" fmla="*/ 2147483647 w 624"/>
                <a:gd name="T31" fmla="*/ 2147483647 h 1495"/>
                <a:gd name="T32" fmla="*/ 2147483647 w 624"/>
                <a:gd name="T33" fmla="*/ 2147483647 h 1495"/>
                <a:gd name="T34" fmla="*/ 2147483647 w 624"/>
                <a:gd name="T35" fmla="*/ 2147483647 h 1495"/>
                <a:gd name="T36" fmla="*/ 2147483647 w 624"/>
                <a:gd name="T37" fmla="*/ 2147483647 h 1495"/>
                <a:gd name="T38" fmla="*/ 2147483647 w 624"/>
                <a:gd name="T39" fmla="*/ 2147483647 h 1495"/>
                <a:gd name="T40" fmla="*/ 2147483647 w 624"/>
                <a:gd name="T41" fmla="*/ 2147483647 h 1495"/>
                <a:gd name="T42" fmla="*/ 2147483647 w 624"/>
                <a:gd name="T43" fmla="*/ 2147483647 h 1495"/>
                <a:gd name="T44" fmla="*/ 2147483647 w 624"/>
                <a:gd name="T45" fmla="*/ 2147483647 h 1495"/>
                <a:gd name="T46" fmla="*/ 2147483647 w 624"/>
                <a:gd name="T47" fmla="*/ 2147483647 h 1495"/>
                <a:gd name="T48" fmla="*/ 2147483647 w 624"/>
                <a:gd name="T49" fmla="*/ 2147483647 h 1495"/>
                <a:gd name="T50" fmla="*/ 2147483647 w 624"/>
                <a:gd name="T51" fmla="*/ 2147483647 h 1495"/>
                <a:gd name="T52" fmla="*/ 2147483647 w 624"/>
                <a:gd name="T53" fmla="*/ 2147483647 h 1495"/>
                <a:gd name="T54" fmla="*/ 2147483647 w 624"/>
                <a:gd name="T55" fmla="*/ 2147483647 h 1495"/>
                <a:gd name="T56" fmla="*/ 2147483647 w 624"/>
                <a:gd name="T57" fmla="*/ 2147483647 h 1495"/>
                <a:gd name="T58" fmla="*/ 2147483647 w 624"/>
                <a:gd name="T59" fmla="*/ 2147483647 h 1495"/>
                <a:gd name="T60" fmla="*/ 2147483647 w 624"/>
                <a:gd name="T61" fmla="*/ 2147483647 h 1495"/>
                <a:gd name="T62" fmla="*/ 2147483647 w 624"/>
                <a:gd name="T63" fmla="*/ 2147483647 h 1495"/>
                <a:gd name="T64" fmla="*/ 2147483647 w 624"/>
                <a:gd name="T65" fmla="*/ 2147483647 h 14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4"/>
                <a:gd name="T100" fmla="*/ 0 h 1495"/>
                <a:gd name="T101" fmla="*/ 624 w 624"/>
                <a:gd name="T102" fmla="*/ 1495 h 14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4" h="1495">
                  <a:moveTo>
                    <a:pt x="81" y="18"/>
                  </a:moveTo>
                  <a:cubicBezTo>
                    <a:pt x="45" y="0"/>
                    <a:pt x="16" y="27"/>
                    <a:pt x="15" y="79"/>
                  </a:cubicBezTo>
                  <a:cubicBezTo>
                    <a:pt x="15" y="79"/>
                    <a:pt x="15" y="86"/>
                    <a:pt x="0" y="1081"/>
                  </a:cubicBezTo>
                  <a:cubicBezTo>
                    <a:pt x="0" y="1135"/>
                    <a:pt x="31" y="1197"/>
                    <a:pt x="68" y="1220"/>
                  </a:cubicBezTo>
                  <a:cubicBezTo>
                    <a:pt x="68" y="1220"/>
                    <a:pt x="231" y="1301"/>
                    <a:pt x="530" y="1472"/>
                  </a:cubicBezTo>
                  <a:cubicBezTo>
                    <a:pt x="569" y="1495"/>
                    <a:pt x="601" y="1468"/>
                    <a:pt x="601" y="1414"/>
                  </a:cubicBezTo>
                  <a:cubicBezTo>
                    <a:pt x="601" y="1414"/>
                    <a:pt x="601" y="1408"/>
                    <a:pt x="611" y="746"/>
                  </a:cubicBezTo>
                  <a:cubicBezTo>
                    <a:pt x="615" y="748"/>
                    <a:pt x="620" y="743"/>
                    <a:pt x="620" y="734"/>
                  </a:cubicBezTo>
                  <a:cubicBezTo>
                    <a:pt x="620" y="734"/>
                    <a:pt x="620" y="734"/>
                    <a:pt x="620" y="685"/>
                  </a:cubicBezTo>
                  <a:cubicBezTo>
                    <a:pt x="620" y="676"/>
                    <a:pt x="617" y="666"/>
                    <a:pt x="612" y="663"/>
                  </a:cubicBezTo>
                  <a:cubicBezTo>
                    <a:pt x="612" y="663"/>
                    <a:pt x="612" y="663"/>
                    <a:pt x="612" y="598"/>
                  </a:cubicBezTo>
                  <a:cubicBezTo>
                    <a:pt x="618" y="601"/>
                    <a:pt x="621" y="595"/>
                    <a:pt x="621" y="588"/>
                  </a:cubicBezTo>
                  <a:cubicBezTo>
                    <a:pt x="621" y="588"/>
                    <a:pt x="621" y="588"/>
                    <a:pt x="623" y="546"/>
                  </a:cubicBezTo>
                  <a:cubicBezTo>
                    <a:pt x="623" y="538"/>
                    <a:pt x="618" y="529"/>
                    <a:pt x="614" y="526"/>
                  </a:cubicBezTo>
                  <a:cubicBezTo>
                    <a:pt x="614" y="526"/>
                    <a:pt x="614" y="526"/>
                    <a:pt x="615" y="490"/>
                  </a:cubicBezTo>
                  <a:cubicBezTo>
                    <a:pt x="620" y="491"/>
                    <a:pt x="623" y="488"/>
                    <a:pt x="623" y="483"/>
                  </a:cubicBezTo>
                  <a:cubicBezTo>
                    <a:pt x="623" y="483"/>
                    <a:pt x="623" y="483"/>
                    <a:pt x="624" y="451"/>
                  </a:cubicBezTo>
                  <a:cubicBezTo>
                    <a:pt x="624" y="445"/>
                    <a:pt x="620" y="438"/>
                    <a:pt x="615" y="435"/>
                  </a:cubicBezTo>
                  <a:cubicBezTo>
                    <a:pt x="615" y="435"/>
                    <a:pt x="615" y="435"/>
                    <a:pt x="615" y="412"/>
                  </a:cubicBezTo>
                  <a:cubicBezTo>
                    <a:pt x="617" y="357"/>
                    <a:pt x="586" y="295"/>
                    <a:pt x="547" y="273"/>
                  </a:cubicBezTo>
                  <a:cubicBezTo>
                    <a:pt x="547" y="273"/>
                    <a:pt x="386" y="192"/>
                    <a:pt x="161" y="63"/>
                  </a:cubicBezTo>
                  <a:cubicBezTo>
                    <a:pt x="159" y="58"/>
                    <a:pt x="153" y="49"/>
                    <a:pt x="145" y="45"/>
                  </a:cubicBezTo>
                  <a:cubicBezTo>
                    <a:pt x="145" y="45"/>
                    <a:pt x="145" y="45"/>
                    <a:pt x="99" y="17"/>
                  </a:cubicBezTo>
                  <a:cubicBezTo>
                    <a:pt x="90" y="13"/>
                    <a:pt x="83" y="13"/>
                    <a:pt x="81" y="18"/>
                  </a:cubicBezTo>
                  <a:close/>
                  <a:moveTo>
                    <a:pt x="16" y="1084"/>
                  </a:moveTo>
                  <a:cubicBezTo>
                    <a:pt x="16" y="1084"/>
                    <a:pt x="16" y="1076"/>
                    <a:pt x="31" y="98"/>
                  </a:cubicBezTo>
                  <a:cubicBezTo>
                    <a:pt x="31" y="49"/>
                    <a:pt x="60" y="26"/>
                    <a:pt x="94" y="46"/>
                  </a:cubicBezTo>
                  <a:cubicBezTo>
                    <a:pt x="94" y="46"/>
                    <a:pt x="257" y="126"/>
                    <a:pt x="542" y="291"/>
                  </a:cubicBezTo>
                  <a:cubicBezTo>
                    <a:pt x="576" y="309"/>
                    <a:pt x="604" y="366"/>
                    <a:pt x="602" y="415"/>
                  </a:cubicBezTo>
                  <a:cubicBezTo>
                    <a:pt x="602" y="415"/>
                    <a:pt x="602" y="422"/>
                    <a:pt x="588" y="1400"/>
                  </a:cubicBezTo>
                  <a:cubicBezTo>
                    <a:pt x="588" y="1449"/>
                    <a:pt x="559" y="1473"/>
                    <a:pt x="524" y="1453"/>
                  </a:cubicBezTo>
                  <a:cubicBezTo>
                    <a:pt x="524" y="1453"/>
                    <a:pt x="363" y="1372"/>
                    <a:pt x="77" y="1208"/>
                  </a:cubicBezTo>
                  <a:cubicBezTo>
                    <a:pt x="44" y="1188"/>
                    <a:pt x="16" y="1132"/>
                    <a:pt x="16" y="1084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Freeform 32"/>
            <p:cNvSpPr>
              <a:spLocks noEditPoints="1"/>
            </p:cNvSpPr>
            <p:nvPr/>
          </p:nvSpPr>
          <p:spPr bwMode="auto">
            <a:xfrm>
              <a:off x="8358722" y="1505189"/>
              <a:ext cx="388195" cy="961639"/>
            </a:xfrm>
            <a:custGeom>
              <a:avLst/>
              <a:gdLst>
                <a:gd name="T0" fmla="*/ 2147483647 w 576"/>
                <a:gd name="T1" fmla="*/ 2147483647 h 1426"/>
                <a:gd name="T2" fmla="*/ 2147483647 w 576"/>
                <a:gd name="T3" fmla="*/ 2147483647 h 1426"/>
                <a:gd name="T4" fmla="*/ 0 w 576"/>
                <a:gd name="T5" fmla="*/ 2147483647 h 1426"/>
                <a:gd name="T6" fmla="*/ 2147483647 w 576"/>
                <a:gd name="T7" fmla="*/ 2147483647 h 1426"/>
                <a:gd name="T8" fmla="*/ 2147483647 w 576"/>
                <a:gd name="T9" fmla="*/ 2147483647 h 1426"/>
                <a:gd name="T10" fmla="*/ 2147483647 w 576"/>
                <a:gd name="T11" fmla="*/ 2147483647 h 1426"/>
                <a:gd name="T12" fmla="*/ 2147483647 w 576"/>
                <a:gd name="T13" fmla="*/ 2147483647 h 1426"/>
                <a:gd name="T14" fmla="*/ 2147483647 w 576"/>
                <a:gd name="T15" fmla="*/ 2147483647 h 1426"/>
                <a:gd name="T16" fmla="*/ 2147483647 w 576"/>
                <a:gd name="T17" fmla="*/ 2147483647 h 1426"/>
                <a:gd name="T18" fmla="*/ 2147483647 w 576"/>
                <a:gd name="T19" fmla="*/ 2147483647 h 1426"/>
                <a:gd name="T20" fmla="*/ 2147483647 w 576"/>
                <a:gd name="T21" fmla="*/ 2147483647 h 1426"/>
                <a:gd name="T22" fmla="*/ 2147483647 w 576"/>
                <a:gd name="T23" fmla="*/ 2147483647 h 1426"/>
                <a:gd name="T24" fmla="*/ 2147483647 w 576"/>
                <a:gd name="T25" fmla="*/ 2147483647 h 1426"/>
                <a:gd name="T26" fmla="*/ 2147483647 w 576"/>
                <a:gd name="T27" fmla="*/ 2147483647 h 1426"/>
                <a:gd name="T28" fmla="*/ 2147483647 w 576"/>
                <a:gd name="T29" fmla="*/ 2147483647 h 1426"/>
                <a:gd name="T30" fmla="*/ 2147483647 w 576"/>
                <a:gd name="T31" fmla="*/ 2147483647 h 1426"/>
                <a:gd name="T32" fmla="*/ 2147483647 w 576"/>
                <a:gd name="T33" fmla="*/ 2147483647 h 1426"/>
                <a:gd name="T34" fmla="*/ 2147483647 w 576"/>
                <a:gd name="T35" fmla="*/ 2147483647 h 1426"/>
                <a:gd name="T36" fmla="*/ 2147483647 w 576"/>
                <a:gd name="T37" fmla="*/ 2147483647 h 1426"/>
                <a:gd name="T38" fmla="*/ 2147483647 w 576"/>
                <a:gd name="T39" fmla="*/ 2147483647 h 1426"/>
                <a:gd name="T40" fmla="*/ 2147483647 w 576"/>
                <a:gd name="T41" fmla="*/ 2147483647 h 1426"/>
                <a:gd name="T42" fmla="*/ 2147483647 w 576"/>
                <a:gd name="T43" fmla="*/ 2147483647 h 1426"/>
                <a:gd name="T44" fmla="*/ 2147483647 w 576"/>
                <a:gd name="T45" fmla="*/ 2147483647 h 1426"/>
                <a:gd name="T46" fmla="*/ 2147483647 w 576"/>
                <a:gd name="T47" fmla="*/ 2147483647 h 1426"/>
                <a:gd name="T48" fmla="*/ 2147483647 w 576"/>
                <a:gd name="T49" fmla="*/ 2147483647 h 1426"/>
                <a:gd name="T50" fmla="*/ 2147483647 w 576"/>
                <a:gd name="T51" fmla="*/ 2147483647 h 142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76"/>
                <a:gd name="T79" fmla="*/ 0 h 1426"/>
                <a:gd name="T80" fmla="*/ 576 w 576"/>
                <a:gd name="T81" fmla="*/ 1426 h 142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76" h="1426">
                  <a:moveTo>
                    <a:pt x="72" y="17"/>
                  </a:moveTo>
                  <a:cubicBezTo>
                    <a:pt x="41" y="0"/>
                    <a:pt x="16" y="21"/>
                    <a:pt x="15" y="65"/>
                  </a:cubicBezTo>
                  <a:cubicBezTo>
                    <a:pt x="15" y="65"/>
                    <a:pt x="15" y="73"/>
                    <a:pt x="0" y="1052"/>
                  </a:cubicBezTo>
                  <a:cubicBezTo>
                    <a:pt x="0" y="1096"/>
                    <a:pt x="25" y="1147"/>
                    <a:pt x="56" y="1164"/>
                  </a:cubicBezTo>
                  <a:cubicBezTo>
                    <a:pt x="56" y="1164"/>
                    <a:pt x="218" y="1246"/>
                    <a:pt x="502" y="1409"/>
                  </a:cubicBezTo>
                  <a:cubicBezTo>
                    <a:pt x="534" y="1426"/>
                    <a:pt x="560" y="1406"/>
                    <a:pt x="560" y="1361"/>
                  </a:cubicBezTo>
                  <a:cubicBezTo>
                    <a:pt x="560" y="1361"/>
                    <a:pt x="560" y="1354"/>
                    <a:pt x="574" y="374"/>
                  </a:cubicBezTo>
                  <a:cubicBezTo>
                    <a:pt x="576" y="331"/>
                    <a:pt x="551" y="281"/>
                    <a:pt x="519" y="262"/>
                  </a:cubicBezTo>
                  <a:cubicBezTo>
                    <a:pt x="519" y="262"/>
                    <a:pt x="357" y="182"/>
                    <a:pt x="72" y="17"/>
                  </a:cubicBezTo>
                  <a:close/>
                  <a:moveTo>
                    <a:pt x="12" y="985"/>
                  </a:moveTo>
                  <a:cubicBezTo>
                    <a:pt x="23" y="180"/>
                    <a:pt x="23" y="180"/>
                    <a:pt x="23" y="180"/>
                  </a:cubicBezTo>
                  <a:cubicBezTo>
                    <a:pt x="23" y="180"/>
                    <a:pt x="186" y="262"/>
                    <a:pt x="564" y="478"/>
                  </a:cubicBezTo>
                  <a:cubicBezTo>
                    <a:pt x="564" y="478"/>
                    <a:pt x="564" y="484"/>
                    <a:pt x="553" y="1285"/>
                  </a:cubicBezTo>
                  <a:cubicBezTo>
                    <a:pt x="551" y="1285"/>
                    <a:pt x="388" y="1202"/>
                    <a:pt x="12" y="985"/>
                  </a:cubicBezTo>
                  <a:moveTo>
                    <a:pt x="194" y="1219"/>
                  </a:moveTo>
                  <a:cubicBezTo>
                    <a:pt x="175" y="1207"/>
                    <a:pt x="157" y="1176"/>
                    <a:pt x="159" y="1147"/>
                  </a:cubicBezTo>
                  <a:cubicBezTo>
                    <a:pt x="159" y="1119"/>
                    <a:pt x="176" y="1105"/>
                    <a:pt x="195" y="1116"/>
                  </a:cubicBezTo>
                  <a:cubicBezTo>
                    <a:pt x="215" y="1128"/>
                    <a:pt x="231" y="1161"/>
                    <a:pt x="231" y="1189"/>
                  </a:cubicBezTo>
                  <a:cubicBezTo>
                    <a:pt x="230" y="1218"/>
                    <a:pt x="214" y="1231"/>
                    <a:pt x="194" y="1219"/>
                  </a:cubicBezTo>
                  <a:moveTo>
                    <a:pt x="240" y="202"/>
                  </a:moveTo>
                  <a:cubicBezTo>
                    <a:pt x="245" y="206"/>
                    <a:pt x="251" y="214"/>
                    <a:pt x="251" y="218"/>
                  </a:cubicBezTo>
                  <a:cubicBezTo>
                    <a:pt x="251" y="222"/>
                    <a:pt x="245" y="224"/>
                    <a:pt x="240" y="221"/>
                  </a:cubicBezTo>
                  <a:cubicBezTo>
                    <a:pt x="240" y="221"/>
                    <a:pt x="238" y="221"/>
                    <a:pt x="185" y="189"/>
                  </a:cubicBezTo>
                  <a:cubicBezTo>
                    <a:pt x="179" y="186"/>
                    <a:pt x="173" y="179"/>
                    <a:pt x="175" y="175"/>
                  </a:cubicBezTo>
                  <a:cubicBezTo>
                    <a:pt x="175" y="169"/>
                    <a:pt x="179" y="167"/>
                    <a:pt x="185" y="170"/>
                  </a:cubicBezTo>
                  <a:cubicBezTo>
                    <a:pt x="185" y="170"/>
                    <a:pt x="186" y="172"/>
                    <a:pt x="240" y="20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8352442" y="1493772"/>
              <a:ext cx="399327" cy="979051"/>
            </a:xfrm>
            <a:custGeom>
              <a:avLst/>
              <a:gdLst>
                <a:gd name="T0" fmla="*/ 2147483647 w 1399"/>
                <a:gd name="T1" fmla="*/ 2147483647 h 3430"/>
                <a:gd name="T2" fmla="*/ 2147483647 w 1399"/>
                <a:gd name="T3" fmla="*/ 2147483647 h 3430"/>
                <a:gd name="T4" fmla="*/ 2147483647 w 1399"/>
                <a:gd name="T5" fmla="*/ 2147483647 h 3430"/>
                <a:gd name="T6" fmla="*/ 2147483647 w 1399"/>
                <a:gd name="T7" fmla="*/ 2147483647 h 3430"/>
                <a:gd name="T8" fmla="*/ 2147483647 w 1399"/>
                <a:gd name="T9" fmla="*/ 2147483647 h 3430"/>
                <a:gd name="T10" fmla="*/ 2147483647 w 1399"/>
                <a:gd name="T11" fmla="*/ 2147483647 h 3430"/>
                <a:gd name="T12" fmla="*/ 2147483647 w 1399"/>
                <a:gd name="T13" fmla="*/ 2147483647 h 3430"/>
                <a:gd name="T14" fmla="*/ 2147483647 w 1399"/>
                <a:gd name="T15" fmla="*/ 2147483647 h 3430"/>
                <a:gd name="T16" fmla="*/ 2147483647 w 1399"/>
                <a:gd name="T17" fmla="*/ 2147483647 h 3430"/>
                <a:gd name="T18" fmla="*/ 2147483647 w 1399"/>
                <a:gd name="T19" fmla="*/ 2147483647 h 3430"/>
                <a:gd name="T20" fmla="*/ 0 w 1399"/>
                <a:gd name="T21" fmla="*/ 2147483647 h 3430"/>
                <a:gd name="T22" fmla="*/ 2147483647 w 1399"/>
                <a:gd name="T23" fmla="*/ 2147483647 h 3430"/>
                <a:gd name="T24" fmla="*/ 2147483647 w 1399"/>
                <a:gd name="T25" fmla="*/ 2147483647 h 3430"/>
                <a:gd name="T26" fmla="*/ 2147483647 w 1399"/>
                <a:gd name="T27" fmla="*/ 0 h 3430"/>
                <a:gd name="T28" fmla="*/ 2147483647 w 1399"/>
                <a:gd name="T29" fmla="*/ 2147483647 h 3430"/>
                <a:gd name="T30" fmla="*/ 2147483647 w 1399"/>
                <a:gd name="T31" fmla="*/ 2147483647 h 34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99"/>
                <a:gd name="T49" fmla="*/ 0 h 3430"/>
                <a:gd name="T50" fmla="*/ 1399 w 1399"/>
                <a:gd name="T51" fmla="*/ 3430 h 34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99" h="3430">
                  <a:moveTo>
                    <a:pt x="234" y="35"/>
                  </a:moveTo>
                  <a:lnTo>
                    <a:pt x="1274" y="600"/>
                  </a:lnTo>
                  <a:lnTo>
                    <a:pt x="1399" y="810"/>
                  </a:lnTo>
                  <a:lnTo>
                    <a:pt x="1399" y="3271"/>
                  </a:lnTo>
                  <a:lnTo>
                    <a:pt x="1368" y="3406"/>
                  </a:lnTo>
                  <a:lnTo>
                    <a:pt x="1295" y="3430"/>
                  </a:lnTo>
                  <a:lnTo>
                    <a:pt x="1219" y="3401"/>
                  </a:lnTo>
                  <a:lnTo>
                    <a:pt x="142" y="2837"/>
                  </a:lnTo>
                  <a:lnTo>
                    <a:pt x="48" y="2726"/>
                  </a:lnTo>
                  <a:lnTo>
                    <a:pt x="12" y="2603"/>
                  </a:lnTo>
                  <a:lnTo>
                    <a:pt x="0" y="2428"/>
                  </a:lnTo>
                  <a:lnTo>
                    <a:pt x="31" y="141"/>
                  </a:lnTo>
                  <a:lnTo>
                    <a:pt x="67" y="51"/>
                  </a:lnTo>
                  <a:lnTo>
                    <a:pt x="142" y="0"/>
                  </a:lnTo>
                  <a:lnTo>
                    <a:pt x="234" y="35"/>
                  </a:lnTo>
                  <a:close/>
                </a:path>
              </a:pathLst>
            </a:custGeom>
            <a:solidFill>
              <a:srgbClr val="6E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Freeform 34"/>
            <p:cNvSpPr>
              <a:spLocks noEditPoints="1"/>
            </p:cNvSpPr>
            <p:nvPr/>
          </p:nvSpPr>
          <p:spPr bwMode="auto">
            <a:xfrm>
              <a:off x="8343879" y="1480927"/>
              <a:ext cx="420735" cy="1007880"/>
            </a:xfrm>
            <a:custGeom>
              <a:avLst/>
              <a:gdLst>
                <a:gd name="T0" fmla="*/ 2147483647 w 624"/>
                <a:gd name="T1" fmla="*/ 2147483647 h 1495"/>
                <a:gd name="T2" fmla="*/ 2147483647 w 624"/>
                <a:gd name="T3" fmla="*/ 2147483647 h 1495"/>
                <a:gd name="T4" fmla="*/ 0 w 624"/>
                <a:gd name="T5" fmla="*/ 2147483647 h 1495"/>
                <a:gd name="T6" fmla="*/ 2147483647 w 624"/>
                <a:gd name="T7" fmla="*/ 2147483647 h 1495"/>
                <a:gd name="T8" fmla="*/ 2147483647 w 624"/>
                <a:gd name="T9" fmla="*/ 2147483647 h 1495"/>
                <a:gd name="T10" fmla="*/ 2147483647 w 624"/>
                <a:gd name="T11" fmla="*/ 2147483647 h 1495"/>
                <a:gd name="T12" fmla="*/ 2147483647 w 624"/>
                <a:gd name="T13" fmla="*/ 2147483647 h 1495"/>
                <a:gd name="T14" fmla="*/ 2147483647 w 624"/>
                <a:gd name="T15" fmla="*/ 2147483647 h 1495"/>
                <a:gd name="T16" fmla="*/ 2147483647 w 624"/>
                <a:gd name="T17" fmla="*/ 2147483647 h 1495"/>
                <a:gd name="T18" fmla="*/ 2147483647 w 624"/>
                <a:gd name="T19" fmla="*/ 2147483647 h 1495"/>
                <a:gd name="T20" fmla="*/ 2147483647 w 624"/>
                <a:gd name="T21" fmla="*/ 2147483647 h 1495"/>
                <a:gd name="T22" fmla="*/ 2147483647 w 624"/>
                <a:gd name="T23" fmla="*/ 2147483647 h 1495"/>
                <a:gd name="T24" fmla="*/ 2147483647 w 624"/>
                <a:gd name="T25" fmla="*/ 2147483647 h 1495"/>
                <a:gd name="T26" fmla="*/ 2147483647 w 624"/>
                <a:gd name="T27" fmla="*/ 2147483647 h 1495"/>
                <a:gd name="T28" fmla="*/ 2147483647 w 624"/>
                <a:gd name="T29" fmla="*/ 2147483647 h 1495"/>
                <a:gd name="T30" fmla="*/ 2147483647 w 624"/>
                <a:gd name="T31" fmla="*/ 2147483647 h 1495"/>
                <a:gd name="T32" fmla="*/ 2147483647 w 624"/>
                <a:gd name="T33" fmla="*/ 2147483647 h 1495"/>
                <a:gd name="T34" fmla="*/ 2147483647 w 624"/>
                <a:gd name="T35" fmla="*/ 2147483647 h 1495"/>
                <a:gd name="T36" fmla="*/ 2147483647 w 624"/>
                <a:gd name="T37" fmla="*/ 2147483647 h 1495"/>
                <a:gd name="T38" fmla="*/ 2147483647 w 624"/>
                <a:gd name="T39" fmla="*/ 2147483647 h 1495"/>
                <a:gd name="T40" fmla="*/ 2147483647 w 624"/>
                <a:gd name="T41" fmla="*/ 2147483647 h 1495"/>
                <a:gd name="T42" fmla="*/ 2147483647 w 624"/>
                <a:gd name="T43" fmla="*/ 2147483647 h 1495"/>
                <a:gd name="T44" fmla="*/ 2147483647 w 624"/>
                <a:gd name="T45" fmla="*/ 2147483647 h 1495"/>
                <a:gd name="T46" fmla="*/ 2147483647 w 624"/>
                <a:gd name="T47" fmla="*/ 2147483647 h 1495"/>
                <a:gd name="T48" fmla="*/ 2147483647 w 624"/>
                <a:gd name="T49" fmla="*/ 2147483647 h 1495"/>
                <a:gd name="T50" fmla="*/ 2147483647 w 624"/>
                <a:gd name="T51" fmla="*/ 2147483647 h 1495"/>
                <a:gd name="T52" fmla="*/ 2147483647 w 624"/>
                <a:gd name="T53" fmla="*/ 2147483647 h 1495"/>
                <a:gd name="T54" fmla="*/ 2147483647 w 624"/>
                <a:gd name="T55" fmla="*/ 2147483647 h 1495"/>
                <a:gd name="T56" fmla="*/ 2147483647 w 624"/>
                <a:gd name="T57" fmla="*/ 2147483647 h 1495"/>
                <a:gd name="T58" fmla="*/ 2147483647 w 624"/>
                <a:gd name="T59" fmla="*/ 2147483647 h 1495"/>
                <a:gd name="T60" fmla="*/ 2147483647 w 624"/>
                <a:gd name="T61" fmla="*/ 2147483647 h 1495"/>
                <a:gd name="T62" fmla="*/ 2147483647 w 624"/>
                <a:gd name="T63" fmla="*/ 2147483647 h 1495"/>
                <a:gd name="T64" fmla="*/ 2147483647 w 624"/>
                <a:gd name="T65" fmla="*/ 2147483647 h 14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4"/>
                <a:gd name="T100" fmla="*/ 0 h 1495"/>
                <a:gd name="T101" fmla="*/ 624 w 624"/>
                <a:gd name="T102" fmla="*/ 1495 h 14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4" h="1495">
                  <a:moveTo>
                    <a:pt x="81" y="18"/>
                  </a:moveTo>
                  <a:cubicBezTo>
                    <a:pt x="45" y="0"/>
                    <a:pt x="16" y="27"/>
                    <a:pt x="15" y="79"/>
                  </a:cubicBezTo>
                  <a:cubicBezTo>
                    <a:pt x="15" y="79"/>
                    <a:pt x="15" y="86"/>
                    <a:pt x="0" y="1081"/>
                  </a:cubicBezTo>
                  <a:cubicBezTo>
                    <a:pt x="0" y="1135"/>
                    <a:pt x="31" y="1197"/>
                    <a:pt x="68" y="1220"/>
                  </a:cubicBezTo>
                  <a:cubicBezTo>
                    <a:pt x="68" y="1220"/>
                    <a:pt x="231" y="1301"/>
                    <a:pt x="530" y="1472"/>
                  </a:cubicBezTo>
                  <a:cubicBezTo>
                    <a:pt x="569" y="1495"/>
                    <a:pt x="601" y="1468"/>
                    <a:pt x="601" y="1414"/>
                  </a:cubicBezTo>
                  <a:cubicBezTo>
                    <a:pt x="601" y="1414"/>
                    <a:pt x="601" y="1408"/>
                    <a:pt x="611" y="746"/>
                  </a:cubicBezTo>
                  <a:cubicBezTo>
                    <a:pt x="615" y="748"/>
                    <a:pt x="620" y="743"/>
                    <a:pt x="620" y="734"/>
                  </a:cubicBezTo>
                  <a:cubicBezTo>
                    <a:pt x="620" y="734"/>
                    <a:pt x="620" y="734"/>
                    <a:pt x="620" y="685"/>
                  </a:cubicBezTo>
                  <a:cubicBezTo>
                    <a:pt x="620" y="676"/>
                    <a:pt x="617" y="666"/>
                    <a:pt x="612" y="663"/>
                  </a:cubicBezTo>
                  <a:cubicBezTo>
                    <a:pt x="612" y="663"/>
                    <a:pt x="612" y="663"/>
                    <a:pt x="612" y="598"/>
                  </a:cubicBezTo>
                  <a:cubicBezTo>
                    <a:pt x="618" y="601"/>
                    <a:pt x="621" y="595"/>
                    <a:pt x="621" y="588"/>
                  </a:cubicBezTo>
                  <a:cubicBezTo>
                    <a:pt x="621" y="588"/>
                    <a:pt x="621" y="588"/>
                    <a:pt x="623" y="546"/>
                  </a:cubicBezTo>
                  <a:cubicBezTo>
                    <a:pt x="623" y="538"/>
                    <a:pt x="618" y="529"/>
                    <a:pt x="614" y="526"/>
                  </a:cubicBezTo>
                  <a:cubicBezTo>
                    <a:pt x="614" y="526"/>
                    <a:pt x="614" y="526"/>
                    <a:pt x="615" y="490"/>
                  </a:cubicBezTo>
                  <a:cubicBezTo>
                    <a:pt x="620" y="491"/>
                    <a:pt x="623" y="488"/>
                    <a:pt x="623" y="483"/>
                  </a:cubicBezTo>
                  <a:cubicBezTo>
                    <a:pt x="623" y="483"/>
                    <a:pt x="623" y="483"/>
                    <a:pt x="624" y="451"/>
                  </a:cubicBezTo>
                  <a:cubicBezTo>
                    <a:pt x="624" y="445"/>
                    <a:pt x="620" y="438"/>
                    <a:pt x="615" y="435"/>
                  </a:cubicBezTo>
                  <a:cubicBezTo>
                    <a:pt x="615" y="435"/>
                    <a:pt x="615" y="435"/>
                    <a:pt x="615" y="412"/>
                  </a:cubicBezTo>
                  <a:cubicBezTo>
                    <a:pt x="617" y="357"/>
                    <a:pt x="586" y="295"/>
                    <a:pt x="547" y="273"/>
                  </a:cubicBezTo>
                  <a:cubicBezTo>
                    <a:pt x="547" y="273"/>
                    <a:pt x="386" y="192"/>
                    <a:pt x="161" y="63"/>
                  </a:cubicBezTo>
                  <a:cubicBezTo>
                    <a:pt x="159" y="58"/>
                    <a:pt x="153" y="49"/>
                    <a:pt x="145" y="45"/>
                  </a:cubicBezTo>
                  <a:cubicBezTo>
                    <a:pt x="145" y="45"/>
                    <a:pt x="145" y="45"/>
                    <a:pt x="99" y="17"/>
                  </a:cubicBezTo>
                  <a:cubicBezTo>
                    <a:pt x="90" y="13"/>
                    <a:pt x="83" y="13"/>
                    <a:pt x="81" y="18"/>
                  </a:cubicBezTo>
                  <a:close/>
                  <a:moveTo>
                    <a:pt x="16" y="1084"/>
                  </a:moveTo>
                  <a:cubicBezTo>
                    <a:pt x="16" y="1084"/>
                    <a:pt x="16" y="1076"/>
                    <a:pt x="31" y="98"/>
                  </a:cubicBezTo>
                  <a:cubicBezTo>
                    <a:pt x="31" y="49"/>
                    <a:pt x="60" y="26"/>
                    <a:pt x="94" y="46"/>
                  </a:cubicBezTo>
                  <a:cubicBezTo>
                    <a:pt x="94" y="46"/>
                    <a:pt x="257" y="126"/>
                    <a:pt x="542" y="291"/>
                  </a:cubicBezTo>
                  <a:cubicBezTo>
                    <a:pt x="576" y="309"/>
                    <a:pt x="604" y="366"/>
                    <a:pt x="602" y="415"/>
                  </a:cubicBezTo>
                  <a:cubicBezTo>
                    <a:pt x="602" y="415"/>
                    <a:pt x="602" y="422"/>
                    <a:pt x="588" y="1400"/>
                  </a:cubicBezTo>
                  <a:cubicBezTo>
                    <a:pt x="588" y="1449"/>
                    <a:pt x="559" y="1473"/>
                    <a:pt x="524" y="1453"/>
                  </a:cubicBezTo>
                  <a:cubicBezTo>
                    <a:pt x="524" y="1453"/>
                    <a:pt x="363" y="1372"/>
                    <a:pt x="77" y="1208"/>
                  </a:cubicBezTo>
                  <a:cubicBezTo>
                    <a:pt x="44" y="1188"/>
                    <a:pt x="16" y="1132"/>
                    <a:pt x="16" y="1084"/>
                  </a:cubicBezTo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rgbClr val="B0B0B0"/>
                </a:gs>
              </a:gsLst>
              <a:lin ang="42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8361291" y="1557139"/>
              <a:ext cx="377063" cy="874581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1321" y="727"/>
                </a:cxn>
                <a:cxn ang="0">
                  <a:pos x="1302" y="3064"/>
                </a:cxn>
                <a:cxn ang="0">
                  <a:pos x="0" y="2341"/>
                </a:cxn>
                <a:cxn ang="0">
                  <a:pos x="31" y="0"/>
                </a:cxn>
              </a:cxnLst>
              <a:rect l="0" t="0" r="r" b="b"/>
              <a:pathLst>
                <a:path w="1321" h="3064">
                  <a:moveTo>
                    <a:pt x="31" y="0"/>
                  </a:moveTo>
                  <a:lnTo>
                    <a:pt x="1321" y="727"/>
                  </a:lnTo>
                  <a:lnTo>
                    <a:pt x="1302" y="3064"/>
                  </a:lnTo>
                  <a:lnTo>
                    <a:pt x="0" y="2341"/>
                  </a:lnTo>
                  <a:lnTo>
                    <a:pt x="31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rgbClr val="6FADCD"/>
                </a:gs>
                <a:gs pos="69000">
                  <a:srgbClr val="43677B"/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Freeform 35"/>
            <p:cNvSpPr>
              <a:spLocks/>
            </p:cNvSpPr>
            <p:nvPr/>
          </p:nvSpPr>
          <p:spPr bwMode="auto">
            <a:xfrm>
              <a:off x="8361291" y="1557139"/>
              <a:ext cx="377063" cy="874581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1321" y="727"/>
                </a:cxn>
                <a:cxn ang="0">
                  <a:pos x="1302" y="3064"/>
                </a:cxn>
                <a:cxn ang="0">
                  <a:pos x="0" y="2341"/>
                </a:cxn>
                <a:cxn ang="0">
                  <a:pos x="31" y="0"/>
                </a:cxn>
              </a:cxnLst>
              <a:rect l="0" t="0" r="r" b="b"/>
              <a:pathLst>
                <a:path w="1321" h="3064">
                  <a:moveTo>
                    <a:pt x="31" y="0"/>
                  </a:moveTo>
                  <a:lnTo>
                    <a:pt x="1321" y="727"/>
                  </a:lnTo>
                  <a:lnTo>
                    <a:pt x="1302" y="3064"/>
                  </a:lnTo>
                  <a:lnTo>
                    <a:pt x="0" y="2341"/>
                  </a:lnTo>
                  <a:lnTo>
                    <a:pt x="31" y="0"/>
                  </a:lnTo>
                  <a:close/>
                </a:path>
              </a:pathLst>
            </a:custGeom>
            <a:gradFill flip="none" rotWithShape="1">
              <a:gsLst>
                <a:gs pos="23000">
                  <a:srgbClr val="A1D7F2"/>
                </a:gs>
                <a:gs pos="26000">
                  <a:srgbClr val="43677B">
                    <a:alpha val="0"/>
                  </a:srgbClr>
                </a:gs>
              </a:gsLst>
              <a:lin ang="4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Freeform 36"/>
            <p:cNvSpPr>
              <a:spLocks noEditPoints="1"/>
            </p:cNvSpPr>
            <p:nvPr/>
          </p:nvSpPr>
          <p:spPr bwMode="auto">
            <a:xfrm>
              <a:off x="8358722" y="1507473"/>
              <a:ext cx="388195" cy="961639"/>
            </a:xfrm>
            <a:custGeom>
              <a:avLst/>
              <a:gdLst>
                <a:gd name="T0" fmla="*/ 2147483647 w 576"/>
                <a:gd name="T1" fmla="*/ 2147483647 h 1426"/>
                <a:gd name="T2" fmla="*/ 2147483647 w 576"/>
                <a:gd name="T3" fmla="*/ 2147483647 h 1426"/>
                <a:gd name="T4" fmla="*/ 0 w 576"/>
                <a:gd name="T5" fmla="*/ 2147483647 h 1426"/>
                <a:gd name="T6" fmla="*/ 2147483647 w 576"/>
                <a:gd name="T7" fmla="*/ 2147483647 h 1426"/>
                <a:gd name="T8" fmla="*/ 2147483647 w 576"/>
                <a:gd name="T9" fmla="*/ 2147483647 h 1426"/>
                <a:gd name="T10" fmla="*/ 2147483647 w 576"/>
                <a:gd name="T11" fmla="*/ 2147483647 h 1426"/>
                <a:gd name="T12" fmla="*/ 2147483647 w 576"/>
                <a:gd name="T13" fmla="*/ 2147483647 h 1426"/>
                <a:gd name="T14" fmla="*/ 2147483647 w 576"/>
                <a:gd name="T15" fmla="*/ 2147483647 h 1426"/>
                <a:gd name="T16" fmla="*/ 2147483647 w 576"/>
                <a:gd name="T17" fmla="*/ 2147483647 h 1426"/>
                <a:gd name="T18" fmla="*/ 2147483647 w 576"/>
                <a:gd name="T19" fmla="*/ 2147483647 h 1426"/>
                <a:gd name="T20" fmla="*/ 2147483647 w 576"/>
                <a:gd name="T21" fmla="*/ 2147483647 h 1426"/>
                <a:gd name="T22" fmla="*/ 2147483647 w 576"/>
                <a:gd name="T23" fmla="*/ 2147483647 h 1426"/>
                <a:gd name="T24" fmla="*/ 2147483647 w 576"/>
                <a:gd name="T25" fmla="*/ 2147483647 h 1426"/>
                <a:gd name="T26" fmla="*/ 2147483647 w 576"/>
                <a:gd name="T27" fmla="*/ 2147483647 h 14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76"/>
                <a:gd name="T43" fmla="*/ 0 h 1426"/>
                <a:gd name="T44" fmla="*/ 576 w 576"/>
                <a:gd name="T45" fmla="*/ 1426 h 142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76" h="1426">
                  <a:moveTo>
                    <a:pt x="72" y="17"/>
                  </a:moveTo>
                  <a:cubicBezTo>
                    <a:pt x="41" y="0"/>
                    <a:pt x="16" y="21"/>
                    <a:pt x="15" y="65"/>
                  </a:cubicBezTo>
                  <a:cubicBezTo>
                    <a:pt x="15" y="65"/>
                    <a:pt x="15" y="73"/>
                    <a:pt x="0" y="1052"/>
                  </a:cubicBezTo>
                  <a:cubicBezTo>
                    <a:pt x="0" y="1096"/>
                    <a:pt x="25" y="1147"/>
                    <a:pt x="56" y="1164"/>
                  </a:cubicBezTo>
                  <a:cubicBezTo>
                    <a:pt x="56" y="1164"/>
                    <a:pt x="218" y="1246"/>
                    <a:pt x="502" y="1409"/>
                  </a:cubicBezTo>
                  <a:cubicBezTo>
                    <a:pt x="534" y="1426"/>
                    <a:pt x="560" y="1406"/>
                    <a:pt x="560" y="1361"/>
                  </a:cubicBezTo>
                  <a:cubicBezTo>
                    <a:pt x="560" y="1361"/>
                    <a:pt x="560" y="1354"/>
                    <a:pt x="574" y="374"/>
                  </a:cubicBezTo>
                  <a:cubicBezTo>
                    <a:pt x="576" y="331"/>
                    <a:pt x="551" y="281"/>
                    <a:pt x="519" y="262"/>
                  </a:cubicBezTo>
                  <a:cubicBezTo>
                    <a:pt x="519" y="262"/>
                    <a:pt x="357" y="182"/>
                    <a:pt x="72" y="17"/>
                  </a:cubicBezTo>
                  <a:close/>
                  <a:moveTo>
                    <a:pt x="12" y="1065"/>
                  </a:moveTo>
                  <a:cubicBezTo>
                    <a:pt x="23" y="260"/>
                    <a:pt x="23" y="100"/>
                    <a:pt x="23" y="100"/>
                  </a:cubicBezTo>
                  <a:cubicBezTo>
                    <a:pt x="23" y="100"/>
                    <a:pt x="186" y="182"/>
                    <a:pt x="564" y="398"/>
                  </a:cubicBezTo>
                  <a:cubicBezTo>
                    <a:pt x="564" y="398"/>
                    <a:pt x="564" y="564"/>
                    <a:pt x="553" y="1365"/>
                  </a:cubicBezTo>
                  <a:cubicBezTo>
                    <a:pt x="551" y="1365"/>
                    <a:pt x="388" y="1282"/>
                    <a:pt x="12" y="1065"/>
                  </a:cubicBezTo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rgbClr val="B0B0B0"/>
                </a:gs>
              </a:gsLst>
              <a:lin ang="42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86" name="Group 141"/>
            <p:cNvGrpSpPr>
              <a:grpSpLocks/>
            </p:cNvGrpSpPr>
            <p:nvPr/>
          </p:nvGrpSpPr>
          <p:grpSpPr bwMode="auto">
            <a:xfrm>
              <a:off x="7608058" y="1692475"/>
              <a:ext cx="893633" cy="893634"/>
              <a:chOff x="-3420026" y="1603188"/>
              <a:chExt cx="725102" cy="725421"/>
            </a:xfrm>
          </p:grpSpPr>
          <p:pic>
            <p:nvPicPr>
              <p:cNvPr id="110" name="Picture 36" descr="\\Eric-pauls-power-mac-g5.local\desktop\Graphic Tank\b1.tif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-3420026" y="1916299"/>
                <a:ext cx="639035" cy="412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1" name="Picture 39" descr="\\Eric-pauls-power-mac-g5.local\desktop\Graphic Tank\lap.tif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-3416237" y="1603188"/>
                <a:ext cx="721313" cy="695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7" name="Picture 46" descr="\\Eric-pauls-power-mac-g5.local\desktop\Graphic Tank\cell.tif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266425" y="2021658"/>
              <a:ext cx="275932" cy="653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Freeform 7"/>
            <p:cNvSpPr>
              <a:spLocks/>
            </p:cNvSpPr>
            <p:nvPr/>
          </p:nvSpPr>
          <p:spPr bwMode="auto">
            <a:xfrm>
              <a:off x="8561970" y="2036389"/>
              <a:ext cx="213202" cy="677432"/>
            </a:xfrm>
            <a:custGeom>
              <a:avLst/>
              <a:gdLst>
                <a:gd name="T0" fmla="*/ 2147483647 w 1020"/>
                <a:gd name="T1" fmla="*/ 2147483647 h 3241"/>
                <a:gd name="T2" fmla="*/ 2147483647 w 1020"/>
                <a:gd name="T3" fmla="*/ 2147483647 h 3241"/>
                <a:gd name="T4" fmla="*/ 2147483647 w 1020"/>
                <a:gd name="T5" fmla="*/ 2147483647 h 3241"/>
                <a:gd name="T6" fmla="*/ 2147483647 w 1020"/>
                <a:gd name="T7" fmla="*/ 2147483647 h 3241"/>
                <a:gd name="T8" fmla="*/ 2147483647 w 1020"/>
                <a:gd name="T9" fmla="*/ 2147483647 h 3241"/>
                <a:gd name="T10" fmla="*/ 2147483647 w 1020"/>
                <a:gd name="T11" fmla="*/ 2147483647 h 3241"/>
                <a:gd name="T12" fmla="*/ 2147483647 w 1020"/>
                <a:gd name="T13" fmla="*/ 2147483647 h 3241"/>
                <a:gd name="T14" fmla="*/ 2147483647 w 1020"/>
                <a:gd name="T15" fmla="*/ 2147483647 h 3241"/>
                <a:gd name="T16" fmla="*/ 2147483647 w 1020"/>
                <a:gd name="T17" fmla="*/ 2147483647 h 3241"/>
                <a:gd name="T18" fmla="*/ 2147483647 w 1020"/>
                <a:gd name="T19" fmla="*/ 2147483647 h 3241"/>
                <a:gd name="T20" fmla="*/ 0 w 1020"/>
                <a:gd name="T21" fmla="*/ 2147483647 h 3241"/>
                <a:gd name="T22" fmla="*/ 2147483647 w 1020"/>
                <a:gd name="T23" fmla="*/ 2147483647 h 3241"/>
                <a:gd name="T24" fmla="*/ 2147483647 w 1020"/>
                <a:gd name="T25" fmla="*/ 2147483647 h 3241"/>
                <a:gd name="T26" fmla="*/ 2147483647 w 1020"/>
                <a:gd name="T27" fmla="*/ 0 h 3241"/>
                <a:gd name="T28" fmla="*/ 2147483647 w 1020"/>
                <a:gd name="T29" fmla="*/ 2147483647 h 3241"/>
                <a:gd name="T30" fmla="*/ 2147483647 w 1020"/>
                <a:gd name="T31" fmla="*/ 2147483647 h 32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20"/>
                <a:gd name="T49" fmla="*/ 0 h 3241"/>
                <a:gd name="T50" fmla="*/ 1020 w 1020"/>
                <a:gd name="T51" fmla="*/ 3241 h 32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20" h="3241">
                  <a:moveTo>
                    <a:pt x="231" y="35"/>
                  </a:moveTo>
                  <a:lnTo>
                    <a:pt x="893" y="411"/>
                  </a:lnTo>
                  <a:lnTo>
                    <a:pt x="1020" y="621"/>
                  </a:lnTo>
                  <a:lnTo>
                    <a:pt x="1020" y="3082"/>
                  </a:lnTo>
                  <a:lnTo>
                    <a:pt x="989" y="3217"/>
                  </a:lnTo>
                  <a:lnTo>
                    <a:pt x="914" y="3241"/>
                  </a:lnTo>
                  <a:lnTo>
                    <a:pt x="838" y="3212"/>
                  </a:lnTo>
                  <a:lnTo>
                    <a:pt x="139" y="2837"/>
                  </a:lnTo>
                  <a:lnTo>
                    <a:pt x="47" y="2726"/>
                  </a:lnTo>
                  <a:lnTo>
                    <a:pt x="9" y="2603"/>
                  </a:lnTo>
                  <a:lnTo>
                    <a:pt x="0" y="2428"/>
                  </a:lnTo>
                  <a:lnTo>
                    <a:pt x="28" y="141"/>
                  </a:lnTo>
                  <a:lnTo>
                    <a:pt x="63" y="51"/>
                  </a:lnTo>
                  <a:lnTo>
                    <a:pt x="139" y="0"/>
                  </a:lnTo>
                  <a:lnTo>
                    <a:pt x="231" y="35"/>
                  </a:lnTo>
                  <a:close/>
                </a:path>
              </a:pathLst>
            </a:custGeom>
            <a:solidFill>
              <a:srgbClr val="6E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9" name="Freeform 8"/>
            <p:cNvSpPr>
              <a:spLocks/>
            </p:cNvSpPr>
            <p:nvPr/>
          </p:nvSpPr>
          <p:spPr bwMode="auto">
            <a:xfrm>
              <a:off x="8571795" y="2125222"/>
              <a:ext cx="200034" cy="52087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982"/>
                </a:cxn>
                <a:cxn ang="0">
                  <a:pos x="912" y="2492"/>
                </a:cxn>
                <a:cxn ang="0">
                  <a:pos x="957" y="501"/>
                </a:cxn>
                <a:cxn ang="0">
                  <a:pos x="24" y="0"/>
                </a:cxn>
              </a:cxnLst>
              <a:rect l="0" t="0" r="r" b="b"/>
              <a:pathLst>
                <a:path w="957" h="2492">
                  <a:moveTo>
                    <a:pt x="24" y="0"/>
                  </a:moveTo>
                  <a:lnTo>
                    <a:pt x="0" y="1982"/>
                  </a:lnTo>
                  <a:lnTo>
                    <a:pt x="912" y="2492"/>
                  </a:lnTo>
                  <a:lnTo>
                    <a:pt x="957" y="501"/>
                  </a:lnTo>
                  <a:lnTo>
                    <a:pt x="24" y="0"/>
                  </a:lnTo>
                  <a:close/>
                </a:path>
              </a:pathLst>
            </a:custGeom>
            <a:gradFill flip="none" rotWithShape="1">
              <a:gsLst>
                <a:gs pos="46000">
                  <a:srgbClr val="6FADCD"/>
                </a:gs>
                <a:gs pos="69000">
                  <a:srgbClr val="43677B"/>
                </a:gs>
              </a:gsLst>
              <a:path path="circle">
                <a:fillToRect r="100000" b="100000"/>
              </a:path>
              <a:tileRect l="-100000" t="-10000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/>
          </p:nvSpPr>
          <p:spPr bwMode="auto">
            <a:xfrm>
              <a:off x="8581200" y="2026983"/>
              <a:ext cx="220727" cy="689764"/>
            </a:xfrm>
            <a:custGeom>
              <a:avLst/>
              <a:gdLst>
                <a:gd name="T0" fmla="*/ 2147483647 w 447"/>
                <a:gd name="T1" fmla="*/ 2147483647 h 1397"/>
                <a:gd name="T2" fmla="*/ 2147483647 w 447"/>
                <a:gd name="T3" fmla="*/ 2147483647 h 1397"/>
                <a:gd name="T4" fmla="*/ 2147483647 w 447"/>
                <a:gd name="T5" fmla="*/ 2147483647 h 1397"/>
                <a:gd name="T6" fmla="*/ 2147483647 w 447"/>
                <a:gd name="T7" fmla="*/ 2147483647 h 1397"/>
                <a:gd name="T8" fmla="*/ 2147483647 w 447"/>
                <a:gd name="T9" fmla="*/ 2147483647 h 1397"/>
                <a:gd name="T10" fmla="*/ 2147483647 w 447"/>
                <a:gd name="T11" fmla="*/ 2147483647 h 1397"/>
                <a:gd name="T12" fmla="*/ 2147483647 w 447"/>
                <a:gd name="T13" fmla="*/ 2147483647 h 1397"/>
                <a:gd name="T14" fmla="*/ 2147483647 w 447"/>
                <a:gd name="T15" fmla="*/ 2147483647 h 1397"/>
                <a:gd name="T16" fmla="*/ 2147483647 w 447"/>
                <a:gd name="T17" fmla="*/ 2147483647 h 1397"/>
                <a:gd name="T18" fmla="*/ 2147483647 w 447"/>
                <a:gd name="T19" fmla="*/ 2147483647 h 1397"/>
                <a:gd name="T20" fmla="*/ 2147483647 w 447"/>
                <a:gd name="T21" fmla="*/ 2147483647 h 1397"/>
                <a:gd name="T22" fmla="*/ 2147483647 w 447"/>
                <a:gd name="T23" fmla="*/ 2147483647 h 1397"/>
                <a:gd name="T24" fmla="*/ 2147483647 w 447"/>
                <a:gd name="T25" fmla="*/ 2147483647 h 1397"/>
                <a:gd name="T26" fmla="*/ 2147483647 w 447"/>
                <a:gd name="T27" fmla="*/ 2147483647 h 1397"/>
                <a:gd name="T28" fmla="*/ 2147483647 w 447"/>
                <a:gd name="T29" fmla="*/ 2147483647 h 1397"/>
                <a:gd name="T30" fmla="*/ 2147483647 w 447"/>
                <a:gd name="T31" fmla="*/ 2147483647 h 1397"/>
                <a:gd name="T32" fmla="*/ 2147483647 w 447"/>
                <a:gd name="T33" fmla="*/ 2147483647 h 1397"/>
                <a:gd name="T34" fmla="*/ 2147483647 w 447"/>
                <a:gd name="T35" fmla="*/ 2147483647 h 1397"/>
                <a:gd name="T36" fmla="*/ 2147483647 w 447"/>
                <a:gd name="T37" fmla="*/ 2147483647 h 1397"/>
                <a:gd name="T38" fmla="*/ 2147483647 w 447"/>
                <a:gd name="T39" fmla="*/ 2147483647 h 1397"/>
                <a:gd name="T40" fmla="*/ 2147483647 w 447"/>
                <a:gd name="T41" fmla="*/ 2147483647 h 1397"/>
                <a:gd name="T42" fmla="*/ 2147483647 w 447"/>
                <a:gd name="T43" fmla="*/ 2147483647 h 1397"/>
                <a:gd name="T44" fmla="*/ 2147483647 w 447"/>
                <a:gd name="T45" fmla="*/ 2147483647 h 1397"/>
                <a:gd name="T46" fmla="*/ 2147483647 w 447"/>
                <a:gd name="T47" fmla="*/ 2147483647 h 1397"/>
                <a:gd name="T48" fmla="*/ 2147483647 w 447"/>
                <a:gd name="T49" fmla="*/ 2147483647 h 1397"/>
                <a:gd name="T50" fmla="*/ 2147483647 w 447"/>
                <a:gd name="T51" fmla="*/ 2147483647 h 1397"/>
                <a:gd name="T52" fmla="*/ 2147483647 w 447"/>
                <a:gd name="T53" fmla="*/ 2147483647 h 1397"/>
                <a:gd name="T54" fmla="*/ 2147483647 w 447"/>
                <a:gd name="T55" fmla="*/ 2147483647 h 1397"/>
                <a:gd name="T56" fmla="*/ 2147483647 w 447"/>
                <a:gd name="T57" fmla="*/ 2147483647 h 1397"/>
                <a:gd name="T58" fmla="*/ 2147483647 w 447"/>
                <a:gd name="T59" fmla="*/ 2147483647 h 1397"/>
                <a:gd name="T60" fmla="*/ 2147483647 w 447"/>
                <a:gd name="T61" fmla="*/ 2147483647 h 1397"/>
                <a:gd name="T62" fmla="*/ 2147483647 w 447"/>
                <a:gd name="T63" fmla="*/ 2147483647 h 1397"/>
                <a:gd name="T64" fmla="*/ 2147483647 w 447"/>
                <a:gd name="T65" fmla="*/ 2147483647 h 1397"/>
                <a:gd name="T66" fmla="*/ 2147483647 w 447"/>
                <a:gd name="T67" fmla="*/ 2147483647 h 1397"/>
                <a:gd name="T68" fmla="*/ 2147483647 w 447"/>
                <a:gd name="T69" fmla="*/ 2147483647 h 1397"/>
                <a:gd name="T70" fmla="*/ 2147483647 w 447"/>
                <a:gd name="T71" fmla="*/ 2147483647 h 1397"/>
                <a:gd name="T72" fmla="*/ 2147483647 w 447"/>
                <a:gd name="T73" fmla="*/ 2147483647 h 1397"/>
                <a:gd name="T74" fmla="*/ 2147483647 w 447"/>
                <a:gd name="T75" fmla="*/ 2147483647 h 1397"/>
                <a:gd name="T76" fmla="*/ 2147483647 w 447"/>
                <a:gd name="T77" fmla="*/ 2147483647 h 1397"/>
                <a:gd name="T78" fmla="*/ 2147483647 w 447"/>
                <a:gd name="T79" fmla="*/ 2147483647 h 1397"/>
                <a:gd name="T80" fmla="*/ 2147483647 w 447"/>
                <a:gd name="T81" fmla="*/ 2147483647 h 1397"/>
                <a:gd name="T82" fmla="*/ 2147483647 w 447"/>
                <a:gd name="T83" fmla="*/ 2147483647 h 1397"/>
                <a:gd name="T84" fmla="*/ 2147483647 w 447"/>
                <a:gd name="T85" fmla="*/ 2147483647 h 1397"/>
                <a:gd name="T86" fmla="*/ 2147483647 w 447"/>
                <a:gd name="T87" fmla="*/ 2147483647 h 1397"/>
                <a:gd name="T88" fmla="*/ 2147483647 w 447"/>
                <a:gd name="T89" fmla="*/ 2147483647 h 1397"/>
                <a:gd name="T90" fmla="*/ 2147483647 w 447"/>
                <a:gd name="T91" fmla="*/ 2147483647 h 1397"/>
                <a:gd name="T92" fmla="*/ 2147483647 w 447"/>
                <a:gd name="T93" fmla="*/ 2147483647 h 1397"/>
                <a:gd name="T94" fmla="*/ 2147483647 w 447"/>
                <a:gd name="T95" fmla="*/ 2147483647 h 1397"/>
                <a:gd name="T96" fmla="*/ 2147483647 w 447"/>
                <a:gd name="T97" fmla="*/ 2147483647 h 1397"/>
                <a:gd name="T98" fmla="*/ 2147483647 w 447"/>
                <a:gd name="T99" fmla="*/ 2147483647 h 1397"/>
                <a:gd name="T100" fmla="*/ 0 w 447"/>
                <a:gd name="T101" fmla="*/ 2147483647 h 1397"/>
                <a:gd name="T102" fmla="*/ 2147483647 w 447"/>
                <a:gd name="T103" fmla="*/ 2147483647 h 1397"/>
                <a:gd name="T104" fmla="*/ 2147483647 w 447"/>
                <a:gd name="T105" fmla="*/ 2147483647 h 1397"/>
                <a:gd name="T106" fmla="*/ 2147483647 w 447"/>
                <a:gd name="T107" fmla="*/ 2147483647 h 1397"/>
                <a:gd name="T108" fmla="*/ 2147483647 w 447"/>
                <a:gd name="T109" fmla="*/ 2147483647 h 139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7"/>
                <a:gd name="T166" fmla="*/ 0 h 1397"/>
                <a:gd name="T167" fmla="*/ 447 w 447"/>
                <a:gd name="T168" fmla="*/ 1397 h 139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7" h="1397">
                  <a:moveTo>
                    <a:pt x="16" y="8"/>
                  </a:moveTo>
                  <a:cubicBezTo>
                    <a:pt x="21" y="7"/>
                    <a:pt x="26" y="5"/>
                    <a:pt x="32" y="3"/>
                  </a:cubicBezTo>
                  <a:cubicBezTo>
                    <a:pt x="40" y="0"/>
                    <a:pt x="50" y="1"/>
                    <a:pt x="62" y="5"/>
                  </a:cubicBezTo>
                  <a:cubicBezTo>
                    <a:pt x="65" y="4"/>
                    <a:pt x="66" y="4"/>
                    <a:pt x="69" y="3"/>
                  </a:cubicBezTo>
                  <a:cubicBezTo>
                    <a:pt x="72" y="3"/>
                    <a:pt x="76" y="3"/>
                    <a:pt x="82" y="7"/>
                  </a:cubicBezTo>
                  <a:cubicBezTo>
                    <a:pt x="128" y="33"/>
                    <a:pt x="128" y="33"/>
                    <a:pt x="128" y="33"/>
                  </a:cubicBezTo>
                  <a:cubicBezTo>
                    <a:pt x="137" y="37"/>
                    <a:pt x="143" y="46"/>
                    <a:pt x="144" y="52"/>
                  </a:cubicBezTo>
                  <a:cubicBezTo>
                    <a:pt x="369" y="180"/>
                    <a:pt x="371" y="182"/>
                    <a:pt x="371" y="182"/>
                  </a:cubicBezTo>
                  <a:cubicBezTo>
                    <a:pt x="410" y="203"/>
                    <a:pt x="440" y="265"/>
                    <a:pt x="438" y="320"/>
                  </a:cubicBezTo>
                  <a:cubicBezTo>
                    <a:pt x="438" y="343"/>
                    <a:pt x="438" y="343"/>
                    <a:pt x="438" y="343"/>
                  </a:cubicBezTo>
                  <a:cubicBezTo>
                    <a:pt x="443" y="346"/>
                    <a:pt x="447" y="354"/>
                    <a:pt x="447" y="359"/>
                  </a:cubicBezTo>
                  <a:cubicBezTo>
                    <a:pt x="446" y="391"/>
                    <a:pt x="446" y="391"/>
                    <a:pt x="446" y="391"/>
                  </a:cubicBezTo>
                  <a:cubicBezTo>
                    <a:pt x="446" y="395"/>
                    <a:pt x="444" y="398"/>
                    <a:pt x="443" y="398"/>
                  </a:cubicBezTo>
                  <a:cubicBezTo>
                    <a:pt x="441" y="400"/>
                    <a:pt x="440" y="400"/>
                    <a:pt x="438" y="400"/>
                  </a:cubicBezTo>
                  <a:cubicBezTo>
                    <a:pt x="437" y="434"/>
                    <a:pt x="437" y="436"/>
                    <a:pt x="437" y="436"/>
                  </a:cubicBezTo>
                  <a:cubicBezTo>
                    <a:pt x="441" y="437"/>
                    <a:pt x="446" y="447"/>
                    <a:pt x="446" y="455"/>
                  </a:cubicBezTo>
                  <a:cubicBezTo>
                    <a:pt x="444" y="496"/>
                    <a:pt x="444" y="496"/>
                    <a:pt x="444" y="496"/>
                  </a:cubicBezTo>
                  <a:cubicBezTo>
                    <a:pt x="444" y="502"/>
                    <a:pt x="443" y="507"/>
                    <a:pt x="440" y="508"/>
                  </a:cubicBezTo>
                  <a:cubicBezTo>
                    <a:pt x="438" y="508"/>
                    <a:pt x="437" y="508"/>
                    <a:pt x="437" y="508"/>
                  </a:cubicBezTo>
                  <a:cubicBezTo>
                    <a:pt x="435" y="572"/>
                    <a:pt x="435" y="572"/>
                    <a:pt x="435" y="572"/>
                  </a:cubicBezTo>
                  <a:cubicBezTo>
                    <a:pt x="440" y="574"/>
                    <a:pt x="443" y="584"/>
                    <a:pt x="443" y="593"/>
                  </a:cubicBezTo>
                  <a:cubicBezTo>
                    <a:pt x="443" y="642"/>
                    <a:pt x="443" y="642"/>
                    <a:pt x="443" y="642"/>
                  </a:cubicBezTo>
                  <a:cubicBezTo>
                    <a:pt x="443" y="648"/>
                    <a:pt x="440" y="654"/>
                    <a:pt x="437" y="655"/>
                  </a:cubicBezTo>
                  <a:cubicBezTo>
                    <a:pt x="437" y="655"/>
                    <a:pt x="435" y="655"/>
                    <a:pt x="434" y="655"/>
                  </a:cubicBezTo>
                  <a:cubicBezTo>
                    <a:pt x="424" y="1317"/>
                    <a:pt x="424" y="1322"/>
                    <a:pt x="424" y="1322"/>
                  </a:cubicBezTo>
                  <a:cubicBezTo>
                    <a:pt x="424" y="1357"/>
                    <a:pt x="411" y="1380"/>
                    <a:pt x="392" y="1386"/>
                  </a:cubicBezTo>
                  <a:cubicBezTo>
                    <a:pt x="381" y="1390"/>
                    <a:pt x="371" y="1395"/>
                    <a:pt x="360" y="1397"/>
                  </a:cubicBezTo>
                  <a:cubicBezTo>
                    <a:pt x="379" y="1392"/>
                    <a:pt x="392" y="1369"/>
                    <a:pt x="392" y="1334"/>
                  </a:cubicBezTo>
                  <a:cubicBezTo>
                    <a:pt x="392" y="1334"/>
                    <a:pt x="392" y="1328"/>
                    <a:pt x="402" y="665"/>
                  </a:cubicBezTo>
                  <a:cubicBezTo>
                    <a:pt x="408" y="664"/>
                    <a:pt x="408" y="664"/>
                    <a:pt x="408" y="664"/>
                  </a:cubicBezTo>
                  <a:cubicBezTo>
                    <a:pt x="410" y="661"/>
                    <a:pt x="411" y="658"/>
                    <a:pt x="411" y="654"/>
                  </a:cubicBezTo>
                  <a:cubicBezTo>
                    <a:pt x="411" y="654"/>
                    <a:pt x="411" y="654"/>
                    <a:pt x="411" y="605"/>
                  </a:cubicBezTo>
                  <a:cubicBezTo>
                    <a:pt x="411" y="596"/>
                    <a:pt x="408" y="586"/>
                    <a:pt x="404" y="583"/>
                  </a:cubicBezTo>
                  <a:cubicBezTo>
                    <a:pt x="404" y="583"/>
                    <a:pt x="404" y="583"/>
                    <a:pt x="404" y="518"/>
                  </a:cubicBezTo>
                  <a:cubicBezTo>
                    <a:pt x="411" y="517"/>
                    <a:pt x="411" y="517"/>
                    <a:pt x="411" y="517"/>
                  </a:cubicBezTo>
                  <a:cubicBezTo>
                    <a:pt x="412" y="514"/>
                    <a:pt x="412" y="511"/>
                    <a:pt x="412" y="508"/>
                  </a:cubicBezTo>
                  <a:cubicBezTo>
                    <a:pt x="412" y="508"/>
                    <a:pt x="412" y="508"/>
                    <a:pt x="414" y="466"/>
                  </a:cubicBezTo>
                  <a:cubicBezTo>
                    <a:pt x="414" y="458"/>
                    <a:pt x="410" y="449"/>
                    <a:pt x="405" y="446"/>
                  </a:cubicBezTo>
                  <a:cubicBezTo>
                    <a:pt x="405" y="446"/>
                    <a:pt x="405" y="446"/>
                    <a:pt x="407" y="410"/>
                  </a:cubicBezTo>
                  <a:cubicBezTo>
                    <a:pt x="414" y="407"/>
                    <a:pt x="414" y="407"/>
                    <a:pt x="414" y="407"/>
                  </a:cubicBezTo>
                  <a:cubicBezTo>
                    <a:pt x="414" y="405"/>
                    <a:pt x="414" y="404"/>
                    <a:pt x="414" y="403"/>
                  </a:cubicBezTo>
                  <a:cubicBezTo>
                    <a:pt x="414" y="403"/>
                    <a:pt x="414" y="403"/>
                    <a:pt x="415" y="371"/>
                  </a:cubicBezTo>
                  <a:cubicBezTo>
                    <a:pt x="415" y="365"/>
                    <a:pt x="411" y="358"/>
                    <a:pt x="407" y="355"/>
                  </a:cubicBezTo>
                  <a:cubicBezTo>
                    <a:pt x="407" y="355"/>
                    <a:pt x="407" y="355"/>
                    <a:pt x="407" y="332"/>
                  </a:cubicBezTo>
                  <a:cubicBezTo>
                    <a:pt x="408" y="277"/>
                    <a:pt x="378" y="215"/>
                    <a:pt x="339" y="193"/>
                  </a:cubicBezTo>
                  <a:cubicBezTo>
                    <a:pt x="339" y="193"/>
                    <a:pt x="337" y="192"/>
                    <a:pt x="112" y="63"/>
                  </a:cubicBezTo>
                  <a:cubicBezTo>
                    <a:pt x="111" y="58"/>
                    <a:pt x="105" y="49"/>
                    <a:pt x="96" y="44"/>
                  </a:cubicBezTo>
                  <a:cubicBezTo>
                    <a:pt x="96" y="44"/>
                    <a:pt x="96" y="44"/>
                    <a:pt x="50" y="17"/>
                  </a:cubicBezTo>
                  <a:cubicBezTo>
                    <a:pt x="48" y="16"/>
                    <a:pt x="46" y="16"/>
                    <a:pt x="43" y="14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21" y="13"/>
                    <a:pt x="10" y="11"/>
                    <a:pt x="0" y="14"/>
                  </a:cubicBezTo>
                  <a:cubicBezTo>
                    <a:pt x="4" y="13"/>
                    <a:pt x="10" y="11"/>
                    <a:pt x="16" y="8"/>
                  </a:cubicBezTo>
                  <a:close/>
                  <a:moveTo>
                    <a:pt x="202" y="364"/>
                  </a:moveTo>
                  <a:cubicBezTo>
                    <a:pt x="200" y="364"/>
                    <a:pt x="199" y="365"/>
                    <a:pt x="199" y="367"/>
                  </a:cubicBezTo>
                  <a:cubicBezTo>
                    <a:pt x="199" y="365"/>
                    <a:pt x="200" y="364"/>
                    <a:pt x="202" y="364"/>
                  </a:cubicBezTo>
                  <a:close/>
                </a:path>
              </a:pathLst>
            </a:custGeom>
            <a:solidFill>
              <a:srgbClr val="6E6E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1" name="Freeform 8"/>
            <p:cNvSpPr>
              <a:spLocks/>
            </p:cNvSpPr>
            <p:nvPr/>
          </p:nvSpPr>
          <p:spPr bwMode="auto">
            <a:xfrm>
              <a:off x="8571795" y="2125222"/>
              <a:ext cx="200034" cy="52087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1982"/>
                </a:cxn>
                <a:cxn ang="0">
                  <a:pos x="912" y="2492"/>
                </a:cxn>
                <a:cxn ang="0">
                  <a:pos x="957" y="501"/>
                </a:cxn>
                <a:cxn ang="0">
                  <a:pos x="24" y="0"/>
                </a:cxn>
              </a:cxnLst>
              <a:rect l="0" t="0" r="r" b="b"/>
              <a:pathLst>
                <a:path w="957" h="2492">
                  <a:moveTo>
                    <a:pt x="24" y="0"/>
                  </a:moveTo>
                  <a:lnTo>
                    <a:pt x="0" y="1982"/>
                  </a:lnTo>
                  <a:lnTo>
                    <a:pt x="912" y="2492"/>
                  </a:lnTo>
                  <a:lnTo>
                    <a:pt x="957" y="501"/>
                  </a:lnTo>
                  <a:lnTo>
                    <a:pt x="24" y="0"/>
                  </a:lnTo>
                  <a:close/>
                </a:path>
              </a:pathLst>
            </a:custGeom>
            <a:gradFill flip="none" rotWithShape="1">
              <a:gsLst>
                <a:gs pos="23000">
                  <a:srgbClr val="A1D7F2"/>
                </a:gs>
                <a:gs pos="26000">
                  <a:srgbClr val="43677B">
                    <a:alpha val="0"/>
                  </a:srgbClr>
                </a:gs>
              </a:gsLst>
              <a:lin ang="4200000" scaled="0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" name="Freeform 10"/>
            <p:cNvSpPr>
              <a:spLocks/>
            </p:cNvSpPr>
            <p:nvPr/>
          </p:nvSpPr>
          <p:spPr bwMode="auto">
            <a:xfrm>
              <a:off x="8586635" y="2452547"/>
              <a:ext cx="35116" cy="65632"/>
            </a:xfrm>
            <a:custGeom>
              <a:avLst/>
              <a:gdLst>
                <a:gd name="T0" fmla="*/ 2147483647 w 71"/>
                <a:gd name="T1" fmla="*/ 2147483647 h 133"/>
                <a:gd name="T2" fmla="*/ 2147483647 w 71"/>
                <a:gd name="T3" fmla="*/ 2147483647 h 133"/>
                <a:gd name="T4" fmla="*/ 0 w 71"/>
                <a:gd name="T5" fmla="*/ 2147483647 h 133"/>
                <a:gd name="T6" fmla="*/ 2147483647 w 71"/>
                <a:gd name="T7" fmla="*/ 2147483647 h 133"/>
                <a:gd name="T8" fmla="*/ 2147483647 w 71"/>
                <a:gd name="T9" fmla="*/ 2147483647 h 133"/>
                <a:gd name="T10" fmla="*/ 2147483647 w 71"/>
                <a:gd name="T11" fmla="*/ 2147483647 h 133"/>
                <a:gd name="T12" fmla="*/ 2147483647 w 71"/>
                <a:gd name="T13" fmla="*/ 2147483647 h 133"/>
                <a:gd name="T14" fmla="*/ 2147483647 w 71"/>
                <a:gd name="T15" fmla="*/ 2147483647 h 133"/>
                <a:gd name="T16" fmla="*/ 2147483647 w 71"/>
                <a:gd name="T17" fmla="*/ 2147483647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33"/>
                <a:gd name="T29" fmla="*/ 71 w 71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33">
                  <a:moveTo>
                    <a:pt x="8" y="1"/>
                  </a:moveTo>
                  <a:cubicBezTo>
                    <a:pt x="4" y="0"/>
                    <a:pt x="1" y="1"/>
                    <a:pt x="1" y="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1"/>
                    <a:pt x="3" y="97"/>
                    <a:pt x="7" y="99"/>
                  </a:cubicBezTo>
                  <a:cubicBezTo>
                    <a:pt x="62" y="130"/>
                    <a:pt x="62" y="130"/>
                    <a:pt x="62" y="130"/>
                  </a:cubicBezTo>
                  <a:cubicBezTo>
                    <a:pt x="66" y="133"/>
                    <a:pt x="69" y="130"/>
                    <a:pt x="69" y="125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2"/>
                    <a:pt x="68" y="36"/>
                    <a:pt x="63" y="33"/>
                  </a:cubicBezTo>
                  <a:cubicBezTo>
                    <a:pt x="8" y="1"/>
                    <a:pt x="8" y="1"/>
                    <a:pt x="8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Freeform 11"/>
            <p:cNvSpPr>
              <a:spLocks/>
            </p:cNvSpPr>
            <p:nvPr/>
          </p:nvSpPr>
          <p:spPr bwMode="auto">
            <a:xfrm>
              <a:off x="8591025" y="2155321"/>
              <a:ext cx="34489" cy="66050"/>
            </a:xfrm>
            <a:custGeom>
              <a:avLst/>
              <a:gdLst>
                <a:gd name="T0" fmla="*/ 2147483647 w 70"/>
                <a:gd name="T1" fmla="*/ 2147483647 h 134"/>
                <a:gd name="T2" fmla="*/ 2147483647 w 70"/>
                <a:gd name="T3" fmla="*/ 2147483647 h 134"/>
                <a:gd name="T4" fmla="*/ 0 w 70"/>
                <a:gd name="T5" fmla="*/ 2147483647 h 134"/>
                <a:gd name="T6" fmla="*/ 2147483647 w 70"/>
                <a:gd name="T7" fmla="*/ 2147483647 h 134"/>
                <a:gd name="T8" fmla="*/ 2147483647 w 70"/>
                <a:gd name="T9" fmla="*/ 2147483647 h 134"/>
                <a:gd name="T10" fmla="*/ 2147483647 w 70"/>
                <a:gd name="T11" fmla="*/ 2147483647 h 134"/>
                <a:gd name="T12" fmla="*/ 2147483647 w 70"/>
                <a:gd name="T13" fmla="*/ 2147483647 h 134"/>
                <a:gd name="T14" fmla="*/ 2147483647 w 70"/>
                <a:gd name="T15" fmla="*/ 2147483647 h 134"/>
                <a:gd name="T16" fmla="*/ 2147483647 w 70"/>
                <a:gd name="T17" fmla="*/ 2147483647 h 1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34"/>
                <a:gd name="T29" fmla="*/ 70 w 70"/>
                <a:gd name="T30" fmla="*/ 134 h 1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34">
                  <a:moveTo>
                    <a:pt x="8" y="3"/>
                  </a:moveTo>
                  <a:cubicBezTo>
                    <a:pt x="4" y="0"/>
                    <a:pt x="1" y="3"/>
                    <a:pt x="1" y="9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1"/>
                    <a:pt x="2" y="98"/>
                    <a:pt x="7" y="100"/>
                  </a:cubicBezTo>
                  <a:cubicBezTo>
                    <a:pt x="62" y="131"/>
                    <a:pt x="62" y="131"/>
                    <a:pt x="62" y="131"/>
                  </a:cubicBezTo>
                  <a:cubicBezTo>
                    <a:pt x="66" y="134"/>
                    <a:pt x="69" y="131"/>
                    <a:pt x="69" y="126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3"/>
                    <a:pt x="67" y="36"/>
                    <a:pt x="63" y="35"/>
                  </a:cubicBezTo>
                  <a:cubicBezTo>
                    <a:pt x="8" y="3"/>
                    <a:pt x="8" y="3"/>
                    <a:pt x="8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4" name="Line 12"/>
            <p:cNvSpPr>
              <a:spLocks noChangeShapeType="1"/>
            </p:cNvSpPr>
            <p:nvPr/>
          </p:nvSpPr>
          <p:spPr bwMode="auto">
            <a:xfrm flipH="1" flipV="1">
              <a:off x="8589143" y="2429764"/>
              <a:ext cx="168889" cy="95940"/>
            </a:xfrm>
            <a:prstGeom prst="line">
              <a:avLst/>
            </a:prstGeom>
            <a:noFill/>
            <a:ln w="12">
              <a:solidFill>
                <a:srgbClr val="6D6D6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5" name="Freeform 13"/>
            <p:cNvSpPr>
              <a:spLocks noEditPoints="1"/>
            </p:cNvSpPr>
            <p:nvPr/>
          </p:nvSpPr>
          <p:spPr bwMode="auto">
            <a:xfrm>
              <a:off x="8557372" y="2026983"/>
              <a:ext cx="228669" cy="698543"/>
            </a:xfrm>
            <a:custGeom>
              <a:avLst/>
              <a:gdLst>
                <a:gd name="T0" fmla="*/ 2147483647 w 463"/>
                <a:gd name="T1" fmla="*/ 2147483647 h 1415"/>
                <a:gd name="T2" fmla="*/ 2147483647 w 463"/>
                <a:gd name="T3" fmla="*/ 2147483647 h 1415"/>
                <a:gd name="T4" fmla="*/ 0 w 463"/>
                <a:gd name="T5" fmla="*/ 2147483647 h 1415"/>
                <a:gd name="T6" fmla="*/ 2147483647 w 463"/>
                <a:gd name="T7" fmla="*/ 2147483647 h 1415"/>
                <a:gd name="T8" fmla="*/ 2147483647 w 463"/>
                <a:gd name="T9" fmla="*/ 2147483647 h 1415"/>
                <a:gd name="T10" fmla="*/ 2147483647 w 463"/>
                <a:gd name="T11" fmla="*/ 2147483647 h 1415"/>
                <a:gd name="T12" fmla="*/ 2147483647 w 463"/>
                <a:gd name="T13" fmla="*/ 2147483647 h 1415"/>
                <a:gd name="T14" fmla="*/ 2147483647 w 463"/>
                <a:gd name="T15" fmla="*/ 2147483647 h 1415"/>
                <a:gd name="T16" fmla="*/ 2147483647 w 463"/>
                <a:gd name="T17" fmla="*/ 2147483647 h 1415"/>
                <a:gd name="T18" fmla="*/ 2147483647 w 463"/>
                <a:gd name="T19" fmla="*/ 2147483647 h 1415"/>
                <a:gd name="T20" fmla="*/ 2147483647 w 463"/>
                <a:gd name="T21" fmla="*/ 2147483647 h 1415"/>
                <a:gd name="T22" fmla="*/ 2147483647 w 463"/>
                <a:gd name="T23" fmla="*/ 2147483647 h 1415"/>
                <a:gd name="T24" fmla="*/ 2147483647 w 463"/>
                <a:gd name="T25" fmla="*/ 2147483647 h 1415"/>
                <a:gd name="T26" fmla="*/ 2147483647 w 463"/>
                <a:gd name="T27" fmla="*/ 2147483647 h 1415"/>
                <a:gd name="T28" fmla="*/ 2147483647 w 463"/>
                <a:gd name="T29" fmla="*/ 2147483647 h 1415"/>
                <a:gd name="T30" fmla="*/ 2147483647 w 463"/>
                <a:gd name="T31" fmla="*/ 2147483647 h 1415"/>
                <a:gd name="T32" fmla="*/ 2147483647 w 463"/>
                <a:gd name="T33" fmla="*/ 2147483647 h 1415"/>
                <a:gd name="T34" fmla="*/ 2147483647 w 463"/>
                <a:gd name="T35" fmla="*/ 2147483647 h 1415"/>
                <a:gd name="T36" fmla="*/ 2147483647 w 463"/>
                <a:gd name="T37" fmla="*/ 2147483647 h 1415"/>
                <a:gd name="T38" fmla="*/ 2147483647 w 463"/>
                <a:gd name="T39" fmla="*/ 2147483647 h 1415"/>
                <a:gd name="T40" fmla="*/ 2147483647 w 463"/>
                <a:gd name="T41" fmla="*/ 2147483647 h 1415"/>
                <a:gd name="T42" fmla="*/ 2147483647 w 463"/>
                <a:gd name="T43" fmla="*/ 2147483647 h 1415"/>
                <a:gd name="T44" fmla="*/ 2147483647 w 463"/>
                <a:gd name="T45" fmla="*/ 2147483647 h 1415"/>
                <a:gd name="T46" fmla="*/ 2147483647 w 463"/>
                <a:gd name="T47" fmla="*/ 2147483647 h 1415"/>
                <a:gd name="T48" fmla="*/ 2147483647 w 463"/>
                <a:gd name="T49" fmla="*/ 2147483647 h 1415"/>
                <a:gd name="T50" fmla="*/ 2147483647 w 463"/>
                <a:gd name="T51" fmla="*/ 2147483647 h 1415"/>
                <a:gd name="T52" fmla="*/ 2147483647 w 463"/>
                <a:gd name="T53" fmla="*/ 2147483647 h 1415"/>
                <a:gd name="T54" fmla="*/ 2147483647 w 463"/>
                <a:gd name="T55" fmla="*/ 2147483647 h 1415"/>
                <a:gd name="T56" fmla="*/ 2147483647 w 463"/>
                <a:gd name="T57" fmla="*/ 2147483647 h 1415"/>
                <a:gd name="T58" fmla="*/ 2147483647 w 463"/>
                <a:gd name="T59" fmla="*/ 2147483647 h 1415"/>
                <a:gd name="T60" fmla="*/ 2147483647 w 463"/>
                <a:gd name="T61" fmla="*/ 2147483647 h 1415"/>
                <a:gd name="T62" fmla="*/ 2147483647 w 463"/>
                <a:gd name="T63" fmla="*/ 2147483647 h 1415"/>
                <a:gd name="T64" fmla="*/ 2147483647 w 463"/>
                <a:gd name="T65" fmla="*/ 2147483647 h 14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63"/>
                <a:gd name="T100" fmla="*/ 0 h 1415"/>
                <a:gd name="T101" fmla="*/ 463 w 463"/>
                <a:gd name="T102" fmla="*/ 1415 h 141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63" h="1415">
                  <a:moveTo>
                    <a:pt x="81" y="18"/>
                  </a:moveTo>
                  <a:cubicBezTo>
                    <a:pt x="45" y="0"/>
                    <a:pt x="16" y="27"/>
                    <a:pt x="14" y="79"/>
                  </a:cubicBezTo>
                  <a:cubicBezTo>
                    <a:pt x="14" y="79"/>
                    <a:pt x="14" y="86"/>
                    <a:pt x="0" y="1081"/>
                  </a:cubicBezTo>
                  <a:cubicBezTo>
                    <a:pt x="0" y="1135"/>
                    <a:pt x="30" y="1197"/>
                    <a:pt x="68" y="1220"/>
                  </a:cubicBezTo>
                  <a:cubicBezTo>
                    <a:pt x="68" y="1220"/>
                    <a:pt x="71" y="1221"/>
                    <a:pt x="370" y="1392"/>
                  </a:cubicBezTo>
                  <a:cubicBezTo>
                    <a:pt x="409" y="1415"/>
                    <a:pt x="440" y="1388"/>
                    <a:pt x="440" y="1334"/>
                  </a:cubicBezTo>
                  <a:cubicBezTo>
                    <a:pt x="440" y="1334"/>
                    <a:pt x="440" y="1328"/>
                    <a:pt x="450" y="666"/>
                  </a:cubicBezTo>
                  <a:cubicBezTo>
                    <a:pt x="455" y="668"/>
                    <a:pt x="459" y="663"/>
                    <a:pt x="459" y="654"/>
                  </a:cubicBezTo>
                  <a:cubicBezTo>
                    <a:pt x="459" y="654"/>
                    <a:pt x="459" y="654"/>
                    <a:pt x="459" y="605"/>
                  </a:cubicBezTo>
                  <a:cubicBezTo>
                    <a:pt x="459" y="596"/>
                    <a:pt x="456" y="586"/>
                    <a:pt x="452" y="583"/>
                  </a:cubicBezTo>
                  <a:cubicBezTo>
                    <a:pt x="452" y="583"/>
                    <a:pt x="452" y="583"/>
                    <a:pt x="452" y="518"/>
                  </a:cubicBezTo>
                  <a:cubicBezTo>
                    <a:pt x="458" y="521"/>
                    <a:pt x="461" y="515"/>
                    <a:pt x="461" y="508"/>
                  </a:cubicBezTo>
                  <a:cubicBezTo>
                    <a:pt x="461" y="508"/>
                    <a:pt x="461" y="508"/>
                    <a:pt x="462" y="466"/>
                  </a:cubicBezTo>
                  <a:cubicBezTo>
                    <a:pt x="462" y="458"/>
                    <a:pt x="458" y="449"/>
                    <a:pt x="453" y="446"/>
                  </a:cubicBezTo>
                  <a:cubicBezTo>
                    <a:pt x="453" y="446"/>
                    <a:pt x="453" y="446"/>
                    <a:pt x="455" y="410"/>
                  </a:cubicBezTo>
                  <a:cubicBezTo>
                    <a:pt x="459" y="411"/>
                    <a:pt x="462" y="408"/>
                    <a:pt x="462" y="403"/>
                  </a:cubicBezTo>
                  <a:cubicBezTo>
                    <a:pt x="462" y="403"/>
                    <a:pt x="462" y="403"/>
                    <a:pt x="463" y="371"/>
                  </a:cubicBezTo>
                  <a:cubicBezTo>
                    <a:pt x="463" y="365"/>
                    <a:pt x="459" y="358"/>
                    <a:pt x="455" y="355"/>
                  </a:cubicBezTo>
                  <a:cubicBezTo>
                    <a:pt x="455" y="355"/>
                    <a:pt x="455" y="355"/>
                    <a:pt x="455" y="332"/>
                  </a:cubicBezTo>
                  <a:cubicBezTo>
                    <a:pt x="456" y="277"/>
                    <a:pt x="426" y="215"/>
                    <a:pt x="387" y="193"/>
                  </a:cubicBezTo>
                  <a:cubicBezTo>
                    <a:pt x="387" y="193"/>
                    <a:pt x="385" y="192"/>
                    <a:pt x="160" y="63"/>
                  </a:cubicBezTo>
                  <a:cubicBezTo>
                    <a:pt x="159" y="58"/>
                    <a:pt x="153" y="49"/>
                    <a:pt x="144" y="45"/>
                  </a:cubicBezTo>
                  <a:cubicBezTo>
                    <a:pt x="144" y="45"/>
                    <a:pt x="144" y="45"/>
                    <a:pt x="98" y="17"/>
                  </a:cubicBezTo>
                  <a:cubicBezTo>
                    <a:pt x="89" y="13"/>
                    <a:pt x="82" y="13"/>
                    <a:pt x="81" y="18"/>
                  </a:cubicBezTo>
                  <a:close/>
                  <a:moveTo>
                    <a:pt x="16" y="1084"/>
                  </a:moveTo>
                  <a:cubicBezTo>
                    <a:pt x="16" y="1084"/>
                    <a:pt x="16" y="1076"/>
                    <a:pt x="30" y="98"/>
                  </a:cubicBezTo>
                  <a:cubicBezTo>
                    <a:pt x="30" y="49"/>
                    <a:pt x="59" y="26"/>
                    <a:pt x="94" y="46"/>
                  </a:cubicBezTo>
                  <a:cubicBezTo>
                    <a:pt x="94" y="46"/>
                    <a:pt x="97" y="46"/>
                    <a:pt x="381" y="211"/>
                  </a:cubicBezTo>
                  <a:cubicBezTo>
                    <a:pt x="416" y="229"/>
                    <a:pt x="443" y="286"/>
                    <a:pt x="442" y="335"/>
                  </a:cubicBezTo>
                  <a:cubicBezTo>
                    <a:pt x="442" y="335"/>
                    <a:pt x="442" y="342"/>
                    <a:pt x="427" y="1320"/>
                  </a:cubicBezTo>
                  <a:cubicBezTo>
                    <a:pt x="427" y="1369"/>
                    <a:pt x="398" y="1393"/>
                    <a:pt x="364" y="1373"/>
                  </a:cubicBezTo>
                  <a:cubicBezTo>
                    <a:pt x="364" y="1373"/>
                    <a:pt x="362" y="1372"/>
                    <a:pt x="76" y="1208"/>
                  </a:cubicBezTo>
                  <a:cubicBezTo>
                    <a:pt x="43" y="1188"/>
                    <a:pt x="16" y="1132"/>
                    <a:pt x="16" y="1084"/>
                  </a:cubicBezTo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rgbClr val="B0B0B0"/>
                </a:gs>
              </a:gsLst>
              <a:lin ang="42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" name="Freeform 14"/>
            <p:cNvSpPr>
              <a:spLocks/>
            </p:cNvSpPr>
            <p:nvPr/>
          </p:nvSpPr>
          <p:spPr bwMode="auto">
            <a:xfrm>
              <a:off x="8589143" y="2229314"/>
              <a:ext cx="34907" cy="65632"/>
            </a:xfrm>
            <a:custGeom>
              <a:avLst/>
              <a:gdLst>
                <a:gd name="T0" fmla="*/ 2147483647 w 71"/>
                <a:gd name="T1" fmla="*/ 2147483647 h 133"/>
                <a:gd name="T2" fmla="*/ 2147483647 w 71"/>
                <a:gd name="T3" fmla="*/ 2147483647 h 133"/>
                <a:gd name="T4" fmla="*/ 0 w 71"/>
                <a:gd name="T5" fmla="*/ 2147483647 h 133"/>
                <a:gd name="T6" fmla="*/ 2147483647 w 71"/>
                <a:gd name="T7" fmla="*/ 2147483647 h 133"/>
                <a:gd name="T8" fmla="*/ 2147483647 w 71"/>
                <a:gd name="T9" fmla="*/ 2147483647 h 133"/>
                <a:gd name="T10" fmla="*/ 2147483647 w 71"/>
                <a:gd name="T11" fmla="*/ 2147483647 h 133"/>
                <a:gd name="T12" fmla="*/ 2147483647 w 71"/>
                <a:gd name="T13" fmla="*/ 2147483647 h 133"/>
                <a:gd name="T14" fmla="*/ 2147483647 w 71"/>
                <a:gd name="T15" fmla="*/ 2147483647 h 133"/>
                <a:gd name="T16" fmla="*/ 2147483647 w 71"/>
                <a:gd name="T17" fmla="*/ 2147483647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33"/>
                <a:gd name="T29" fmla="*/ 71 w 71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33">
                  <a:moveTo>
                    <a:pt x="9" y="1"/>
                  </a:moveTo>
                  <a:cubicBezTo>
                    <a:pt x="6" y="0"/>
                    <a:pt x="2" y="2"/>
                    <a:pt x="2" y="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1"/>
                    <a:pt x="5" y="97"/>
                    <a:pt x="7" y="100"/>
                  </a:cubicBezTo>
                  <a:cubicBezTo>
                    <a:pt x="62" y="131"/>
                    <a:pt x="62" y="131"/>
                    <a:pt x="62" y="131"/>
                  </a:cubicBezTo>
                  <a:cubicBezTo>
                    <a:pt x="67" y="133"/>
                    <a:pt x="70" y="130"/>
                    <a:pt x="70" y="126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2"/>
                    <a:pt x="68" y="36"/>
                    <a:pt x="64" y="33"/>
                  </a:cubicBezTo>
                  <a:cubicBezTo>
                    <a:pt x="9" y="1"/>
                    <a:pt x="9" y="1"/>
                    <a:pt x="9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7" name="Freeform 15"/>
            <p:cNvSpPr>
              <a:spLocks/>
            </p:cNvSpPr>
            <p:nvPr/>
          </p:nvSpPr>
          <p:spPr bwMode="auto">
            <a:xfrm>
              <a:off x="8719991" y="2381480"/>
              <a:ext cx="34907" cy="64169"/>
            </a:xfrm>
            <a:custGeom>
              <a:avLst/>
              <a:gdLst>
                <a:gd name="T0" fmla="*/ 2147483647 w 71"/>
                <a:gd name="T1" fmla="*/ 2147483647 h 130"/>
                <a:gd name="T2" fmla="*/ 2147483647 w 71"/>
                <a:gd name="T3" fmla="*/ 2147483647 h 130"/>
                <a:gd name="T4" fmla="*/ 0 w 71"/>
                <a:gd name="T5" fmla="*/ 2147483647 h 130"/>
                <a:gd name="T6" fmla="*/ 2147483647 w 71"/>
                <a:gd name="T7" fmla="*/ 2147483647 h 130"/>
                <a:gd name="T8" fmla="*/ 2147483647 w 71"/>
                <a:gd name="T9" fmla="*/ 2147483647 h 130"/>
                <a:gd name="T10" fmla="*/ 2147483647 w 71"/>
                <a:gd name="T11" fmla="*/ 2147483647 h 130"/>
                <a:gd name="T12" fmla="*/ 2147483647 w 71"/>
                <a:gd name="T13" fmla="*/ 2147483647 h 130"/>
                <a:gd name="T14" fmla="*/ 2147483647 w 71"/>
                <a:gd name="T15" fmla="*/ 2147483647 h 130"/>
                <a:gd name="T16" fmla="*/ 2147483647 w 71"/>
                <a:gd name="T17" fmla="*/ 2147483647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30"/>
                <a:gd name="T29" fmla="*/ 71 w 71"/>
                <a:gd name="T30" fmla="*/ 130 h 1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30">
                  <a:moveTo>
                    <a:pt x="9" y="1"/>
                  </a:moveTo>
                  <a:cubicBezTo>
                    <a:pt x="6" y="0"/>
                    <a:pt x="2" y="1"/>
                    <a:pt x="2" y="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8"/>
                    <a:pt x="5" y="95"/>
                    <a:pt x="7" y="97"/>
                  </a:cubicBezTo>
                  <a:cubicBezTo>
                    <a:pt x="62" y="128"/>
                    <a:pt x="62" y="128"/>
                    <a:pt x="62" y="128"/>
                  </a:cubicBezTo>
                  <a:cubicBezTo>
                    <a:pt x="67" y="130"/>
                    <a:pt x="70" y="128"/>
                    <a:pt x="70" y="123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1" y="40"/>
                    <a:pt x="68" y="34"/>
                    <a:pt x="64" y="33"/>
                  </a:cubicBezTo>
                  <a:cubicBezTo>
                    <a:pt x="9" y="1"/>
                    <a:pt x="9" y="1"/>
                    <a:pt x="9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8" name="Freeform 16"/>
            <p:cNvSpPr>
              <a:spLocks/>
            </p:cNvSpPr>
            <p:nvPr/>
          </p:nvSpPr>
          <p:spPr bwMode="auto">
            <a:xfrm>
              <a:off x="8678395" y="2206740"/>
              <a:ext cx="34698" cy="65005"/>
            </a:xfrm>
            <a:custGeom>
              <a:avLst/>
              <a:gdLst>
                <a:gd name="T0" fmla="*/ 2147483647 w 70"/>
                <a:gd name="T1" fmla="*/ 0 h 132"/>
                <a:gd name="T2" fmla="*/ 2147483647 w 70"/>
                <a:gd name="T3" fmla="*/ 0 h 132"/>
                <a:gd name="T4" fmla="*/ 2147483647 w 70"/>
                <a:gd name="T5" fmla="*/ 2147483647 h 132"/>
                <a:gd name="T6" fmla="*/ 0 w 70"/>
                <a:gd name="T7" fmla="*/ 2147483647 h 132"/>
                <a:gd name="T8" fmla="*/ 0 w 70"/>
                <a:gd name="T9" fmla="*/ 2147483647 h 132"/>
                <a:gd name="T10" fmla="*/ 2147483647 w 70"/>
                <a:gd name="T11" fmla="*/ 2147483647 h 132"/>
                <a:gd name="T12" fmla="*/ 2147483647 w 70"/>
                <a:gd name="T13" fmla="*/ 2147483647 h 132"/>
                <a:gd name="T14" fmla="*/ 2147483647 w 70"/>
                <a:gd name="T15" fmla="*/ 2147483647 h 132"/>
                <a:gd name="T16" fmla="*/ 2147483647 w 70"/>
                <a:gd name="T17" fmla="*/ 2147483647 h 132"/>
                <a:gd name="T18" fmla="*/ 2147483647 w 70"/>
                <a:gd name="T19" fmla="*/ 2147483647 h 132"/>
                <a:gd name="T20" fmla="*/ 2147483647 w 70"/>
                <a:gd name="T21" fmla="*/ 0 h 1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132"/>
                <a:gd name="T35" fmla="*/ 70 w 70"/>
                <a:gd name="T36" fmla="*/ 132 h 1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132">
                  <a:moveTo>
                    <a:pt x="8" y="0"/>
                  </a:moveTo>
                  <a:cubicBezTo>
                    <a:pt x="6" y="0"/>
                    <a:pt x="5" y="0"/>
                    <a:pt x="5" y="0"/>
                  </a:cubicBezTo>
                  <a:cubicBezTo>
                    <a:pt x="3" y="0"/>
                    <a:pt x="2" y="1"/>
                    <a:pt x="2" y="3"/>
                  </a:cubicBezTo>
                  <a:cubicBezTo>
                    <a:pt x="2" y="4"/>
                    <a:pt x="0" y="5"/>
                    <a:pt x="0" y="5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0"/>
                    <a:pt x="3" y="96"/>
                    <a:pt x="6" y="99"/>
                  </a:cubicBezTo>
                  <a:cubicBezTo>
                    <a:pt x="55" y="126"/>
                    <a:pt x="61" y="129"/>
                    <a:pt x="61" y="129"/>
                  </a:cubicBezTo>
                  <a:cubicBezTo>
                    <a:pt x="66" y="132"/>
                    <a:pt x="69" y="129"/>
                    <a:pt x="69" y="123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0" y="40"/>
                    <a:pt x="67" y="35"/>
                    <a:pt x="63" y="32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Freeform 17"/>
            <p:cNvSpPr>
              <a:spLocks/>
            </p:cNvSpPr>
            <p:nvPr/>
          </p:nvSpPr>
          <p:spPr bwMode="auto">
            <a:xfrm>
              <a:off x="8721872" y="2230777"/>
              <a:ext cx="34489" cy="65841"/>
            </a:xfrm>
            <a:custGeom>
              <a:avLst/>
              <a:gdLst>
                <a:gd name="T0" fmla="*/ 2147483647 w 70"/>
                <a:gd name="T1" fmla="*/ 2147483647 h 133"/>
                <a:gd name="T2" fmla="*/ 2147483647 w 70"/>
                <a:gd name="T3" fmla="*/ 2147483647 h 133"/>
                <a:gd name="T4" fmla="*/ 0 w 70"/>
                <a:gd name="T5" fmla="*/ 2147483647 h 133"/>
                <a:gd name="T6" fmla="*/ 2147483647 w 70"/>
                <a:gd name="T7" fmla="*/ 2147483647 h 133"/>
                <a:gd name="T8" fmla="*/ 2147483647 w 70"/>
                <a:gd name="T9" fmla="*/ 2147483647 h 133"/>
                <a:gd name="T10" fmla="*/ 2147483647 w 70"/>
                <a:gd name="T11" fmla="*/ 2147483647 h 133"/>
                <a:gd name="T12" fmla="*/ 2147483647 w 70"/>
                <a:gd name="T13" fmla="*/ 2147483647 h 133"/>
                <a:gd name="T14" fmla="*/ 2147483647 w 70"/>
                <a:gd name="T15" fmla="*/ 2147483647 h 133"/>
                <a:gd name="T16" fmla="*/ 2147483647 w 70"/>
                <a:gd name="T17" fmla="*/ 2147483647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33"/>
                <a:gd name="T29" fmla="*/ 70 w 70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33">
                  <a:moveTo>
                    <a:pt x="8" y="3"/>
                  </a:moveTo>
                  <a:cubicBezTo>
                    <a:pt x="5" y="0"/>
                    <a:pt x="1" y="3"/>
                    <a:pt x="1" y="8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1"/>
                    <a:pt x="4" y="98"/>
                    <a:pt x="7" y="100"/>
                  </a:cubicBezTo>
                  <a:cubicBezTo>
                    <a:pt x="62" y="132"/>
                    <a:pt x="62" y="132"/>
                    <a:pt x="62" y="132"/>
                  </a:cubicBezTo>
                  <a:cubicBezTo>
                    <a:pt x="66" y="133"/>
                    <a:pt x="69" y="132"/>
                    <a:pt x="69" y="126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2"/>
                    <a:pt x="67" y="36"/>
                    <a:pt x="63" y="33"/>
                  </a:cubicBezTo>
                  <a:cubicBezTo>
                    <a:pt x="8" y="3"/>
                    <a:pt x="8" y="3"/>
                    <a:pt x="8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Freeform 18"/>
            <p:cNvSpPr>
              <a:spLocks noEditPoints="1"/>
            </p:cNvSpPr>
            <p:nvPr/>
          </p:nvSpPr>
          <p:spPr bwMode="auto">
            <a:xfrm>
              <a:off x="8568241" y="2044750"/>
              <a:ext cx="205050" cy="664682"/>
            </a:xfrm>
            <a:custGeom>
              <a:avLst/>
              <a:gdLst>
                <a:gd name="T0" fmla="*/ 2147483647 w 415"/>
                <a:gd name="T1" fmla="*/ 2147483647 h 1346"/>
                <a:gd name="T2" fmla="*/ 2147483647 w 415"/>
                <a:gd name="T3" fmla="*/ 2147483647 h 1346"/>
                <a:gd name="T4" fmla="*/ 0 w 415"/>
                <a:gd name="T5" fmla="*/ 2147483647 h 1346"/>
                <a:gd name="T6" fmla="*/ 2147483647 w 415"/>
                <a:gd name="T7" fmla="*/ 2147483647 h 1346"/>
                <a:gd name="T8" fmla="*/ 2147483647 w 415"/>
                <a:gd name="T9" fmla="*/ 2147483647 h 1346"/>
                <a:gd name="T10" fmla="*/ 2147483647 w 415"/>
                <a:gd name="T11" fmla="*/ 2147483647 h 1346"/>
                <a:gd name="T12" fmla="*/ 2147483647 w 415"/>
                <a:gd name="T13" fmla="*/ 2147483647 h 1346"/>
                <a:gd name="T14" fmla="*/ 2147483647 w 415"/>
                <a:gd name="T15" fmla="*/ 2147483647 h 1346"/>
                <a:gd name="T16" fmla="*/ 2147483647 w 415"/>
                <a:gd name="T17" fmla="*/ 2147483647 h 1346"/>
                <a:gd name="T18" fmla="*/ 2147483647 w 415"/>
                <a:gd name="T19" fmla="*/ 2147483647 h 1346"/>
                <a:gd name="T20" fmla="*/ 2147483647 w 415"/>
                <a:gd name="T21" fmla="*/ 2147483647 h 1346"/>
                <a:gd name="T22" fmla="*/ 2147483647 w 415"/>
                <a:gd name="T23" fmla="*/ 2147483647 h 1346"/>
                <a:gd name="T24" fmla="*/ 2147483647 w 415"/>
                <a:gd name="T25" fmla="*/ 2147483647 h 1346"/>
                <a:gd name="T26" fmla="*/ 2147483647 w 415"/>
                <a:gd name="T27" fmla="*/ 2147483647 h 1346"/>
                <a:gd name="T28" fmla="*/ 2147483647 w 415"/>
                <a:gd name="T29" fmla="*/ 2147483647 h 1346"/>
                <a:gd name="T30" fmla="*/ 2147483647 w 415"/>
                <a:gd name="T31" fmla="*/ 2147483647 h 1346"/>
                <a:gd name="T32" fmla="*/ 2147483647 w 415"/>
                <a:gd name="T33" fmla="*/ 2147483647 h 1346"/>
                <a:gd name="T34" fmla="*/ 2147483647 w 415"/>
                <a:gd name="T35" fmla="*/ 2147483647 h 1346"/>
                <a:gd name="T36" fmla="*/ 2147483647 w 415"/>
                <a:gd name="T37" fmla="*/ 2147483647 h 1346"/>
                <a:gd name="T38" fmla="*/ 2147483647 w 415"/>
                <a:gd name="T39" fmla="*/ 2147483647 h 1346"/>
                <a:gd name="T40" fmla="*/ 2147483647 w 415"/>
                <a:gd name="T41" fmla="*/ 2147483647 h 1346"/>
                <a:gd name="T42" fmla="*/ 2147483647 w 415"/>
                <a:gd name="T43" fmla="*/ 2147483647 h 1346"/>
                <a:gd name="T44" fmla="*/ 2147483647 w 415"/>
                <a:gd name="T45" fmla="*/ 2147483647 h 1346"/>
                <a:gd name="T46" fmla="*/ 2147483647 w 415"/>
                <a:gd name="T47" fmla="*/ 2147483647 h 1346"/>
                <a:gd name="T48" fmla="*/ 2147483647 w 415"/>
                <a:gd name="T49" fmla="*/ 2147483647 h 1346"/>
                <a:gd name="T50" fmla="*/ 2147483647 w 415"/>
                <a:gd name="T51" fmla="*/ 2147483647 h 13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15"/>
                <a:gd name="T79" fmla="*/ 0 h 1346"/>
                <a:gd name="T80" fmla="*/ 415 w 415"/>
                <a:gd name="T81" fmla="*/ 1346 h 13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15" h="1346">
                  <a:moveTo>
                    <a:pt x="72" y="17"/>
                  </a:moveTo>
                  <a:cubicBezTo>
                    <a:pt x="40" y="0"/>
                    <a:pt x="16" y="21"/>
                    <a:pt x="14" y="65"/>
                  </a:cubicBezTo>
                  <a:cubicBezTo>
                    <a:pt x="14" y="65"/>
                    <a:pt x="14" y="73"/>
                    <a:pt x="0" y="1052"/>
                  </a:cubicBezTo>
                  <a:cubicBezTo>
                    <a:pt x="0" y="1096"/>
                    <a:pt x="24" y="1147"/>
                    <a:pt x="56" y="1164"/>
                  </a:cubicBezTo>
                  <a:cubicBezTo>
                    <a:pt x="56" y="1164"/>
                    <a:pt x="57" y="1166"/>
                    <a:pt x="342" y="1329"/>
                  </a:cubicBezTo>
                  <a:cubicBezTo>
                    <a:pt x="373" y="1346"/>
                    <a:pt x="399" y="1326"/>
                    <a:pt x="399" y="1281"/>
                  </a:cubicBezTo>
                  <a:cubicBezTo>
                    <a:pt x="399" y="1281"/>
                    <a:pt x="399" y="1274"/>
                    <a:pt x="414" y="294"/>
                  </a:cubicBezTo>
                  <a:cubicBezTo>
                    <a:pt x="415" y="251"/>
                    <a:pt x="391" y="201"/>
                    <a:pt x="359" y="182"/>
                  </a:cubicBezTo>
                  <a:cubicBezTo>
                    <a:pt x="359" y="182"/>
                    <a:pt x="356" y="182"/>
                    <a:pt x="72" y="17"/>
                  </a:cubicBezTo>
                  <a:close/>
                  <a:moveTo>
                    <a:pt x="11" y="985"/>
                  </a:moveTo>
                  <a:cubicBezTo>
                    <a:pt x="23" y="180"/>
                    <a:pt x="23" y="180"/>
                    <a:pt x="23" y="180"/>
                  </a:cubicBezTo>
                  <a:cubicBezTo>
                    <a:pt x="23" y="180"/>
                    <a:pt x="26" y="182"/>
                    <a:pt x="404" y="398"/>
                  </a:cubicBezTo>
                  <a:cubicBezTo>
                    <a:pt x="404" y="398"/>
                    <a:pt x="404" y="404"/>
                    <a:pt x="392" y="1205"/>
                  </a:cubicBezTo>
                  <a:cubicBezTo>
                    <a:pt x="391" y="1205"/>
                    <a:pt x="388" y="1202"/>
                    <a:pt x="11" y="985"/>
                  </a:cubicBezTo>
                  <a:moveTo>
                    <a:pt x="193" y="1219"/>
                  </a:moveTo>
                  <a:cubicBezTo>
                    <a:pt x="174" y="1207"/>
                    <a:pt x="157" y="1176"/>
                    <a:pt x="158" y="1147"/>
                  </a:cubicBezTo>
                  <a:cubicBezTo>
                    <a:pt x="158" y="1119"/>
                    <a:pt x="176" y="1105"/>
                    <a:pt x="194" y="1116"/>
                  </a:cubicBezTo>
                  <a:cubicBezTo>
                    <a:pt x="215" y="1128"/>
                    <a:pt x="231" y="1161"/>
                    <a:pt x="231" y="1189"/>
                  </a:cubicBezTo>
                  <a:cubicBezTo>
                    <a:pt x="229" y="1218"/>
                    <a:pt x="213" y="1231"/>
                    <a:pt x="193" y="1219"/>
                  </a:cubicBezTo>
                  <a:moveTo>
                    <a:pt x="239" y="202"/>
                  </a:moveTo>
                  <a:cubicBezTo>
                    <a:pt x="245" y="206"/>
                    <a:pt x="251" y="214"/>
                    <a:pt x="251" y="218"/>
                  </a:cubicBezTo>
                  <a:cubicBezTo>
                    <a:pt x="251" y="222"/>
                    <a:pt x="245" y="224"/>
                    <a:pt x="239" y="221"/>
                  </a:cubicBezTo>
                  <a:cubicBezTo>
                    <a:pt x="239" y="221"/>
                    <a:pt x="238" y="221"/>
                    <a:pt x="184" y="189"/>
                  </a:cubicBezTo>
                  <a:cubicBezTo>
                    <a:pt x="179" y="186"/>
                    <a:pt x="173" y="179"/>
                    <a:pt x="174" y="175"/>
                  </a:cubicBezTo>
                  <a:cubicBezTo>
                    <a:pt x="174" y="169"/>
                    <a:pt x="179" y="167"/>
                    <a:pt x="184" y="170"/>
                  </a:cubicBezTo>
                  <a:cubicBezTo>
                    <a:pt x="184" y="170"/>
                    <a:pt x="186" y="172"/>
                    <a:pt x="239" y="202"/>
                  </a:cubicBezTo>
                </a:path>
              </a:pathLst>
            </a:custGeom>
            <a:gradFill rotWithShape="0">
              <a:gsLst>
                <a:gs pos="0">
                  <a:srgbClr val="F7F7F7"/>
                </a:gs>
                <a:gs pos="100000">
                  <a:srgbClr val="B0B0B0"/>
                </a:gs>
              </a:gsLst>
              <a:lin ang="42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Freeform 19"/>
            <p:cNvSpPr>
              <a:spLocks/>
            </p:cNvSpPr>
            <p:nvPr/>
          </p:nvSpPr>
          <p:spPr bwMode="auto">
            <a:xfrm>
              <a:off x="8630111" y="2477211"/>
              <a:ext cx="34907" cy="66259"/>
            </a:xfrm>
            <a:custGeom>
              <a:avLst/>
              <a:gdLst>
                <a:gd name="T0" fmla="*/ 2147483647 w 71"/>
                <a:gd name="T1" fmla="*/ 2147483647 h 134"/>
                <a:gd name="T2" fmla="*/ 2147483647 w 71"/>
                <a:gd name="T3" fmla="*/ 2147483647 h 134"/>
                <a:gd name="T4" fmla="*/ 0 w 71"/>
                <a:gd name="T5" fmla="*/ 2147483647 h 134"/>
                <a:gd name="T6" fmla="*/ 2147483647 w 71"/>
                <a:gd name="T7" fmla="*/ 2147483647 h 134"/>
                <a:gd name="T8" fmla="*/ 2147483647 w 71"/>
                <a:gd name="T9" fmla="*/ 2147483647 h 134"/>
                <a:gd name="T10" fmla="*/ 2147483647 w 71"/>
                <a:gd name="T11" fmla="*/ 2147483647 h 134"/>
                <a:gd name="T12" fmla="*/ 2147483647 w 71"/>
                <a:gd name="T13" fmla="*/ 2147483647 h 134"/>
                <a:gd name="T14" fmla="*/ 2147483647 w 71"/>
                <a:gd name="T15" fmla="*/ 2147483647 h 134"/>
                <a:gd name="T16" fmla="*/ 2147483647 w 71"/>
                <a:gd name="T17" fmla="*/ 2147483647 h 1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34"/>
                <a:gd name="T29" fmla="*/ 71 w 71"/>
                <a:gd name="T30" fmla="*/ 134 h 1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34">
                  <a:moveTo>
                    <a:pt x="9" y="2"/>
                  </a:moveTo>
                  <a:cubicBezTo>
                    <a:pt x="4" y="0"/>
                    <a:pt x="2" y="3"/>
                    <a:pt x="2" y="8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2"/>
                    <a:pt x="3" y="97"/>
                    <a:pt x="7" y="100"/>
                  </a:cubicBezTo>
                  <a:cubicBezTo>
                    <a:pt x="62" y="132"/>
                    <a:pt x="62" y="132"/>
                    <a:pt x="62" y="132"/>
                  </a:cubicBezTo>
                  <a:cubicBezTo>
                    <a:pt x="67" y="134"/>
                    <a:pt x="70" y="132"/>
                    <a:pt x="70" y="126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2"/>
                    <a:pt x="68" y="37"/>
                    <a:pt x="64" y="34"/>
                  </a:cubicBezTo>
                  <a:cubicBezTo>
                    <a:pt x="9" y="2"/>
                    <a:pt x="9" y="2"/>
                    <a:pt x="9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Freeform 20"/>
            <p:cNvSpPr>
              <a:spLocks/>
            </p:cNvSpPr>
            <p:nvPr/>
          </p:nvSpPr>
          <p:spPr bwMode="auto">
            <a:xfrm>
              <a:off x="8674006" y="2502920"/>
              <a:ext cx="34489" cy="65214"/>
            </a:xfrm>
            <a:custGeom>
              <a:avLst/>
              <a:gdLst>
                <a:gd name="T0" fmla="*/ 2147483647 w 70"/>
                <a:gd name="T1" fmla="*/ 2147483647 h 132"/>
                <a:gd name="T2" fmla="*/ 0 w 70"/>
                <a:gd name="T3" fmla="*/ 2147483647 h 132"/>
                <a:gd name="T4" fmla="*/ 0 w 70"/>
                <a:gd name="T5" fmla="*/ 2147483647 h 132"/>
                <a:gd name="T6" fmla="*/ 2147483647 w 70"/>
                <a:gd name="T7" fmla="*/ 2147483647 h 132"/>
                <a:gd name="T8" fmla="*/ 2147483647 w 70"/>
                <a:gd name="T9" fmla="*/ 2147483647 h 132"/>
                <a:gd name="T10" fmla="*/ 2147483647 w 70"/>
                <a:gd name="T11" fmla="*/ 2147483647 h 132"/>
                <a:gd name="T12" fmla="*/ 2147483647 w 70"/>
                <a:gd name="T13" fmla="*/ 2147483647 h 132"/>
                <a:gd name="T14" fmla="*/ 2147483647 w 70"/>
                <a:gd name="T15" fmla="*/ 2147483647 h 132"/>
                <a:gd name="T16" fmla="*/ 2147483647 w 70"/>
                <a:gd name="T17" fmla="*/ 2147483647 h 1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32"/>
                <a:gd name="T29" fmla="*/ 70 w 70"/>
                <a:gd name="T30" fmla="*/ 132 h 1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32">
                  <a:moveTo>
                    <a:pt x="8" y="1"/>
                  </a:moveTo>
                  <a:cubicBezTo>
                    <a:pt x="5" y="0"/>
                    <a:pt x="0" y="2"/>
                    <a:pt x="0" y="8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0"/>
                    <a:pt x="4" y="96"/>
                    <a:pt x="6" y="99"/>
                  </a:cubicBezTo>
                  <a:cubicBezTo>
                    <a:pt x="62" y="130"/>
                    <a:pt x="62" y="130"/>
                    <a:pt x="62" y="130"/>
                  </a:cubicBezTo>
                  <a:cubicBezTo>
                    <a:pt x="66" y="132"/>
                    <a:pt x="69" y="129"/>
                    <a:pt x="69" y="123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0" y="41"/>
                    <a:pt x="68" y="36"/>
                    <a:pt x="63" y="33"/>
                  </a:cubicBezTo>
                  <a:cubicBezTo>
                    <a:pt x="8" y="1"/>
                    <a:pt x="8" y="1"/>
                    <a:pt x="8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Freeform 21"/>
            <p:cNvSpPr>
              <a:spLocks/>
            </p:cNvSpPr>
            <p:nvPr/>
          </p:nvSpPr>
          <p:spPr bwMode="auto">
            <a:xfrm>
              <a:off x="8631993" y="2330688"/>
              <a:ext cx="35116" cy="65005"/>
            </a:xfrm>
            <a:custGeom>
              <a:avLst/>
              <a:gdLst>
                <a:gd name="T0" fmla="*/ 2147483647 w 71"/>
                <a:gd name="T1" fmla="*/ 2147483647 h 132"/>
                <a:gd name="T2" fmla="*/ 2147483647 w 71"/>
                <a:gd name="T3" fmla="*/ 2147483647 h 132"/>
                <a:gd name="T4" fmla="*/ 0 w 71"/>
                <a:gd name="T5" fmla="*/ 2147483647 h 132"/>
                <a:gd name="T6" fmla="*/ 2147483647 w 71"/>
                <a:gd name="T7" fmla="*/ 2147483647 h 132"/>
                <a:gd name="T8" fmla="*/ 2147483647 w 71"/>
                <a:gd name="T9" fmla="*/ 2147483647 h 132"/>
                <a:gd name="T10" fmla="*/ 2147483647 w 71"/>
                <a:gd name="T11" fmla="*/ 2147483647 h 132"/>
                <a:gd name="T12" fmla="*/ 2147483647 w 71"/>
                <a:gd name="T13" fmla="*/ 2147483647 h 132"/>
                <a:gd name="T14" fmla="*/ 2147483647 w 71"/>
                <a:gd name="T15" fmla="*/ 2147483647 h 132"/>
                <a:gd name="T16" fmla="*/ 2147483647 w 71"/>
                <a:gd name="T17" fmla="*/ 2147483647 h 1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32"/>
                <a:gd name="T29" fmla="*/ 71 w 71"/>
                <a:gd name="T30" fmla="*/ 132 h 1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32">
                  <a:moveTo>
                    <a:pt x="9" y="3"/>
                  </a:moveTo>
                  <a:cubicBezTo>
                    <a:pt x="5" y="0"/>
                    <a:pt x="2" y="3"/>
                    <a:pt x="2" y="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0"/>
                    <a:pt x="3" y="96"/>
                    <a:pt x="8" y="99"/>
                  </a:cubicBezTo>
                  <a:cubicBezTo>
                    <a:pt x="63" y="131"/>
                    <a:pt x="63" y="131"/>
                    <a:pt x="63" y="131"/>
                  </a:cubicBezTo>
                  <a:cubicBezTo>
                    <a:pt x="67" y="132"/>
                    <a:pt x="70" y="129"/>
                    <a:pt x="70" y="125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2"/>
                    <a:pt x="68" y="36"/>
                    <a:pt x="64" y="35"/>
                  </a:cubicBezTo>
                  <a:cubicBezTo>
                    <a:pt x="9" y="3"/>
                    <a:pt x="9" y="3"/>
                    <a:pt x="9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Freeform 22"/>
            <p:cNvSpPr>
              <a:spLocks/>
            </p:cNvSpPr>
            <p:nvPr/>
          </p:nvSpPr>
          <p:spPr bwMode="auto">
            <a:xfrm>
              <a:off x="8717900" y="2527585"/>
              <a:ext cx="35116" cy="66259"/>
            </a:xfrm>
            <a:custGeom>
              <a:avLst/>
              <a:gdLst>
                <a:gd name="T0" fmla="*/ 2147483647 w 71"/>
                <a:gd name="T1" fmla="*/ 2147483647 h 134"/>
                <a:gd name="T2" fmla="*/ 2147483647 w 71"/>
                <a:gd name="T3" fmla="*/ 2147483647 h 134"/>
                <a:gd name="T4" fmla="*/ 0 w 71"/>
                <a:gd name="T5" fmla="*/ 2147483647 h 134"/>
                <a:gd name="T6" fmla="*/ 2147483647 w 71"/>
                <a:gd name="T7" fmla="*/ 2147483647 h 134"/>
                <a:gd name="T8" fmla="*/ 2147483647 w 71"/>
                <a:gd name="T9" fmla="*/ 2147483647 h 134"/>
                <a:gd name="T10" fmla="*/ 2147483647 w 71"/>
                <a:gd name="T11" fmla="*/ 2147483647 h 134"/>
                <a:gd name="T12" fmla="*/ 2147483647 w 71"/>
                <a:gd name="T13" fmla="*/ 2147483647 h 134"/>
                <a:gd name="T14" fmla="*/ 2147483647 w 71"/>
                <a:gd name="T15" fmla="*/ 2147483647 h 134"/>
                <a:gd name="T16" fmla="*/ 2147483647 w 71"/>
                <a:gd name="T17" fmla="*/ 2147483647 h 1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34"/>
                <a:gd name="T29" fmla="*/ 71 w 71"/>
                <a:gd name="T30" fmla="*/ 134 h 1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34">
                  <a:moveTo>
                    <a:pt x="10" y="1"/>
                  </a:moveTo>
                  <a:cubicBezTo>
                    <a:pt x="7" y="0"/>
                    <a:pt x="4" y="1"/>
                    <a:pt x="3" y="7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91"/>
                    <a:pt x="3" y="97"/>
                    <a:pt x="6" y="100"/>
                  </a:cubicBezTo>
                  <a:cubicBezTo>
                    <a:pt x="59" y="133"/>
                    <a:pt x="59" y="133"/>
                    <a:pt x="59" y="133"/>
                  </a:cubicBezTo>
                  <a:cubicBezTo>
                    <a:pt x="64" y="134"/>
                    <a:pt x="66" y="131"/>
                    <a:pt x="66" y="127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1" y="43"/>
                    <a:pt x="68" y="37"/>
                    <a:pt x="65" y="35"/>
                  </a:cubicBezTo>
                  <a:cubicBezTo>
                    <a:pt x="10" y="1"/>
                    <a:pt x="10" y="1"/>
                    <a:pt x="1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5" name="Freeform 23"/>
            <p:cNvSpPr>
              <a:spLocks/>
            </p:cNvSpPr>
            <p:nvPr/>
          </p:nvSpPr>
          <p:spPr bwMode="auto">
            <a:xfrm>
              <a:off x="8633456" y="2254605"/>
              <a:ext cx="35116" cy="65214"/>
            </a:xfrm>
            <a:custGeom>
              <a:avLst/>
              <a:gdLst>
                <a:gd name="T0" fmla="*/ 2147483647 w 71"/>
                <a:gd name="T1" fmla="*/ 2147483647 h 132"/>
                <a:gd name="T2" fmla="*/ 2147483647 w 71"/>
                <a:gd name="T3" fmla="*/ 2147483647 h 132"/>
                <a:gd name="T4" fmla="*/ 0 w 71"/>
                <a:gd name="T5" fmla="*/ 2147483647 h 132"/>
                <a:gd name="T6" fmla="*/ 2147483647 w 71"/>
                <a:gd name="T7" fmla="*/ 2147483647 h 132"/>
                <a:gd name="T8" fmla="*/ 2147483647 w 71"/>
                <a:gd name="T9" fmla="*/ 2147483647 h 132"/>
                <a:gd name="T10" fmla="*/ 2147483647 w 71"/>
                <a:gd name="T11" fmla="*/ 2147483647 h 132"/>
                <a:gd name="T12" fmla="*/ 2147483647 w 71"/>
                <a:gd name="T13" fmla="*/ 2147483647 h 132"/>
                <a:gd name="T14" fmla="*/ 2147483647 w 71"/>
                <a:gd name="T15" fmla="*/ 2147483647 h 132"/>
                <a:gd name="T16" fmla="*/ 2147483647 w 71"/>
                <a:gd name="T17" fmla="*/ 2147483647 h 1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32"/>
                <a:gd name="T29" fmla="*/ 71 w 71"/>
                <a:gd name="T30" fmla="*/ 132 h 1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32">
                  <a:moveTo>
                    <a:pt x="8" y="3"/>
                  </a:moveTo>
                  <a:cubicBezTo>
                    <a:pt x="4" y="0"/>
                    <a:pt x="1" y="3"/>
                    <a:pt x="1" y="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0"/>
                    <a:pt x="3" y="98"/>
                    <a:pt x="7" y="99"/>
                  </a:cubicBezTo>
                  <a:cubicBezTo>
                    <a:pt x="62" y="131"/>
                    <a:pt x="62" y="131"/>
                    <a:pt x="62" y="131"/>
                  </a:cubicBezTo>
                  <a:cubicBezTo>
                    <a:pt x="65" y="132"/>
                    <a:pt x="69" y="129"/>
                    <a:pt x="69" y="125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1" y="42"/>
                    <a:pt x="66" y="36"/>
                    <a:pt x="63" y="34"/>
                  </a:cubicBezTo>
                  <a:cubicBezTo>
                    <a:pt x="8" y="3"/>
                    <a:pt x="8" y="3"/>
                    <a:pt x="8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6" name="Freeform 24"/>
            <p:cNvSpPr>
              <a:spLocks/>
            </p:cNvSpPr>
            <p:nvPr/>
          </p:nvSpPr>
          <p:spPr bwMode="auto">
            <a:xfrm>
              <a:off x="8676514" y="2355353"/>
              <a:ext cx="34489" cy="64587"/>
            </a:xfrm>
            <a:custGeom>
              <a:avLst/>
              <a:gdLst>
                <a:gd name="T0" fmla="*/ 2147483647 w 70"/>
                <a:gd name="T1" fmla="*/ 2147483647 h 131"/>
                <a:gd name="T2" fmla="*/ 0 w 70"/>
                <a:gd name="T3" fmla="*/ 2147483647 h 131"/>
                <a:gd name="T4" fmla="*/ 0 w 70"/>
                <a:gd name="T5" fmla="*/ 2147483647 h 131"/>
                <a:gd name="T6" fmla="*/ 2147483647 w 70"/>
                <a:gd name="T7" fmla="*/ 2147483647 h 131"/>
                <a:gd name="T8" fmla="*/ 2147483647 w 70"/>
                <a:gd name="T9" fmla="*/ 2147483647 h 131"/>
                <a:gd name="T10" fmla="*/ 2147483647 w 70"/>
                <a:gd name="T11" fmla="*/ 2147483647 h 131"/>
                <a:gd name="T12" fmla="*/ 2147483647 w 70"/>
                <a:gd name="T13" fmla="*/ 2147483647 h 131"/>
                <a:gd name="T14" fmla="*/ 2147483647 w 70"/>
                <a:gd name="T15" fmla="*/ 2147483647 h 131"/>
                <a:gd name="T16" fmla="*/ 2147483647 w 70"/>
                <a:gd name="T17" fmla="*/ 2147483647 h 1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31"/>
                <a:gd name="T29" fmla="*/ 70 w 70"/>
                <a:gd name="T30" fmla="*/ 131 h 1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31">
                  <a:moveTo>
                    <a:pt x="7" y="3"/>
                  </a:moveTo>
                  <a:cubicBezTo>
                    <a:pt x="4" y="0"/>
                    <a:pt x="0" y="3"/>
                    <a:pt x="0" y="9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90"/>
                    <a:pt x="3" y="95"/>
                    <a:pt x="6" y="98"/>
                  </a:cubicBezTo>
                  <a:cubicBezTo>
                    <a:pt x="61" y="129"/>
                    <a:pt x="61" y="129"/>
                    <a:pt x="61" y="129"/>
                  </a:cubicBezTo>
                  <a:cubicBezTo>
                    <a:pt x="65" y="131"/>
                    <a:pt x="68" y="129"/>
                    <a:pt x="68" y="124"/>
                  </a:cubicBezTo>
                  <a:cubicBezTo>
                    <a:pt x="70" y="48"/>
                    <a:pt x="70" y="48"/>
                    <a:pt x="70" y="48"/>
                  </a:cubicBezTo>
                  <a:cubicBezTo>
                    <a:pt x="70" y="42"/>
                    <a:pt x="67" y="36"/>
                    <a:pt x="63" y="33"/>
                  </a:cubicBezTo>
                  <a:cubicBezTo>
                    <a:pt x="7" y="3"/>
                    <a:pt x="7" y="3"/>
                    <a:pt x="7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" name="Freeform 25"/>
            <p:cNvSpPr>
              <a:spLocks/>
            </p:cNvSpPr>
            <p:nvPr/>
          </p:nvSpPr>
          <p:spPr bwMode="auto">
            <a:xfrm>
              <a:off x="8634501" y="2181030"/>
              <a:ext cx="35116" cy="65632"/>
            </a:xfrm>
            <a:custGeom>
              <a:avLst/>
              <a:gdLst>
                <a:gd name="T0" fmla="*/ 2147483647 w 71"/>
                <a:gd name="T1" fmla="*/ 2147483647 h 133"/>
                <a:gd name="T2" fmla="*/ 2147483647 w 71"/>
                <a:gd name="T3" fmla="*/ 2147483647 h 133"/>
                <a:gd name="T4" fmla="*/ 2147483647 w 71"/>
                <a:gd name="T5" fmla="*/ 2147483647 h 133"/>
                <a:gd name="T6" fmla="*/ 2147483647 w 71"/>
                <a:gd name="T7" fmla="*/ 2147483647 h 133"/>
                <a:gd name="T8" fmla="*/ 2147483647 w 71"/>
                <a:gd name="T9" fmla="*/ 2147483647 h 133"/>
                <a:gd name="T10" fmla="*/ 2147483647 w 71"/>
                <a:gd name="T11" fmla="*/ 2147483647 h 133"/>
                <a:gd name="T12" fmla="*/ 2147483647 w 71"/>
                <a:gd name="T13" fmla="*/ 2147483647 h 133"/>
                <a:gd name="T14" fmla="*/ 2147483647 w 71"/>
                <a:gd name="T15" fmla="*/ 2147483647 h 133"/>
                <a:gd name="T16" fmla="*/ 2147483647 w 71"/>
                <a:gd name="T17" fmla="*/ 2147483647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133"/>
                <a:gd name="T29" fmla="*/ 71 w 71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133">
                  <a:moveTo>
                    <a:pt x="9" y="2"/>
                  </a:moveTo>
                  <a:cubicBezTo>
                    <a:pt x="4" y="0"/>
                    <a:pt x="1" y="2"/>
                    <a:pt x="1" y="7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91"/>
                    <a:pt x="3" y="97"/>
                    <a:pt x="7" y="100"/>
                  </a:cubicBezTo>
                  <a:cubicBezTo>
                    <a:pt x="63" y="130"/>
                    <a:pt x="63" y="130"/>
                    <a:pt x="63" y="130"/>
                  </a:cubicBezTo>
                  <a:cubicBezTo>
                    <a:pt x="66" y="133"/>
                    <a:pt x="69" y="130"/>
                    <a:pt x="69" y="125"/>
                  </a:cubicBezTo>
                  <a:cubicBezTo>
                    <a:pt x="71" y="48"/>
                    <a:pt x="71" y="48"/>
                    <a:pt x="71" y="48"/>
                  </a:cubicBezTo>
                  <a:cubicBezTo>
                    <a:pt x="71" y="42"/>
                    <a:pt x="68" y="36"/>
                    <a:pt x="65" y="33"/>
                  </a:cubicBezTo>
                  <a:cubicBezTo>
                    <a:pt x="9" y="2"/>
                    <a:pt x="9" y="2"/>
                    <a:pt x="9" y="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8" name="Freeform 26"/>
            <p:cNvSpPr>
              <a:spLocks/>
            </p:cNvSpPr>
            <p:nvPr/>
          </p:nvSpPr>
          <p:spPr bwMode="auto">
            <a:xfrm>
              <a:off x="8677350" y="2279270"/>
              <a:ext cx="34071" cy="66677"/>
            </a:xfrm>
            <a:custGeom>
              <a:avLst/>
              <a:gdLst>
                <a:gd name="T0" fmla="*/ 2147483647 w 69"/>
                <a:gd name="T1" fmla="*/ 2147483647 h 135"/>
                <a:gd name="T2" fmla="*/ 2147483647 w 69"/>
                <a:gd name="T3" fmla="*/ 2147483647 h 135"/>
                <a:gd name="T4" fmla="*/ 0 w 69"/>
                <a:gd name="T5" fmla="*/ 2147483647 h 135"/>
                <a:gd name="T6" fmla="*/ 2147483647 w 69"/>
                <a:gd name="T7" fmla="*/ 2147483647 h 135"/>
                <a:gd name="T8" fmla="*/ 2147483647 w 69"/>
                <a:gd name="T9" fmla="*/ 2147483647 h 135"/>
                <a:gd name="T10" fmla="*/ 2147483647 w 69"/>
                <a:gd name="T11" fmla="*/ 2147483647 h 135"/>
                <a:gd name="T12" fmla="*/ 2147483647 w 69"/>
                <a:gd name="T13" fmla="*/ 2147483647 h 135"/>
                <a:gd name="T14" fmla="*/ 2147483647 w 69"/>
                <a:gd name="T15" fmla="*/ 2147483647 h 135"/>
                <a:gd name="T16" fmla="*/ 2147483647 w 69"/>
                <a:gd name="T17" fmla="*/ 2147483647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"/>
                <a:gd name="T28" fmla="*/ 0 h 135"/>
                <a:gd name="T29" fmla="*/ 69 w 6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" h="135">
                  <a:moveTo>
                    <a:pt x="9" y="3"/>
                  </a:moveTo>
                  <a:cubicBezTo>
                    <a:pt x="4" y="0"/>
                    <a:pt x="1" y="3"/>
                    <a:pt x="1" y="9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91"/>
                    <a:pt x="3" y="99"/>
                    <a:pt x="7" y="100"/>
                  </a:cubicBezTo>
                  <a:cubicBezTo>
                    <a:pt x="62" y="132"/>
                    <a:pt x="62" y="132"/>
                    <a:pt x="62" y="132"/>
                  </a:cubicBezTo>
                  <a:cubicBezTo>
                    <a:pt x="66" y="135"/>
                    <a:pt x="69" y="130"/>
                    <a:pt x="69" y="126"/>
                  </a:cubicBezTo>
                  <a:cubicBezTo>
                    <a:pt x="69" y="48"/>
                    <a:pt x="69" y="48"/>
                    <a:pt x="69" y="48"/>
                  </a:cubicBezTo>
                  <a:cubicBezTo>
                    <a:pt x="69" y="42"/>
                    <a:pt x="66" y="36"/>
                    <a:pt x="63" y="35"/>
                  </a:cubicBezTo>
                  <a:cubicBezTo>
                    <a:pt x="9" y="3"/>
                    <a:pt x="9" y="3"/>
                    <a:pt x="9" y="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9" name="Freeform 27"/>
            <p:cNvSpPr>
              <a:spLocks/>
            </p:cNvSpPr>
            <p:nvPr/>
          </p:nvSpPr>
          <p:spPr bwMode="auto">
            <a:xfrm>
              <a:off x="8720827" y="2305397"/>
              <a:ext cx="34698" cy="65214"/>
            </a:xfrm>
            <a:custGeom>
              <a:avLst/>
              <a:gdLst>
                <a:gd name="T0" fmla="*/ 2147483647 w 70"/>
                <a:gd name="T1" fmla="*/ 2147483647 h 132"/>
                <a:gd name="T2" fmla="*/ 2147483647 w 70"/>
                <a:gd name="T3" fmla="*/ 2147483647 h 132"/>
                <a:gd name="T4" fmla="*/ 0 w 70"/>
                <a:gd name="T5" fmla="*/ 2147483647 h 132"/>
                <a:gd name="T6" fmla="*/ 2147483647 w 70"/>
                <a:gd name="T7" fmla="*/ 2147483647 h 132"/>
                <a:gd name="T8" fmla="*/ 2147483647 w 70"/>
                <a:gd name="T9" fmla="*/ 2147483647 h 132"/>
                <a:gd name="T10" fmla="*/ 2147483647 w 70"/>
                <a:gd name="T11" fmla="*/ 2147483647 h 132"/>
                <a:gd name="T12" fmla="*/ 2147483647 w 70"/>
                <a:gd name="T13" fmla="*/ 2147483647 h 132"/>
                <a:gd name="T14" fmla="*/ 2147483647 w 70"/>
                <a:gd name="T15" fmla="*/ 2147483647 h 132"/>
                <a:gd name="T16" fmla="*/ 2147483647 w 70"/>
                <a:gd name="T17" fmla="*/ 2147483647 h 1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132"/>
                <a:gd name="T29" fmla="*/ 70 w 70"/>
                <a:gd name="T30" fmla="*/ 132 h 1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132">
                  <a:moveTo>
                    <a:pt x="8" y="1"/>
                  </a:moveTo>
                  <a:cubicBezTo>
                    <a:pt x="5" y="0"/>
                    <a:pt x="2" y="1"/>
                    <a:pt x="2" y="7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9"/>
                    <a:pt x="3" y="96"/>
                    <a:pt x="6" y="99"/>
                  </a:cubicBezTo>
                  <a:cubicBezTo>
                    <a:pt x="62" y="129"/>
                    <a:pt x="62" y="129"/>
                    <a:pt x="62" y="129"/>
                  </a:cubicBezTo>
                  <a:cubicBezTo>
                    <a:pt x="66" y="132"/>
                    <a:pt x="69" y="129"/>
                    <a:pt x="69" y="123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0" y="41"/>
                    <a:pt x="67" y="36"/>
                    <a:pt x="63" y="33"/>
                  </a:cubicBezTo>
                  <a:cubicBezTo>
                    <a:pt x="8" y="1"/>
                    <a:pt x="8" y="1"/>
                    <a:pt x="8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92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数据库技术发展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373063" y="5260968"/>
            <a:ext cx="8770937" cy="378782"/>
            <a:chOff x="1633538" y="4620830"/>
            <a:chExt cx="6700838" cy="317826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633538" y="4626021"/>
              <a:ext cx="1824038" cy="309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1990</a:t>
              </a:r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6937206" y="4629293"/>
              <a:ext cx="1397170" cy="309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2015</a:t>
              </a:r>
              <a:endPara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1978024" y="4620830"/>
              <a:ext cx="5757564" cy="38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Oval 32"/>
          <p:cNvSpPr/>
          <p:nvPr/>
        </p:nvSpPr>
        <p:spPr>
          <a:xfrm>
            <a:off x="5976938" y="5237163"/>
            <a:ext cx="180975" cy="13652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 err="1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ight Arrow 33"/>
          <p:cNvSpPr/>
          <p:nvPr/>
        </p:nvSpPr>
        <p:spPr>
          <a:xfrm>
            <a:off x="4721225" y="3444875"/>
            <a:ext cx="3881438" cy="1035050"/>
          </a:xfrm>
          <a:prstGeom prst="righ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OLAP</a:t>
            </a:r>
            <a:endParaRPr lang="en-US" b="1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Right Arrow 34"/>
          <p:cNvSpPr/>
          <p:nvPr/>
        </p:nvSpPr>
        <p:spPr>
          <a:xfrm>
            <a:off x="609600" y="2106613"/>
            <a:ext cx="5367338" cy="1033462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08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rgbClr val="1C1C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OLTP</a:t>
            </a:r>
            <a:endParaRPr lang="en-US" b="1" dirty="0">
              <a:solidFill>
                <a:srgbClr val="1C1C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459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3775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数据库市场的细分格局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grpSp>
        <p:nvGrpSpPr>
          <p:cNvPr id="15" name="Group 28"/>
          <p:cNvGrpSpPr>
            <a:grpSpLocks/>
          </p:cNvGrpSpPr>
          <p:nvPr/>
        </p:nvGrpSpPr>
        <p:grpSpPr bwMode="auto">
          <a:xfrm>
            <a:off x="1785938" y="4749800"/>
            <a:ext cx="6700837" cy="409575"/>
            <a:chOff x="1633538" y="4598171"/>
            <a:chExt cx="6700838" cy="409559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33538" y="4626021"/>
              <a:ext cx="1824038" cy="378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OLTP </a:t>
              </a:r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交易业务</a:t>
              </a: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6145213" y="4629297"/>
              <a:ext cx="2189163" cy="378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OLAP </a:t>
              </a:r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分析系统</a:t>
              </a:r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>
              <a:off x="1978025" y="4598171"/>
              <a:ext cx="5060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2238375" y="2033588"/>
            <a:ext cx="4495800" cy="2849562"/>
            <a:chOff x="2085975" y="1880948"/>
            <a:chExt cx="4495800" cy="2849920"/>
          </a:xfrm>
        </p:grpSpPr>
        <p:sp>
          <p:nvSpPr>
            <p:cNvPr id="20" name="Line 7"/>
            <p:cNvSpPr>
              <a:spLocks noChangeShapeType="1"/>
            </p:cNvSpPr>
            <p:nvPr/>
          </p:nvSpPr>
          <p:spPr bwMode="auto">
            <a:xfrm>
              <a:off x="2085975" y="3208945"/>
              <a:ext cx="2422525" cy="1384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 flipH="1">
              <a:off x="4525963" y="2711945"/>
              <a:ext cx="2055812" cy="1886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Arc 9"/>
            <p:cNvSpPr>
              <a:spLocks/>
            </p:cNvSpPr>
            <p:nvPr/>
          </p:nvSpPr>
          <p:spPr bwMode="auto">
            <a:xfrm rot="18801467">
              <a:off x="3361379" y="2661409"/>
              <a:ext cx="2437118" cy="1701800"/>
            </a:xfrm>
            <a:custGeom>
              <a:avLst/>
              <a:gdLst>
                <a:gd name="T0" fmla="*/ 0 w 21600"/>
                <a:gd name="T1" fmla="*/ 0 h 26958"/>
                <a:gd name="T2" fmla="*/ 0 w 21600"/>
                <a:gd name="T3" fmla="*/ 0 h 26958"/>
                <a:gd name="T4" fmla="*/ 0 w 21600"/>
                <a:gd name="T5" fmla="*/ 0 h 2695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6958"/>
                <a:gd name="T11" fmla="*/ 21600 w 21600"/>
                <a:gd name="T12" fmla="*/ 26958 h 269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695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407"/>
                    <a:pt x="21373" y="25207"/>
                    <a:pt x="20924" y="26957"/>
                  </a:cubicBezTo>
                </a:path>
                <a:path w="21600" h="2695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407"/>
                    <a:pt x="21373" y="25207"/>
                    <a:pt x="20924" y="2695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 type="triangle" w="lg" len="lg"/>
              <a:tailEnd type="triangle" w="lg" len="lg"/>
            </a:ln>
          </p:spPr>
          <p:txBody>
            <a:bodyPr vert="eaVert" wrap="none" anchor="ctr"/>
            <a:lstStyle/>
            <a:p>
              <a:pPr algn="ctr">
                <a:defRPr/>
              </a:pPr>
              <a:endParaRPr lang="en-US" b="1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3306763" y="1880948"/>
              <a:ext cx="2438400" cy="830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sz="2400" b="1" dirty="0">
                  <a:solidFill>
                    <a:schemeClr val="tx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“万能的”</a:t>
              </a:r>
              <a:r>
                <a:rPr lang="en-US" altLang="zh-CN" sz="2400" b="1" dirty="0">
                  <a:solidFill>
                    <a:schemeClr val="tx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/>
              </a:r>
              <a:br>
                <a:rPr lang="en-US" altLang="zh-CN" sz="2400" b="1" dirty="0">
                  <a:solidFill>
                    <a:schemeClr val="tx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</a:br>
              <a:r>
                <a:rPr lang="zh-CN" altLang="en-US" sz="2400" b="1" dirty="0">
                  <a:solidFill>
                    <a:schemeClr val="tx2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行式数据库</a:t>
              </a:r>
            </a:p>
          </p:txBody>
        </p:sp>
      </p:grpSp>
      <p:grpSp>
        <p:nvGrpSpPr>
          <p:cNvPr id="26" name="Group 11"/>
          <p:cNvGrpSpPr>
            <a:grpSpLocks/>
          </p:cNvGrpSpPr>
          <p:nvPr/>
        </p:nvGrpSpPr>
        <p:grpSpPr bwMode="auto">
          <a:xfrm>
            <a:off x="790575" y="2413000"/>
            <a:ext cx="3886200" cy="2316163"/>
            <a:chOff x="384" y="1898"/>
            <a:chExt cx="2448" cy="1414"/>
          </a:xfrm>
        </p:grpSpPr>
        <p:grpSp>
          <p:nvGrpSpPr>
            <p:cNvPr id="27" name="Group 12"/>
            <p:cNvGrpSpPr>
              <a:grpSpLocks/>
            </p:cNvGrpSpPr>
            <p:nvPr/>
          </p:nvGrpSpPr>
          <p:grpSpPr bwMode="auto">
            <a:xfrm>
              <a:off x="480" y="1898"/>
              <a:ext cx="2352" cy="1414"/>
              <a:chOff x="480" y="1898"/>
              <a:chExt cx="2352" cy="1414"/>
            </a:xfrm>
          </p:grpSpPr>
          <p:sp>
            <p:nvSpPr>
              <p:cNvPr id="29" name="Line 13"/>
              <p:cNvSpPr>
                <a:spLocks noChangeShapeType="1"/>
              </p:cNvSpPr>
              <p:nvPr/>
            </p:nvSpPr>
            <p:spPr bwMode="auto">
              <a:xfrm>
                <a:off x="1620" y="1898"/>
                <a:ext cx="1212" cy="14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Arc 14"/>
              <p:cNvSpPr>
                <a:spLocks/>
              </p:cNvSpPr>
              <p:nvPr/>
            </p:nvSpPr>
            <p:spPr bwMode="auto">
              <a:xfrm rot="-6894554">
                <a:off x="1242" y="2448"/>
                <a:ext cx="1133" cy="481"/>
              </a:xfrm>
              <a:custGeom>
                <a:avLst/>
                <a:gdLst>
                  <a:gd name="T0" fmla="*/ 0 w 22849"/>
                  <a:gd name="T1" fmla="*/ 0 h 25298"/>
                  <a:gd name="T2" fmla="*/ 0 w 22849"/>
                  <a:gd name="T3" fmla="*/ 0 h 25298"/>
                  <a:gd name="T4" fmla="*/ 0 w 22849"/>
                  <a:gd name="T5" fmla="*/ 0 h 25298"/>
                  <a:gd name="T6" fmla="*/ 0 60000 65536"/>
                  <a:gd name="T7" fmla="*/ 0 60000 65536"/>
                  <a:gd name="T8" fmla="*/ 0 60000 65536"/>
                  <a:gd name="T9" fmla="*/ 0 w 22849"/>
                  <a:gd name="T10" fmla="*/ 0 h 25298"/>
                  <a:gd name="T11" fmla="*/ 22849 w 22849"/>
                  <a:gd name="T12" fmla="*/ 25298 h 252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49" h="25298" fill="none" extrusionOk="0">
                    <a:moveTo>
                      <a:pt x="0" y="36"/>
                    </a:moveTo>
                    <a:cubicBezTo>
                      <a:pt x="415" y="12"/>
                      <a:pt x="832" y="-1"/>
                      <a:pt x="1249" y="0"/>
                    </a:cubicBezTo>
                    <a:cubicBezTo>
                      <a:pt x="13178" y="0"/>
                      <a:pt x="22849" y="9670"/>
                      <a:pt x="22849" y="21600"/>
                    </a:cubicBezTo>
                    <a:cubicBezTo>
                      <a:pt x="22849" y="22839"/>
                      <a:pt x="22742" y="24076"/>
                      <a:pt x="22530" y="25298"/>
                    </a:cubicBezTo>
                  </a:path>
                  <a:path w="22849" h="25298" stroke="0" extrusionOk="0">
                    <a:moveTo>
                      <a:pt x="0" y="36"/>
                    </a:moveTo>
                    <a:cubicBezTo>
                      <a:pt x="415" y="12"/>
                      <a:pt x="832" y="-1"/>
                      <a:pt x="1249" y="0"/>
                    </a:cubicBezTo>
                    <a:cubicBezTo>
                      <a:pt x="13178" y="0"/>
                      <a:pt x="22849" y="9670"/>
                      <a:pt x="22849" y="21600"/>
                    </a:cubicBezTo>
                    <a:cubicBezTo>
                      <a:pt x="22849" y="22839"/>
                      <a:pt x="22742" y="24076"/>
                      <a:pt x="22530" y="25298"/>
                    </a:cubicBezTo>
                    <a:lnTo>
                      <a:pt x="1249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 type="triangle" w="lg" len="lg"/>
                <a:tailEnd type="triangle" w="lg" len="lg"/>
              </a:ln>
            </p:spPr>
            <p:txBody>
              <a:bodyPr vert="eaVert" wrap="none" anchor="ctr"/>
              <a:lstStyle/>
              <a:p>
                <a:pPr algn="ctr">
                  <a:defRPr/>
                </a:pPr>
                <a:endParaRPr lang="en-US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Text Box 15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056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zh-CN" altLang="en-US" b="1" dirty="0">
                    <a:solidFill>
                      <a:schemeClr val="accent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内存数据库</a:t>
                </a:r>
              </a:p>
            </p:txBody>
          </p:sp>
        </p:grp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384" y="2694"/>
              <a:ext cx="989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CN" altLang="en-US" b="1">
                  <a:solidFill>
                    <a:schemeClr val="accent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更多事务处理</a:t>
              </a:r>
              <a:endParaRPr lang="en-US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Group 22"/>
          <p:cNvGrpSpPr>
            <a:grpSpLocks/>
          </p:cNvGrpSpPr>
          <p:nvPr/>
        </p:nvGrpSpPr>
        <p:grpSpPr bwMode="auto">
          <a:xfrm>
            <a:off x="4676775" y="2193925"/>
            <a:ext cx="4149725" cy="2535238"/>
            <a:chOff x="4524375" y="2040881"/>
            <a:chExt cx="4149725" cy="2535992"/>
          </a:xfrm>
        </p:grpSpPr>
        <p:grpSp>
          <p:nvGrpSpPr>
            <p:cNvPr id="33" name="Group 17"/>
            <p:cNvGrpSpPr>
              <a:grpSpLocks/>
            </p:cNvGrpSpPr>
            <p:nvPr/>
          </p:nvGrpSpPr>
          <p:grpSpPr bwMode="auto">
            <a:xfrm>
              <a:off x="4524375" y="2040881"/>
              <a:ext cx="4149725" cy="2535992"/>
              <a:chOff x="2832" y="1788"/>
              <a:chExt cx="2614" cy="1548"/>
            </a:xfrm>
          </p:grpSpPr>
          <p:sp>
            <p:nvSpPr>
              <p:cNvPr id="35" name="Line 18"/>
              <p:cNvSpPr>
                <a:spLocks noChangeShapeType="1"/>
              </p:cNvSpPr>
              <p:nvPr/>
            </p:nvSpPr>
            <p:spPr bwMode="auto">
              <a:xfrm flipH="1">
                <a:off x="2832" y="1788"/>
                <a:ext cx="952" cy="15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Arc 19"/>
              <p:cNvSpPr>
                <a:spLocks/>
              </p:cNvSpPr>
              <p:nvPr/>
            </p:nvSpPr>
            <p:spPr bwMode="auto">
              <a:xfrm rot="1560417">
                <a:off x="3371" y="2116"/>
                <a:ext cx="864" cy="111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accent1"/>
                </a:solidFill>
                <a:round/>
                <a:headEnd type="triangl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zh-CN" b="1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Text Box 20"/>
              <p:cNvSpPr txBox="1">
                <a:spLocks noChangeArrowheads="1"/>
              </p:cNvSpPr>
              <p:nvPr/>
            </p:nvSpPr>
            <p:spPr bwMode="auto">
              <a:xfrm>
                <a:off x="4080" y="2112"/>
                <a:ext cx="136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2000" b="1">
                    <a:solidFill>
                      <a:schemeClr val="accent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列式数据库</a:t>
                </a:r>
              </a:p>
            </p:txBody>
          </p:sp>
        </p:grpSp>
        <p:sp>
          <p:nvSpPr>
            <p:cNvPr id="34" name="Rectangle 21"/>
            <p:cNvSpPr>
              <a:spLocks noChangeArrowheads="1"/>
            </p:cNvSpPr>
            <p:nvPr/>
          </p:nvSpPr>
          <p:spPr bwMode="auto">
            <a:xfrm>
              <a:off x="6581775" y="3471063"/>
              <a:ext cx="2044700" cy="381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更大量数据的分析</a:t>
              </a:r>
            </a:p>
          </p:txBody>
        </p:sp>
      </p:grpSp>
      <p:grpSp>
        <p:nvGrpSpPr>
          <p:cNvPr id="38" name="Group 24"/>
          <p:cNvGrpSpPr>
            <a:grpSpLocks/>
          </p:cNvGrpSpPr>
          <p:nvPr/>
        </p:nvGrpSpPr>
        <p:grpSpPr bwMode="auto">
          <a:xfrm>
            <a:off x="1803400" y="1427163"/>
            <a:ext cx="6096000" cy="4286250"/>
            <a:chOff x="1524000" y="723900"/>
            <a:chExt cx="6096000" cy="4286985"/>
          </a:xfrm>
        </p:grpSpPr>
        <p:graphicFrame>
          <p:nvGraphicFramePr>
            <p:cNvPr id="39" name="Diagram 25"/>
            <p:cNvGraphicFramePr/>
            <p:nvPr/>
          </p:nvGraphicFramePr>
          <p:xfrm>
            <a:off x="1524000" y="7239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40" name="TextBox 4"/>
            <p:cNvSpPr txBox="1">
              <a:spLocks noChangeArrowheads="1"/>
            </p:cNvSpPr>
            <p:nvPr/>
          </p:nvSpPr>
          <p:spPr bwMode="auto">
            <a:xfrm>
              <a:off x="2616200" y="4179888"/>
              <a:ext cx="19939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做</a:t>
              </a:r>
              <a:endPara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1" hangingPunct="1"/>
              <a:r>
                <a: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你知道的</a:t>
              </a:r>
            </a:p>
          </p:txBody>
        </p:sp>
        <p:sp>
          <p:nvSpPr>
            <p:cNvPr id="41" name="TextBox 5"/>
            <p:cNvSpPr txBox="1">
              <a:spLocks noChangeArrowheads="1"/>
            </p:cNvSpPr>
            <p:nvPr/>
          </p:nvSpPr>
          <p:spPr bwMode="auto">
            <a:xfrm>
              <a:off x="5118100" y="4179888"/>
              <a:ext cx="19939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分析发现</a:t>
              </a:r>
              <a:endPara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1" hangingPunct="1"/>
              <a:r>
                <a:rPr lang="zh-CN" altLang="en-US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你不知道的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371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列式数据库定义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16903" y="1916832"/>
            <a:ext cx="83765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列式数据库是以列相关存储架构进行数据存储的数据库，主要适合于批量数据处理和即时查询。相对应的是行式数据库，数据以行相关的存储体系架构进行空间分配，主要适合于小批量的数据处理，常用于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联机事务型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数据处理。</a:t>
            </a:r>
          </a:p>
        </p:txBody>
      </p:sp>
    </p:spTree>
    <p:extLst>
      <p:ext uri="{BB962C8B-B14F-4D97-AF65-F5344CB8AC3E}">
        <p14:creationId xmlns:p14="http://schemas.microsoft.com/office/powerpoint/2010/main" val="376911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列式数据库优点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4310" y="1124744"/>
            <a:ext cx="83765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优点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极高的装载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速度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-----</a:t>
            </a: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最高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可以等于所有硬盘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IO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的总和，基本是极限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了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适合大量的数据而不是小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实时加载数据仅限于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-----</a:t>
            </a:r>
          </a:p>
          <a:p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删除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和更新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需解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压缩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Block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然后计算然后重新压缩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储存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高效的压缩率，不仅节省储存空间也节省计算内存和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CPU</a:t>
            </a:r>
          </a:p>
          <a:p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非常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适合做聚合操作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3335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3775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ea typeface="微软雅黑" panose="020B0503020204020204" pitchFamily="34" charset="-122"/>
              </a:rPr>
              <a:t>分布式数据库系统概述</a:t>
            </a:r>
            <a:endParaRPr kumimoji="0" lang="zh-CN" altLang="en-US" sz="2800" b="1" dirty="0"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55576" y="1700808"/>
            <a:ext cx="750723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随着地理上分散的用户对数据共享的要求日益增强，以及计算机网络技术的发展，在传统的集中式数据库系统基础上产生和发展了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分布式数据库系统。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42165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列式数据库缺点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288" y="1628800"/>
            <a:ext cx="83765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缺点：</a:t>
            </a:r>
            <a:endParaRPr lang="en-US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不适合扫描小量数据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不适合随机的更新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批量更新情况各异，有的优化的比较好的列式数据库（比如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Vertica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）表现比较好，有些没有针对更新的数据库表现比较差。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不适合做含有删除和更新的实时操作。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12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3775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列式数据库是革命性的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gray">
          <a:xfrm>
            <a:off x="681038" y="1649413"/>
            <a:ext cx="2171700" cy="206375"/>
          </a:xfrm>
          <a:prstGeom prst="rect">
            <a:avLst/>
          </a:prstGeom>
          <a:solidFill>
            <a:srgbClr val="A6C3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341" tIns="42670" rIns="85341" bIns="42670" anchor="ctr"/>
          <a:lstStyle>
            <a:lvl1pPr defTabSz="854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200" b="1">
                <a:latin typeface="微软雅黑" panose="020B0503020204020204" pitchFamily="34" charset="-122"/>
                <a:ea typeface="微软雅黑" panose="020B0503020204020204" pitchFamily="34" charset="-122"/>
              </a:rPr>
              <a:t>传统行式数据库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44638" y="2262188"/>
            <a:ext cx="219075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chemeClr val="hlink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544638" y="2028825"/>
            <a:ext cx="219075" cy="233363"/>
          </a:xfrm>
          <a:prstGeom prst="rect">
            <a:avLst/>
          </a:prstGeom>
          <a:solidFill>
            <a:srgbClr val="A6C373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c5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328738" y="2262188"/>
            <a:ext cx="215900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328738" y="2028825"/>
            <a:ext cx="215900" cy="233363"/>
          </a:xfrm>
          <a:prstGeom prst="rect">
            <a:avLst/>
          </a:prstGeom>
          <a:solidFill>
            <a:srgbClr val="A6C373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c4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111250" y="2262188"/>
            <a:ext cx="217488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111250" y="2028825"/>
            <a:ext cx="217488" cy="233363"/>
          </a:xfrm>
          <a:prstGeom prst="rect">
            <a:avLst/>
          </a:prstGeom>
          <a:solidFill>
            <a:srgbClr val="A6C373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c3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893763" y="2262188"/>
            <a:ext cx="217487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893763" y="2028825"/>
            <a:ext cx="217487" cy="233363"/>
          </a:xfrm>
          <a:prstGeom prst="rect">
            <a:avLst/>
          </a:prstGeom>
          <a:solidFill>
            <a:srgbClr val="A6C373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c2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676275" y="2262188"/>
            <a:ext cx="217488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676275" y="2028825"/>
            <a:ext cx="217488" cy="233363"/>
          </a:xfrm>
          <a:prstGeom prst="rect">
            <a:avLst/>
          </a:prstGeom>
          <a:solidFill>
            <a:srgbClr val="A6C373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c1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632075" y="2262188"/>
            <a:ext cx="215900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2413000" y="2262188"/>
            <a:ext cx="219075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197100" y="2262188"/>
            <a:ext cx="215900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1979613" y="2262188"/>
            <a:ext cx="217487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1763713" y="2262188"/>
            <a:ext cx="215900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2632075" y="2028825"/>
            <a:ext cx="215900" cy="233363"/>
          </a:xfrm>
          <a:prstGeom prst="rect">
            <a:avLst/>
          </a:prstGeom>
          <a:solidFill>
            <a:srgbClr val="A6C373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2413000" y="2028825"/>
            <a:ext cx="219075" cy="233363"/>
          </a:xfrm>
          <a:prstGeom prst="rect">
            <a:avLst/>
          </a:prstGeom>
          <a:solidFill>
            <a:srgbClr val="A6C373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c9</a:t>
            </a: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197100" y="2028825"/>
            <a:ext cx="215900" cy="233363"/>
          </a:xfrm>
          <a:prstGeom prst="rect">
            <a:avLst/>
          </a:prstGeom>
          <a:solidFill>
            <a:srgbClr val="A6C373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c8</a:t>
            </a:r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1979613" y="2028825"/>
            <a:ext cx="217487" cy="233363"/>
          </a:xfrm>
          <a:prstGeom prst="rect">
            <a:avLst/>
          </a:prstGeom>
          <a:solidFill>
            <a:srgbClr val="A6C373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c7</a:t>
            </a: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>
            <a:off x="1763713" y="2028825"/>
            <a:ext cx="215900" cy="233363"/>
          </a:xfrm>
          <a:prstGeom prst="rect">
            <a:avLst/>
          </a:prstGeom>
          <a:solidFill>
            <a:srgbClr val="A6C373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c6</a:t>
            </a:r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>
            <a:off x="681038" y="2262188"/>
            <a:ext cx="21717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1984375" y="2028825"/>
            <a:ext cx="0" cy="1468438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>
            <a:off x="2201863" y="2028825"/>
            <a:ext cx="0" cy="1468438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>
            <a:off x="2417763" y="2028825"/>
            <a:ext cx="0" cy="1468438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Line 28"/>
          <p:cNvSpPr>
            <a:spLocks noChangeShapeType="1"/>
          </p:cNvSpPr>
          <p:nvPr/>
        </p:nvSpPr>
        <p:spPr bwMode="auto">
          <a:xfrm>
            <a:off x="2636838" y="2028825"/>
            <a:ext cx="0" cy="1468438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Line 29"/>
          <p:cNvSpPr>
            <a:spLocks noChangeShapeType="1"/>
          </p:cNvSpPr>
          <p:nvPr/>
        </p:nvSpPr>
        <p:spPr bwMode="auto">
          <a:xfrm>
            <a:off x="681038" y="2513013"/>
            <a:ext cx="21717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Line 30"/>
          <p:cNvSpPr>
            <a:spLocks noChangeShapeType="1"/>
          </p:cNvSpPr>
          <p:nvPr/>
        </p:nvSpPr>
        <p:spPr bwMode="auto">
          <a:xfrm>
            <a:off x="681038" y="3011488"/>
            <a:ext cx="21717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898525" y="2028825"/>
            <a:ext cx="0" cy="1468438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1116013" y="2028825"/>
            <a:ext cx="0" cy="1468438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Line 33"/>
          <p:cNvSpPr>
            <a:spLocks noChangeShapeType="1"/>
          </p:cNvSpPr>
          <p:nvPr/>
        </p:nvSpPr>
        <p:spPr bwMode="auto">
          <a:xfrm>
            <a:off x="1333500" y="2028825"/>
            <a:ext cx="0" cy="1468438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>
            <a:off x="1549400" y="2028825"/>
            <a:ext cx="0" cy="1468438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Line 35"/>
          <p:cNvSpPr>
            <a:spLocks noChangeShapeType="1"/>
          </p:cNvSpPr>
          <p:nvPr/>
        </p:nvSpPr>
        <p:spPr bwMode="auto">
          <a:xfrm>
            <a:off x="1768475" y="2020888"/>
            <a:ext cx="0" cy="1482725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Line 36"/>
          <p:cNvSpPr>
            <a:spLocks noChangeShapeType="1"/>
          </p:cNvSpPr>
          <p:nvPr/>
        </p:nvSpPr>
        <p:spPr bwMode="auto">
          <a:xfrm>
            <a:off x="681038" y="2028825"/>
            <a:ext cx="2171700" cy="0"/>
          </a:xfrm>
          <a:prstGeom prst="line">
            <a:avLst/>
          </a:prstGeom>
          <a:noFill/>
          <a:ln w="6350" cap="sq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Line 37"/>
          <p:cNvSpPr>
            <a:spLocks noChangeShapeType="1"/>
          </p:cNvSpPr>
          <p:nvPr/>
        </p:nvSpPr>
        <p:spPr bwMode="auto">
          <a:xfrm>
            <a:off x="681038" y="2028825"/>
            <a:ext cx="0" cy="1468438"/>
          </a:xfrm>
          <a:prstGeom prst="line">
            <a:avLst/>
          </a:prstGeom>
          <a:noFill/>
          <a:ln w="6350" cap="sq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>
            <a:off x="2852738" y="2028825"/>
            <a:ext cx="0" cy="1468438"/>
          </a:xfrm>
          <a:prstGeom prst="line">
            <a:avLst/>
          </a:prstGeom>
          <a:noFill/>
          <a:ln w="6350" cap="sq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Line 39"/>
          <p:cNvSpPr>
            <a:spLocks noChangeShapeType="1"/>
          </p:cNvSpPr>
          <p:nvPr/>
        </p:nvSpPr>
        <p:spPr bwMode="auto">
          <a:xfrm>
            <a:off x="681038" y="3497263"/>
            <a:ext cx="2171700" cy="0"/>
          </a:xfrm>
          <a:prstGeom prst="line">
            <a:avLst/>
          </a:prstGeom>
          <a:noFill/>
          <a:ln w="6350" cap="sq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>
            <a:off x="652463" y="2384425"/>
            <a:ext cx="2247900" cy="1588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 Box 41"/>
          <p:cNvSpPr txBox="1">
            <a:spLocks noChangeArrowheads="1"/>
          </p:cNvSpPr>
          <p:nvPr/>
        </p:nvSpPr>
        <p:spPr bwMode="auto">
          <a:xfrm>
            <a:off x="442913" y="2311400"/>
            <a:ext cx="2840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ko-KR" sz="800">
                <a:latin typeface="微软雅黑" panose="020B0503020204020204" pitchFamily="34" charset="-122"/>
                <a:ea typeface="微软雅黑" panose="020B0503020204020204" pitchFamily="34" charset="-122"/>
              </a:rPr>
              <a:t>r1</a:t>
            </a:r>
          </a:p>
        </p:txBody>
      </p:sp>
      <p:sp>
        <p:nvSpPr>
          <p:cNvPr id="49" name="Text Box 42"/>
          <p:cNvSpPr txBox="1">
            <a:spLocks noChangeArrowheads="1"/>
          </p:cNvSpPr>
          <p:nvPr/>
        </p:nvSpPr>
        <p:spPr bwMode="auto">
          <a:xfrm>
            <a:off x="442913" y="2578100"/>
            <a:ext cx="2840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ko-KR" sz="800">
                <a:latin typeface="微软雅黑" panose="020B0503020204020204" pitchFamily="34" charset="-122"/>
                <a:ea typeface="微软雅黑" panose="020B0503020204020204" pitchFamily="34" charset="-122"/>
              </a:rPr>
              <a:t>r2</a:t>
            </a:r>
          </a:p>
        </p:txBody>
      </p:sp>
      <p:sp>
        <p:nvSpPr>
          <p:cNvPr id="50" name="Text Box 43"/>
          <p:cNvSpPr txBox="1">
            <a:spLocks noChangeArrowheads="1"/>
          </p:cNvSpPr>
          <p:nvPr/>
        </p:nvSpPr>
        <p:spPr bwMode="auto">
          <a:xfrm>
            <a:off x="442913" y="2836863"/>
            <a:ext cx="2840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ko-KR" sz="800">
                <a:latin typeface="微软雅黑" panose="020B0503020204020204" pitchFamily="34" charset="-122"/>
                <a:ea typeface="微软雅黑" panose="020B0503020204020204" pitchFamily="34" charset="-122"/>
              </a:rPr>
              <a:t>r3</a:t>
            </a:r>
          </a:p>
        </p:txBody>
      </p:sp>
      <p:sp>
        <p:nvSpPr>
          <p:cNvPr id="51" name="Text Box 44"/>
          <p:cNvSpPr txBox="1">
            <a:spLocks noChangeArrowheads="1"/>
          </p:cNvSpPr>
          <p:nvPr/>
        </p:nvSpPr>
        <p:spPr bwMode="auto">
          <a:xfrm>
            <a:off x="442913" y="3094038"/>
            <a:ext cx="2840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ko-KR" sz="800">
                <a:latin typeface="微软雅黑" panose="020B0503020204020204" pitchFamily="34" charset="-122"/>
                <a:ea typeface="微软雅黑" panose="020B0503020204020204" pitchFamily="34" charset="-122"/>
              </a:rPr>
              <a:t>r4</a:t>
            </a:r>
          </a:p>
        </p:txBody>
      </p:sp>
      <p:sp>
        <p:nvSpPr>
          <p:cNvPr id="52" name="Text Box 45"/>
          <p:cNvSpPr txBox="1">
            <a:spLocks noChangeArrowheads="1"/>
          </p:cNvSpPr>
          <p:nvPr/>
        </p:nvSpPr>
        <p:spPr bwMode="auto">
          <a:xfrm>
            <a:off x="442913" y="3352800"/>
            <a:ext cx="2840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ko-KR" sz="800">
                <a:latin typeface="微软雅黑" panose="020B0503020204020204" pitchFamily="34" charset="-122"/>
                <a:ea typeface="微软雅黑" panose="020B0503020204020204" pitchFamily="34" charset="-122"/>
              </a:rPr>
              <a:t>r5</a:t>
            </a:r>
          </a:p>
        </p:txBody>
      </p:sp>
      <p:sp>
        <p:nvSpPr>
          <p:cNvPr id="53" name="Rectangle 46"/>
          <p:cNvSpPr>
            <a:spLocks noChangeArrowheads="1"/>
          </p:cNvSpPr>
          <p:nvPr/>
        </p:nvSpPr>
        <p:spPr bwMode="gray">
          <a:xfrm>
            <a:off x="617538" y="4087813"/>
            <a:ext cx="2173287" cy="2063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341" tIns="42670" rIns="85341" bIns="42670" anchor="ctr"/>
          <a:lstStyle>
            <a:lvl1pPr defTabSz="854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1200" b="1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列式数据库</a:t>
            </a:r>
            <a:endParaRPr lang="zh-CN" altLang="en-US" sz="1200" b="1">
              <a:solidFill>
                <a:srgbClr val="6600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Rectangle 47"/>
          <p:cNvSpPr>
            <a:spLocks noChangeArrowheads="1"/>
          </p:cNvSpPr>
          <p:nvPr/>
        </p:nvSpPr>
        <p:spPr bwMode="auto">
          <a:xfrm>
            <a:off x="1485900" y="4459288"/>
            <a:ext cx="219075" cy="234950"/>
          </a:xfrm>
          <a:prstGeom prst="rect">
            <a:avLst/>
          </a:prstGeom>
          <a:solidFill>
            <a:srgbClr val="99C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c5</a:t>
            </a:r>
          </a:p>
        </p:txBody>
      </p:sp>
      <p:sp>
        <p:nvSpPr>
          <p:cNvPr id="55" name="Rectangle 48"/>
          <p:cNvSpPr>
            <a:spLocks noChangeArrowheads="1"/>
          </p:cNvSpPr>
          <p:nvPr/>
        </p:nvSpPr>
        <p:spPr bwMode="auto">
          <a:xfrm>
            <a:off x="1268413" y="5691188"/>
            <a:ext cx="217487" cy="233362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56" name="Rectangle 49"/>
          <p:cNvSpPr>
            <a:spLocks noChangeArrowheads="1"/>
          </p:cNvSpPr>
          <p:nvPr/>
        </p:nvSpPr>
        <p:spPr bwMode="auto">
          <a:xfrm>
            <a:off x="1268413" y="5441950"/>
            <a:ext cx="217487" cy="249238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57" name="Rectangle 50"/>
          <p:cNvSpPr>
            <a:spLocks noChangeArrowheads="1"/>
          </p:cNvSpPr>
          <p:nvPr/>
        </p:nvSpPr>
        <p:spPr bwMode="auto">
          <a:xfrm>
            <a:off x="1268413" y="5192713"/>
            <a:ext cx="217487" cy="249237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58" name="Rectangle 51"/>
          <p:cNvSpPr>
            <a:spLocks noChangeArrowheads="1"/>
          </p:cNvSpPr>
          <p:nvPr/>
        </p:nvSpPr>
        <p:spPr bwMode="auto">
          <a:xfrm>
            <a:off x="1268413" y="4943475"/>
            <a:ext cx="217487" cy="249238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59" name="Rectangle 52"/>
          <p:cNvSpPr>
            <a:spLocks noChangeArrowheads="1"/>
          </p:cNvSpPr>
          <p:nvPr/>
        </p:nvSpPr>
        <p:spPr bwMode="auto">
          <a:xfrm>
            <a:off x="1268413" y="4694238"/>
            <a:ext cx="217487" cy="249237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60" name="Rectangle 53"/>
          <p:cNvSpPr>
            <a:spLocks noChangeArrowheads="1"/>
          </p:cNvSpPr>
          <p:nvPr/>
        </p:nvSpPr>
        <p:spPr bwMode="auto">
          <a:xfrm>
            <a:off x="1268413" y="4459288"/>
            <a:ext cx="217487" cy="234950"/>
          </a:xfrm>
          <a:prstGeom prst="rect">
            <a:avLst/>
          </a:prstGeom>
          <a:solidFill>
            <a:srgbClr val="99C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c4</a:t>
            </a:r>
          </a:p>
        </p:txBody>
      </p:sp>
      <p:sp>
        <p:nvSpPr>
          <p:cNvPr id="61" name="Rectangle 54"/>
          <p:cNvSpPr>
            <a:spLocks noChangeArrowheads="1"/>
          </p:cNvSpPr>
          <p:nvPr/>
        </p:nvSpPr>
        <p:spPr bwMode="auto">
          <a:xfrm>
            <a:off x="1052513" y="5691188"/>
            <a:ext cx="215900" cy="233362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62" name="Rectangle 55"/>
          <p:cNvSpPr>
            <a:spLocks noChangeArrowheads="1"/>
          </p:cNvSpPr>
          <p:nvPr/>
        </p:nvSpPr>
        <p:spPr bwMode="auto">
          <a:xfrm>
            <a:off x="1052513" y="5441950"/>
            <a:ext cx="215900" cy="249238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63" name="Rectangle 56"/>
          <p:cNvSpPr>
            <a:spLocks noChangeArrowheads="1"/>
          </p:cNvSpPr>
          <p:nvPr/>
        </p:nvSpPr>
        <p:spPr bwMode="auto">
          <a:xfrm>
            <a:off x="1052513" y="5192713"/>
            <a:ext cx="215900" cy="249237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64" name="Rectangle 57"/>
          <p:cNvSpPr>
            <a:spLocks noChangeArrowheads="1"/>
          </p:cNvSpPr>
          <p:nvPr/>
        </p:nvSpPr>
        <p:spPr bwMode="auto">
          <a:xfrm>
            <a:off x="1052513" y="4943475"/>
            <a:ext cx="215900" cy="249238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65" name="Rectangle 58"/>
          <p:cNvSpPr>
            <a:spLocks noChangeArrowheads="1"/>
          </p:cNvSpPr>
          <p:nvPr/>
        </p:nvSpPr>
        <p:spPr bwMode="auto">
          <a:xfrm>
            <a:off x="1052513" y="4694238"/>
            <a:ext cx="215900" cy="249237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66" name="Rectangle 59"/>
          <p:cNvSpPr>
            <a:spLocks noChangeArrowheads="1"/>
          </p:cNvSpPr>
          <p:nvPr/>
        </p:nvSpPr>
        <p:spPr bwMode="auto">
          <a:xfrm>
            <a:off x="1052513" y="4459288"/>
            <a:ext cx="215900" cy="234950"/>
          </a:xfrm>
          <a:prstGeom prst="rect">
            <a:avLst/>
          </a:prstGeom>
          <a:solidFill>
            <a:srgbClr val="99C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c3</a:t>
            </a:r>
          </a:p>
        </p:txBody>
      </p:sp>
      <p:sp>
        <p:nvSpPr>
          <p:cNvPr id="67" name="Rectangle 60"/>
          <p:cNvSpPr>
            <a:spLocks noChangeArrowheads="1"/>
          </p:cNvSpPr>
          <p:nvPr/>
        </p:nvSpPr>
        <p:spPr bwMode="auto">
          <a:xfrm>
            <a:off x="833438" y="5691188"/>
            <a:ext cx="219075" cy="233362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68" name="Rectangle 61"/>
          <p:cNvSpPr>
            <a:spLocks noChangeArrowheads="1"/>
          </p:cNvSpPr>
          <p:nvPr/>
        </p:nvSpPr>
        <p:spPr bwMode="auto">
          <a:xfrm>
            <a:off x="833438" y="5441950"/>
            <a:ext cx="219075" cy="249238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69" name="Rectangle 62"/>
          <p:cNvSpPr>
            <a:spLocks noChangeArrowheads="1"/>
          </p:cNvSpPr>
          <p:nvPr/>
        </p:nvSpPr>
        <p:spPr bwMode="auto">
          <a:xfrm>
            <a:off x="833438" y="5192713"/>
            <a:ext cx="219075" cy="249237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70" name="Rectangle 63"/>
          <p:cNvSpPr>
            <a:spLocks noChangeArrowheads="1"/>
          </p:cNvSpPr>
          <p:nvPr/>
        </p:nvSpPr>
        <p:spPr bwMode="auto">
          <a:xfrm>
            <a:off x="833438" y="4943475"/>
            <a:ext cx="219075" cy="249238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71" name="Rectangle 64"/>
          <p:cNvSpPr>
            <a:spLocks noChangeArrowheads="1"/>
          </p:cNvSpPr>
          <p:nvPr/>
        </p:nvSpPr>
        <p:spPr bwMode="auto">
          <a:xfrm>
            <a:off x="833438" y="4694238"/>
            <a:ext cx="219075" cy="249237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72" name="Rectangle 65"/>
          <p:cNvSpPr>
            <a:spLocks noChangeArrowheads="1"/>
          </p:cNvSpPr>
          <p:nvPr/>
        </p:nvSpPr>
        <p:spPr bwMode="auto">
          <a:xfrm>
            <a:off x="833438" y="4459288"/>
            <a:ext cx="219075" cy="234950"/>
          </a:xfrm>
          <a:prstGeom prst="rect">
            <a:avLst/>
          </a:prstGeom>
          <a:solidFill>
            <a:srgbClr val="99C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c2</a:t>
            </a:r>
          </a:p>
        </p:txBody>
      </p:sp>
      <p:sp>
        <p:nvSpPr>
          <p:cNvPr id="73" name="Rectangle 66"/>
          <p:cNvSpPr>
            <a:spLocks noChangeArrowheads="1"/>
          </p:cNvSpPr>
          <p:nvPr/>
        </p:nvSpPr>
        <p:spPr bwMode="auto">
          <a:xfrm>
            <a:off x="617538" y="5691188"/>
            <a:ext cx="215900" cy="233362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74" name="Rectangle 67"/>
          <p:cNvSpPr>
            <a:spLocks noChangeArrowheads="1"/>
          </p:cNvSpPr>
          <p:nvPr/>
        </p:nvSpPr>
        <p:spPr bwMode="auto">
          <a:xfrm>
            <a:off x="617538" y="5441950"/>
            <a:ext cx="215900" cy="249238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75" name="Rectangle 68"/>
          <p:cNvSpPr>
            <a:spLocks noChangeArrowheads="1"/>
          </p:cNvSpPr>
          <p:nvPr/>
        </p:nvSpPr>
        <p:spPr bwMode="auto">
          <a:xfrm>
            <a:off x="617538" y="5192713"/>
            <a:ext cx="215900" cy="249237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76" name="Rectangle 69"/>
          <p:cNvSpPr>
            <a:spLocks noChangeArrowheads="1"/>
          </p:cNvSpPr>
          <p:nvPr/>
        </p:nvSpPr>
        <p:spPr bwMode="auto">
          <a:xfrm>
            <a:off x="617538" y="4943475"/>
            <a:ext cx="215900" cy="249238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77" name="Rectangle 70"/>
          <p:cNvSpPr>
            <a:spLocks noChangeArrowheads="1"/>
          </p:cNvSpPr>
          <p:nvPr/>
        </p:nvSpPr>
        <p:spPr bwMode="auto">
          <a:xfrm>
            <a:off x="617538" y="4694238"/>
            <a:ext cx="215900" cy="249237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78" name="Rectangle 71"/>
          <p:cNvSpPr>
            <a:spLocks noChangeArrowheads="1"/>
          </p:cNvSpPr>
          <p:nvPr/>
        </p:nvSpPr>
        <p:spPr bwMode="auto">
          <a:xfrm>
            <a:off x="617538" y="4459288"/>
            <a:ext cx="215900" cy="234950"/>
          </a:xfrm>
          <a:prstGeom prst="rect">
            <a:avLst/>
          </a:prstGeom>
          <a:solidFill>
            <a:srgbClr val="99C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c1</a:t>
            </a:r>
          </a:p>
        </p:txBody>
      </p:sp>
      <p:sp>
        <p:nvSpPr>
          <p:cNvPr id="79" name="Rectangle 72"/>
          <p:cNvSpPr>
            <a:spLocks noChangeArrowheads="1"/>
          </p:cNvSpPr>
          <p:nvPr/>
        </p:nvSpPr>
        <p:spPr bwMode="auto">
          <a:xfrm>
            <a:off x="2573338" y="5441950"/>
            <a:ext cx="217487" cy="249238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80" name="Rectangle 73"/>
          <p:cNvSpPr>
            <a:spLocks noChangeArrowheads="1"/>
          </p:cNvSpPr>
          <p:nvPr/>
        </p:nvSpPr>
        <p:spPr bwMode="auto">
          <a:xfrm>
            <a:off x="2355850" y="5441950"/>
            <a:ext cx="217488" cy="249238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81" name="Rectangle 74"/>
          <p:cNvSpPr>
            <a:spLocks noChangeArrowheads="1"/>
          </p:cNvSpPr>
          <p:nvPr/>
        </p:nvSpPr>
        <p:spPr bwMode="auto">
          <a:xfrm>
            <a:off x="2138363" y="5441950"/>
            <a:ext cx="217487" cy="249238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82" name="Rectangle 75"/>
          <p:cNvSpPr>
            <a:spLocks noChangeArrowheads="1"/>
          </p:cNvSpPr>
          <p:nvPr/>
        </p:nvSpPr>
        <p:spPr bwMode="auto">
          <a:xfrm>
            <a:off x="2573338" y="5192713"/>
            <a:ext cx="217487" cy="249237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83" name="Rectangle 76"/>
          <p:cNvSpPr>
            <a:spLocks noChangeArrowheads="1"/>
          </p:cNvSpPr>
          <p:nvPr/>
        </p:nvSpPr>
        <p:spPr bwMode="auto">
          <a:xfrm>
            <a:off x="2355850" y="5192713"/>
            <a:ext cx="217488" cy="249237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84" name="Rectangle 77"/>
          <p:cNvSpPr>
            <a:spLocks noChangeArrowheads="1"/>
          </p:cNvSpPr>
          <p:nvPr/>
        </p:nvSpPr>
        <p:spPr bwMode="auto">
          <a:xfrm>
            <a:off x="2138363" y="5192713"/>
            <a:ext cx="217487" cy="249237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85" name="Rectangle 78"/>
          <p:cNvSpPr>
            <a:spLocks noChangeArrowheads="1"/>
          </p:cNvSpPr>
          <p:nvPr/>
        </p:nvSpPr>
        <p:spPr bwMode="auto">
          <a:xfrm>
            <a:off x="2573338" y="4943475"/>
            <a:ext cx="217487" cy="249238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86" name="Rectangle 79"/>
          <p:cNvSpPr>
            <a:spLocks noChangeArrowheads="1"/>
          </p:cNvSpPr>
          <p:nvPr/>
        </p:nvSpPr>
        <p:spPr bwMode="auto">
          <a:xfrm>
            <a:off x="2355850" y="4943475"/>
            <a:ext cx="217488" cy="249238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87" name="Rectangle 80"/>
          <p:cNvSpPr>
            <a:spLocks noChangeArrowheads="1"/>
          </p:cNvSpPr>
          <p:nvPr/>
        </p:nvSpPr>
        <p:spPr bwMode="auto">
          <a:xfrm>
            <a:off x="2138363" y="4943475"/>
            <a:ext cx="217487" cy="249238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88" name="Rectangle 81"/>
          <p:cNvSpPr>
            <a:spLocks noChangeArrowheads="1"/>
          </p:cNvSpPr>
          <p:nvPr/>
        </p:nvSpPr>
        <p:spPr bwMode="auto">
          <a:xfrm>
            <a:off x="2573338" y="4694238"/>
            <a:ext cx="217487" cy="249237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89" name="Rectangle 82"/>
          <p:cNvSpPr>
            <a:spLocks noChangeArrowheads="1"/>
          </p:cNvSpPr>
          <p:nvPr/>
        </p:nvSpPr>
        <p:spPr bwMode="auto">
          <a:xfrm>
            <a:off x="2355850" y="4694238"/>
            <a:ext cx="217488" cy="249237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90" name="Rectangle 83"/>
          <p:cNvSpPr>
            <a:spLocks noChangeArrowheads="1"/>
          </p:cNvSpPr>
          <p:nvPr/>
        </p:nvSpPr>
        <p:spPr bwMode="auto">
          <a:xfrm>
            <a:off x="2138363" y="4694238"/>
            <a:ext cx="217487" cy="249237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91" name="Rectangle 84"/>
          <p:cNvSpPr>
            <a:spLocks noChangeArrowheads="1"/>
          </p:cNvSpPr>
          <p:nvPr/>
        </p:nvSpPr>
        <p:spPr bwMode="auto">
          <a:xfrm>
            <a:off x="2573338" y="5691188"/>
            <a:ext cx="217487" cy="233362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92" name="Rectangle 85"/>
          <p:cNvSpPr>
            <a:spLocks noChangeArrowheads="1"/>
          </p:cNvSpPr>
          <p:nvPr/>
        </p:nvSpPr>
        <p:spPr bwMode="auto">
          <a:xfrm>
            <a:off x="2355850" y="5691188"/>
            <a:ext cx="217488" cy="233362"/>
          </a:xfrm>
          <a:prstGeom prst="rect">
            <a:avLst/>
          </a:prstGeom>
          <a:solidFill>
            <a:srgbClr val="EBF1F5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93" name="Rectangle 86"/>
          <p:cNvSpPr>
            <a:spLocks noChangeArrowheads="1"/>
          </p:cNvSpPr>
          <p:nvPr/>
        </p:nvSpPr>
        <p:spPr bwMode="auto">
          <a:xfrm>
            <a:off x="2138363" y="5691188"/>
            <a:ext cx="217487" cy="233362"/>
          </a:xfrm>
          <a:prstGeom prst="rect">
            <a:avLst/>
          </a:prstGeom>
          <a:solidFill>
            <a:srgbClr val="CCE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94" name="Rectangle 87"/>
          <p:cNvSpPr>
            <a:spLocks noChangeArrowheads="1"/>
          </p:cNvSpPr>
          <p:nvPr/>
        </p:nvSpPr>
        <p:spPr bwMode="auto">
          <a:xfrm>
            <a:off x="2573338" y="4459288"/>
            <a:ext cx="217487" cy="234950"/>
          </a:xfrm>
          <a:prstGeom prst="rect">
            <a:avLst/>
          </a:prstGeom>
          <a:solidFill>
            <a:srgbClr val="99C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ko-KR" altLang="en-US" sz="600">
                <a:solidFill>
                  <a:schemeClr val="bg1"/>
                </a:solidFill>
                <a:latin typeface="微软雅黑" panose="020B0503020204020204" pitchFamily="34" charset="-122"/>
                <a:ea typeface="Gulim" pitchFamily="34" charset="-127"/>
              </a:rPr>
              <a:t>…</a:t>
            </a:r>
          </a:p>
        </p:txBody>
      </p:sp>
      <p:sp>
        <p:nvSpPr>
          <p:cNvPr id="95" name="Rectangle 88"/>
          <p:cNvSpPr>
            <a:spLocks noChangeArrowheads="1"/>
          </p:cNvSpPr>
          <p:nvPr/>
        </p:nvSpPr>
        <p:spPr bwMode="auto">
          <a:xfrm>
            <a:off x="2355850" y="4459288"/>
            <a:ext cx="217488" cy="234950"/>
          </a:xfrm>
          <a:prstGeom prst="rect">
            <a:avLst/>
          </a:prstGeom>
          <a:solidFill>
            <a:srgbClr val="99C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c9</a:t>
            </a:r>
          </a:p>
        </p:txBody>
      </p:sp>
      <p:sp>
        <p:nvSpPr>
          <p:cNvPr id="96" name="Rectangle 89"/>
          <p:cNvSpPr>
            <a:spLocks noChangeArrowheads="1"/>
          </p:cNvSpPr>
          <p:nvPr/>
        </p:nvSpPr>
        <p:spPr bwMode="auto">
          <a:xfrm>
            <a:off x="2138363" y="4459288"/>
            <a:ext cx="217487" cy="234950"/>
          </a:xfrm>
          <a:prstGeom prst="rect">
            <a:avLst/>
          </a:prstGeom>
          <a:solidFill>
            <a:srgbClr val="99C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c8</a:t>
            </a:r>
          </a:p>
        </p:txBody>
      </p:sp>
      <p:sp>
        <p:nvSpPr>
          <p:cNvPr id="97" name="Rectangle 90"/>
          <p:cNvSpPr>
            <a:spLocks noChangeArrowheads="1"/>
          </p:cNvSpPr>
          <p:nvPr/>
        </p:nvSpPr>
        <p:spPr bwMode="auto">
          <a:xfrm>
            <a:off x="1922463" y="4459288"/>
            <a:ext cx="215900" cy="234950"/>
          </a:xfrm>
          <a:prstGeom prst="rect">
            <a:avLst/>
          </a:prstGeom>
          <a:solidFill>
            <a:srgbClr val="99C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c7</a:t>
            </a:r>
          </a:p>
        </p:txBody>
      </p:sp>
      <p:sp>
        <p:nvSpPr>
          <p:cNvPr id="98" name="Rectangle 91"/>
          <p:cNvSpPr>
            <a:spLocks noChangeArrowheads="1"/>
          </p:cNvSpPr>
          <p:nvPr/>
        </p:nvSpPr>
        <p:spPr bwMode="auto">
          <a:xfrm>
            <a:off x="1704975" y="4459288"/>
            <a:ext cx="217488" cy="234950"/>
          </a:xfrm>
          <a:prstGeom prst="rect">
            <a:avLst/>
          </a:prstGeom>
          <a:solidFill>
            <a:srgbClr val="99CCFF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en-US" altLang="ko-KR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c6</a:t>
            </a:r>
          </a:p>
        </p:txBody>
      </p:sp>
      <p:sp>
        <p:nvSpPr>
          <p:cNvPr id="99" name="Line 92"/>
          <p:cNvSpPr>
            <a:spLocks noChangeShapeType="1"/>
          </p:cNvSpPr>
          <p:nvPr/>
        </p:nvSpPr>
        <p:spPr bwMode="auto">
          <a:xfrm>
            <a:off x="617538" y="4694238"/>
            <a:ext cx="2173287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Line 93"/>
          <p:cNvSpPr>
            <a:spLocks noChangeShapeType="1"/>
          </p:cNvSpPr>
          <p:nvPr/>
        </p:nvSpPr>
        <p:spPr bwMode="auto">
          <a:xfrm>
            <a:off x="1922463" y="4459288"/>
            <a:ext cx="0" cy="1465262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Line 94"/>
          <p:cNvSpPr>
            <a:spLocks noChangeShapeType="1"/>
          </p:cNvSpPr>
          <p:nvPr/>
        </p:nvSpPr>
        <p:spPr bwMode="auto">
          <a:xfrm>
            <a:off x="2138363" y="4459288"/>
            <a:ext cx="0" cy="1465262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Line 95"/>
          <p:cNvSpPr>
            <a:spLocks noChangeShapeType="1"/>
          </p:cNvSpPr>
          <p:nvPr/>
        </p:nvSpPr>
        <p:spPr bwMode="auto">
          <a:xfrm>
            <a:off x="2355850" y="4459288"/>
            <a:ext cx="0" cy="1465262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Line 96"/>
          <p:cNvSpPr>
            <a:spLocks noChangeShapeType="1"/>
          </p:cNvSpPr>
          <p:nvPr/>
        </p:nvSpPr>
        <p:spPr bwMode="auto">
          <a:xfrm>
            <a:off x="2573338" y="4459288"/>
            <a:ext cx="0" cy="1465262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Line 97"/>
          <p:cNvSpPr>
            <a:spLocks noChangeShapeType="1"/>
          </p:cNvSpPr>
          <p:nvPr/>
        </p:nvSpPr>
        <p:spPr bwMode="auto">
          <a:xfrm>
            <a:off x="617538" y="4943475"/>
            <a:ext cx="2173287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Line 98"/>
          <p:cNvSpPr>
            <a:spLocks noChangeShapeType="1"/>
          </p:cNvSpPr>
          <p:nvPr/>
        </p:nvSpPr>
        <p:spPr bwMode="auto">
          <a:xfrm>
            <a:off x="617538" y="5192713"/>
            <a:ext cx="2173287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Line 99"/>
          <p:cNvSpPr>
            <a:spLocks noChangeShapeType="1"/>
          </p:cNvSpPr>
          <p:nvPr/>
        </p:nvSpPr>
        <p:spPr bwMode="auto">
          <a:xfrm>
            <a:off x="617538" y="5441950"/>
            <a:ext cx="2173287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Line 100"/>
          <p:cNvSpPr>
            <a:spLocks noChangeShapeType="1"/>
          </p:cNvSpPr>
          <p:nvPr/>
        </p:nvSpPr>
        <p:spPr bwMode="auto">
          <a:xfrm>
            <a:off x="617538" y="5691188"/>
            <a:ext cx="2173287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Line 101"/>
          <p:cNvSpPr>
            <a:spLocks noChangeShapeType="1"/>
          </p:cNvSpPr>
          <p:nvPr/>
        </p:nvSpPr>
        <p:spPr bwMode="auto">
          <a:xfrm>
            <a:off x="833438" y="4459288"/>
            <a:ext cx="0" cy="1465262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Line 102"/>
          <p:cNvSpPr>
            <a:spLocks noChangeShapeType="1"/>
          </p:cNvSpPr>
          <p:nvPr/>
        </p:nvSpPr>
        <p:spPr bwMode="auto">
          <a:xfrm>
            <a:off x="1052513" y="4459288"/>
            <a:ext cx="0" cy="1465262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Line 103"/>
          <p:cNvSpPr>
            <a:spLocks noChangeShapeType="1"/>
          </p:cNvSpPr>
          <p:nvPr/>
        </p:nvSpPr>
        <p:spPr bwMode="auto">
          <a:xfrm>
            <a:off x="1268413" y="4459288"/>
            <a:ext cx="0" cy="1465262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Line 104"/>
          <p:cNvSpPr>
            <a:spLocks noChangeShapeType="1"/>
          </p:cNvSpPr>
          <p:nvPr/>
        </p:nvSpPr>
        <p:spPr bwMode="auto">
          <a:xfrm>
            <a:off x="1485900" y="4459288"/>
            <a:ext cx="0" cy="1465262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Line 105"/>
          <p:cNvSpPr>
            <a:spLocks noChangeShapeType="1"/>
          </p:cNvSpPr>
          <p:nvPr/>
        </p:nvSpPr>
        <p:spPr bwMode="auto">
          <a:xfrm>
            <a:off x="1704975" y="4459288"/>
            <a:ext cx="0" cy="1465262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Line 106"/>
          <p:cNvSpPr>
            <a:spLocks noChangeShapeType="1"/>
          </p:cNvSpPr>
          <p:nvPr/>
        </p:nvSpPr>
        <p:spPr bwMode="auto">
          <a:xfrm>
            <a:off x="617538" y="4459288"/>
            <a:ext cx="2173287" cy="0"/>
          </a:xfrm>
          <a:prstGeom prst="line">
            <a:avLst/>
          </a:prstGeom>
          <a:noFill/>
          <a:ln w="6350" cap="sq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Line 107"/>
          <p:cNvSpPr>
            <a:spLocks noChangeShapeType="1"/>
          </p:cNvSpPr>
          <p:nvPr/>
        </p:nvSpPr>
        <p:spPr bwMode="auto">
          <a:xfrm>
            <a:off x="617538" y="4459288"/>
            <a:ext cx="0" cy="1465262"/>
          </a:xfrm>
          <a:prstGeom prst="line">
            <a:avLst/>
          </a:prstGeom>
          <a:noFill/>
          <a:ln w="6350" cap="sq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Line 108"/>
          <p:cNvSpPr>
            <a:spLocks noChangeShapeType="1"/>
          </p:cNvSpPr>
          <p:nvPr/>
        </p:nvSpPr>
        <p:spPr bwMode="auto">
          <a:xfrm>
            <a:off x="2790825" y="4459288"/>
            <a:ext cx="0" cy="1465262"/>
          </a:xfrm>
          <a:prstGeom prst="line">
            <a:avLst/>
          </a:prstGeom>
          <a:noFill/>
          <a:ln w="6350" cap="sq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6" name="Line 109"/>
          <p:cNvSpPr>
            <a:spLocks noChangeShapeType="1"/>
          </p:cNvSpPr>
          <p:nvPr/>
        </p:nvSpPr>
        <p:spPr bwMode="auto">
          <a:xfrm>
            <a:off x="617538" y="5924550"/>
            <a:ext cx="2173287" cy="0"/>
          </a:xfrm>
          <a:prstGeom prst="line">
            <a:avLst/>
          </a:prstGeom>
          <a:noFill/>
          <a:ln w="6350" cap="sq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Line 110"/>
          <p:cNvSpPr>
            <a:spLocks noChangeShapeType="1"/>
          </p:cNvSpPr>
          <p:nvPr/>
        </p:nvSpPr>
        <p:spPr bwMode="auto">
          <a:xfrm>
            <a:off x="741363" y="4656138"/>
            <a:ext cx="0" cy="137795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Line 111"/>
          <p:cNvSpPr>
            <a:spLocks noChangeShapeType="1"/>
          </p:cNvSpPr>
          <p:nvPr/>
        </p:nvSpPr>
        <p:spPr bwMode="auto">
          <a:xfrm>
            <a:off x="941388" y="4656138"/>
            <a:ext cx="0" cy="137795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Line 112"/>
          <p:cNvSpPr>
            <a:spLocks noChangeShapeType="1"/>
          </p:cNvSpPr>
          <p:nvPr/>
        </p:nvSpPr>
        <p:spPr bwMode="auto">
          <a:xfrm>
            <a:off x="1169988" y="4656138"/>
            <a:ext cx="0" cy="1379537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Line 113"/>
          <p:cNvSpPr>
            <a:spLocks noChangeShapeType="1"/>
          </p:cNvSpPr>
          <p:nvPr/>
        </p:nvSpPr>
        <p:spPr bwMode="auto">
          <a:xfrm>
            <a:off x="1387475" y="4656138"/>
            <a:ext cx="0" cy="137795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Line 114"/>
          <p:cNvSpPr>
            <a:spLocks noChangeShapeType="1"/>
          </p:cNvSpPr>
          <p:nvPr/>
        </p:nvSpPr>
        <p:spPr bwMode="auto">
          <a:xfrm>
            <a:off x="2232025" y="4656138"/>
            <a:ext cx="0" cy="137795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Line 115"/>
          <p:cNvSpPr>
            <a:spLocks noChangeShapeType="1"/>
          </p:cNvSpPr>
          <p:nvPr/>
        </p:nvSpPr>
        <p:spPr bwMode="auto">
          <a:xfrm>
            <a:off x="2451100" y="4656138"/>
            <a:ext cx="0" cy="1379537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Line 116"/>
          <p:cNvSpPr>
            <a:spLocks noChangeShapeType="1"/>
          </p:cNvSpPr>
          <p:nvPr/>
        </p:nvSpPr>
        <p:spPr bwMode="auto">
          <a:xfrm>
            <a:off x="2668588" y="4656138"/>
            <a:ext cx="0" cy="137795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Text Box 117"/>
          <p:cNvSpPr txBox="1">
            <a:spLocks noChangeArrowheads="1"/>
          </p:cNvSpPr>
          <p:nvPr/>
        </p:nvSpPr>
        <p:spPr bwMode="auto">
          <a:xfrm>
            <a:off x="387350" y="4746625"/>
            <a:ext cx="295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ko-KR" sz="900">
                <a:latin typeface="微软雅黑" panose="020B0503020204020204" pitchFamily="34" charset="-122"/>
                <a:ea typeface="微软雅黑" panose="020B0503020204020204" pitchFamily="34" charset="-122"/>
              </a:rPr>
              <a:t>r1</a:t>
            </a:r>
          </a:p>
        </p:txBody>
      </p:sp>
      <p:sp>
        <p:nvSpPr>
          <p:cNvPr id="125" name="Text Box 118"/>
          <p:cNvSpPr txBox="1">
            <a:spLocks noChangeArrowheads="1"/>
          </p:cNvSpPr>
          <p:nvPr/>
        </p:nvSpPr>
        <p:spPr bwMode="auto">
          <a:xfrm>
            <a:off x="387350" y="5013325"/>
            <a:ext cx="295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ko-KR" sz="900">
                <a:latin typeface="微软雅黑" panose="020B0503020204020204" pitchFamily="34" charset="-122"/>
                <a:ea typeface="微软雅黑" panose="020B0503020204020204" pitchFamily="34" charset="-122"/>
              </a:rPr>
              <a:t>r2</a:t>
            </a:r>
          </a:p>
        </p:txBody>
      </p:sp>
      <p:sp>
        <p:nvSpPr>
          <p:cNvPr id="126" name="Text Box 119"/>
          <p:cNvSpPr txBox="1">
            <a:spLocks noChangeArrowheads="1"/>
          </p:cNvSpPr>
          <p:nvPr/>
        </p:nvSpPr>
        <p:spPr bwMode="auto">
          <a:xfrm>
            <a:off x="387350" y="5270500"/>
            <a:ext cx="295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ko-KR" sz="900">
                <a:latin typeface="微软雅黑" panose="020B0503020204020204" pitchFamily="34" charset="-122"/>
                <a:ea typeface="微软雅黑" panose="020B0503020204020204" pitchFamily="34" charset="-122"/>
              </a:rPr>
              <a:t>r3</a:t>
            </a:r>
          </a:p>
        </p:txBody>
      </p:sp>
      <p:sp>
        <p:nvSpPr>
          <p:cNvPr id="127" name="Text Box 120"/>
          <p:cNvSpPr txBox="1">
            <a:spLocks noChangeArrowheads="1"/>
          </p:cNvSpPr>
          <p:nvPr/>
        </p:nvSpPr>
        <p:spPr bwMode="auto">
          <a:xfrm>
            <a:off x="387350" y="5519738"/>
            <a:ext cx="295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ko-KR" sz="900">
                <a:latin typeface="微软雅黑" panose="020B0503020204020204" pitchFamily="34" charset="-122"/>
                <a:ea typeface="微软雅黑" panose="020B0503020204020204" pitchFamily="34" charset="-122"/>
              </a:rPr>
              <a:t>r4</a:t>
            </a:r>
          </a:p>
        </p:txBody>
      </p:sp>
      <p:sp>
        <p:nvSpPr>
          <p:cNvPr id="128" name="Text Box 121"/>
          <p:cNvSpPr txBox="1">
            <a:spLocks noChangeArrowheads="1"/>
          </p:cNvSpPr>
          <p:nvPr/>
        </p:nvSpPr>
        <p:spPr bwMode="auto">
          <a:xfrm>
            <a:off x="387350" y="5727700"/>
            <a:ext cx="295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ko-KR" sz="900">
                <a:latin typeface="微软雅黑" panose="020B0503020204020204" pitchFamily="34" charset="-122"/>
                <a:ea typeface="微软雅黑" panose="020B0503020204020204" pitchFamily="34" charset="-122"/>
              </a:rPr>
              <a:t>r5</a:t>
            </a:r>
          </a:p>
        </p:txBody>
      </p:sp>
      <p:sp>
        <p:nvSpPr>
          <p:cNvPr id="129" name="Rectangle 122"/>
          <p:cNvSpPr>
            <a:spLocks noChangeArrowheads="1"/>
          </p:cNvSpPr>
          <p:nvPr/>
        </p:nvSpPr>
        <p:spPr bwMode="auto">
          <a:xfrm>
            <a:off x="3103563" y="4175125"/>
            <a:ext cx="5599112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Aft>
                <a:spcPct val="25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数据按列存储 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–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每一列单独存放</a:t>
            </a:r>
            <a:endParaRPr lang="en-US" altLang="ko-KR" b="1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数据即是索引</a:t>
            </a:r>
          </a:p>
          <a:p>
            <a:pPr eaLnBrk="1" hangingPunct="1">
              <a:spcAft>
                <a:spcPct val="25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只访问查询涉及的列 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–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大量降低系统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IO</a:t>
            </a:r>
          </a:p>
          <a:p>
            <a:pPr eaLnBrk="1" hangingPunct="1">
              <a:spcAft>
                <a:spcPct val="25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每一列由一个线程来处理 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–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查询并发处理</a:t>
            </a:r>
          </a:p>
          <a:p>
            <a:pPr eaLnBrk="1" hangingPunct="1">
              <a:spcAft>
                <a:spcPct val="25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数据类型一致，数据特征相似 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– </a:t>
            </a: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方便压缩</a:t>
            </a:r>
          </a:p>
        </p:txBody>
      </p:sp>
      <p:sp>
        <p:nvSpPr>
          <p:cNvPr id="130" name="Rectangle 123"/>
          <p:cNvSpPr>
            <a:spLocks noChangeArrowheads="1"/>
          </p:cNvSpPr>
          <p:nvPr/>
        </p:nvSpPr>
        <p:spPr bwMode="auto">
          <a:xfrm>
            <a:off x="3103563" y="1728788"/>
            <a:ext cx="5411787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Aft>
                <a:spcPct val="25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数据按行存储</a:t>
            </a:r>
          </a:p>
          <a:p>
            <a:pPr eaLnBrk="1" hangingPunct="1">
              <a:spcAft>
                <a:spcPct val="25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没有索引的查询占用大量</a:t>
            </a:r>
            <a:r>
              <a:rPr lang="en-US" altLang="zh-CN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I/O</a:t>
            </a:r>
            <a:endParaRPr lang="en-US" altLang="ko-KR" b="1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eaLnBrk="1" hangingPunct="1">
              <a:spcAft>
                <a:spcPct val="25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建索引或聚合表需要花费大量时间和资源</a:t>
            </a:r>
          </a:p>
          <a:p>
            <a:pPr eaLnBrk="1" hangingPunct="1">
              <a:spcAft>
                <a:spcPct val="250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面对查询的需求，数据库必须被大量膨胀才能满足性能要求</a:t>
            </a:r>
            <a:endParaRPr lang="zh-CN" altLang="en-US" b="1" i="1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1" name="Rectangle 124"/>
          <p:cNvSpPr>
            <a:spLocks noChangeArrowheads="1"/>
          </p:cNvSpPr>
          <p:nvPr/>
        </p:nvSpPr>
        <p:spPr bwMode="auto">
          <a:xfrm>
            <a:off x="1544638" y="2514600"/>
            <a:ext cx="219075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chemeClr val="hlink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32" name="Rectangle 125"/>
          <p:cNvSpPr>
            <a:spLocks noChangeArrowheads="1"/>
          </p:cNvSpPr>
          <p:nvPr/>
        </p:nvSpPr>
        <p:spPr bwMode="auto">
          <a:xfrm>
            <a:off x="1328738" y="2514600"/>
            <a:ext cx="215900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33" name="Rectangle 126"/>
          <p:cNvSpPr>
            <a:spLocks noChangeArrowheads="1"/>
          </p:cNvSpPr>
          <p:nvPr/>
        </p:nvSpPr>
        <p:spPr bwMode="auto">
          <a:xfrm>
            <a:off x="1111250" y="2514600"/>
            <a:ext cx="217488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34" name="Rectangle 127"/>
          <p:cNvSpPr>
            <a:spLocks noChangeArrowheads="1"/>
          </p:cNvSpPr>
          <p:nvPr/>
        </p:nvSpPr>
        <p:spPr bwMode="auto">
          <a:xfrm>
            <a:off x="893763" y="2514600"/>
            <a:ext cx="217487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35" name="Rectangle 128"/>
          <p:cNvSpPr>
            <a:spLocks noChangeArrowheads="1"/>
          </p:cNvSpPr>
          <p:nvPr/>
        </p:nvSpPr>
        <p:spPr bwMode="auto">
          <a:xfrm>
            <a:off x="676275" y="2514600"/>
            <a:ext cx="217488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36" name="Rectangle 129"/>
          <p:cNvSpPr>
            <a:spLocks noChangeArrowheads="1"/>
          </p:cNvSpPr>
          <p:nvPr/>
        </p:nvSpPr>
        <p:spPr bwMode="auto">
          <a:xfrm>
            <a:off x="2632075" y="2514600"/>
            <a:ext cx="215900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37" name="Rectangle 130"/>
          <p:cNvSpPr>
            <a:spLocks noChangeArrowheads="1"/>
          </p:cNvSpPr>
          <p:nvPr/>
        </p:nvSpPr>
        <p:spPr bwMode="auto">
          <a:xfrm>
            <a:off x="2413000" y="2514600"/>
            <a:ext cx="219075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38" name="Rectangle 131"/>
          <p:cNvSpPr>
            <a:spLocks noChangeArrowheads="1"/>
          </p:cNvSpPr>
          <p:nvPr/>
        </p:nvSpPr>
        <p:spPr bwMode="auto">
          <a:xfrm>
            <a:off x="2197100" y="2514600"/>
            <a:ext cx="215900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39" name="Rectangle 132"/>
          <p:cNvSpPr>
            <a:spLocks noChangeArrowheads="1"/>
          </p:cNvSpPr>
          <p:nvPr/>
        </p:nvSpPr>
        <p:spPr bwMode="auto">
          <a:xfrm>
            <a:off x="1979613" y="2514600"/>
            <a:ext cx="217487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40" name="Rectangle 133"/>
          <p:cNvSpPr>
            <a:spLocks noChangeArrowheads="1"/>
          </p:cNvSpPr>
          <p:nvPr/>
        </p:nvSpPr>
        <p:spPr bwMode="auto">
          <a:xfrm>
            <a:off x="1763713" y="2514600"/>
            <a:ext cx="215900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41" name="Rectangle 134"/>
          <p:cNvSpPr>
            <a:spLocks noChangeArrowheads="1"/>
          </p:cNvSpPr>
          <p:nvPr/>
        </p:nvSpPr>
        <p:spPr bwMode="auto">
          <a:xfrm>
            <a:off x="1544638" y="2767013"/>
            <a:ext cx="219075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chemeClr val="hlink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42" name="Rectangle 135"/>
          <p:cNvSpPr>
            <a:spLocks noChangeArrowheads="1"/>
          </p:cNvSpPr>
          <p:nvPr/>
        </p:nvSpPr>
        <p:spPr bwMode="auto">
          <a:xfrm>
            <a:off x="1328738" y="2767013"/>
            <a:ext cx="215900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43" name="Rectangle 136"/>
          <p:cNvSpPr>
            <a:spLocks noChangeArrowheads="1"/>
          </p:cNvSpPr>
          <p:nvPr/>
        </p:nvSpPr>
        <p:spPr bwMode="auto">
          <a:xfrm>
            <a:off x="1111250" y="2767013"/>
            <a:ext cx="217488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44" name="Rectangle 137"/>
          <p:cNvSpPr>
            <a:spLocks noChangeArrowheads="1"/>
          </p:cNvSpPr>
          <p:nvPr/>
        </p:nvSpPr>
        <p:spPr bwMode="auto">
          <a:xfrm>
            <a:off x="893763" y="2767013"/>
            <a:ext cx="217487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45" name="Rectangle 138"/>
          <p:cNvSpPr>
            <a:spLocks noChangeArrowheads="1"/>
          </p:cNvSpPr>
          <p:nvPr/>
        </p:nvSpPr>
        <p:spPr bwMode="auto">
          <a:xfrm>
            <a:off x="676275" y="2767013"/>
            <a:ext cx="217488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46" name="Rectangle 139"/>
          <p:cNvSpPr>
            <a:spLocks noChangeArrowheads="1"/>
          </p:cNvSpPr>
          <p:nvPr/>
        </p:nvSpPr>
        <p:spPr bwMode="auto">
          <a:xfrm>
            <a:off x="2632075" y="2767013"/>
            <a:ext cx="215900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47" name="Rectangle 140"/>
          <p:cNvSpPr>
            <a:spLocks noChangeArrowheads="1"/>
          </p:cNvSpPr>
          <p:nvPr/>
        </p:nvSpPr>
        <p:spPr bwMode="auto">
          <a:xfrm>
            <a:off x="2413000" y="2767013"/>
            <a:ext cx="219075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48" name="Rectangle 141"/>
          <p:cNvSpPr>
            <a:spLocks noChangeArrowheads="1"/>
          </p:cNvSpPr>
          <p:nvPr/>
        </p:nvSpPr>
        <p:spPr bwMode="auto">
          <a:xfrm>
            <a:off x="2197100" y="2767013"/>
            <a:ext cx="215900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49" name="Rectangle 142"/>
          <p:cNvSpPr>
            <a:spLocks noChangeArrowheads="1"/>
          </p:cNvSpPr>
          <p:nvPr/>
        </p:nvSpPr>
        <p:spPr bwMode="auto">
          <a:xfrm>
            <a:off x="1979613" y="2767013"/>
            <a:ext cx="217487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50" name="Rectangle 143"/>
          <p:cNvSpPr>
            <a:spLocks noChangeArrowheads="1"/>
          </p:cNvSpPr>
          <p:nvPr/>
        </p:nvSpPr>
        <p:spPr bwMode="auto">
          <a:xfrm>
            <a:off x="1763713" y="2767013"/>
            <a:ext cx="215900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51" name="Rectangle 144"/>
          <p:cNvSpPr>
            <a:spLocks noChangeArrowheads="1"/>
          </p:cNvSpPr>
          <p:nvPr/>
        </p:nvSpPr>
        <p:spPr bwMode="auto">
          <a:xfrm>
            <a:off x="1544638" y="3009900"/>
            <a:ext cx="219075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chemeClr val="hlink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52" name="Rectangle 145"/>
          <p:cNvSpPr>
            <a:spLocks noChangeArrowheads="1"/>
          </p:cNvSpPr>
          <p:nvPr/>
        </p:nvSpPr>
        <p:spPr bwMode="auto">
          <a:xfrm>
            <a:off x="1328738" y="3009900"/>
            <a:ext cx="215900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53" name="Rectangle 146"/>
          <p:cNvSpPr>
            <a:spLocks noChangeArrowheads="1"/>
          </p:cNvSpPr>
          <p:nvPr/>
        </p:nvSpPr>
        <p:spPr bwMode="auto">
          <a:xfrm>
            <a:off x="1111250" y="3009900"/>
            <a:ext cx="217488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54" name="Rectangle 147"/>
          <p:cNvSpPr>
            <a:spLocks noChangeArrowheads="1"/>
          </p:cNvSpPr>
          <p:nvPr/>
        </p:nvSpPr>
        <p:spPr bwMode="auto">
          <a:xfrm>
            <a:off x="893763" y="3009900"/>
            <a:ext cx="217487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55" name="Rectangle 148"/>
          <p:cNvSpPr>
            <a:spLocks noChangeArrowheads="1"/>
          </p:cNvSpPr>
          <p:nvPr/>
        </p:nvSpPr>
        <p:spPr bwMode="auto">
          <a:xfrm>
            <a:off x="676275" y="3009900"/>
            <a:ext cx="217488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56" name="Rectangle 149"/>
          <p:cNvSpPr>
            <a:spLocks noChangeArrowheads="1"/>
          </p:cNvSpPr>
          <p:nvPr/>
        </p:nvSpPr>
        <p:spPr bwMode="auto">
          <a:xfrm>
            <a:off x="2632075" y="3009900"/>
            <a:ext cx="215900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57" name="Rectangle 150"/>
          <p:cNvSpPr>
            <a:spLocks noChangeArrowheads="1"/>
          </p:cNvSpPr>
          <p:nvPr/>
        </p:nvSpPr>
        <p:spPr bwMode="auto">
          <a:xfrm>
            <a:off x="2413000" y="3009900"/>
            <a:ext cx="219075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58" name="Rectangle 151"/>
          <p:cNvSpPr>
            <a:spLocks noChangeArrowheads="1"/>
          </p:cNvSpPr>
          <p:nvPr/>
        </p:nvSpPr>
        <p:spPr bwMode="auto">
          <a:xfrm>
            <a:off x="2197100" y="3009900"/>
            <a:ext cx="215900" cy="250825"/>
          </a:xfrm>
          <a:prstGeom prst="rect">
            <a:avLst/>
          </a:prstGeom>
          <a:solidFill>
            <a:srgbClr val="CACC7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59" name="Rectangle 152"/>
          <p:cNvSpPr>
            <a:spLocks noChangeArrowheads="1"/>
          </p:cNvSpPr>
          <p:nvPr/>
        </p:nvSpPr>
        <p:spPr bwMode="auto">
          <a:xfrm>
            <a:off x="1979613" y="3009900"/>
            <a:ext cx="217487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60" name="Rectangle 153"/>
          <p:cNvSpPr>
            <a:spLocks noChangeArrowheads="1"/>
          </p:cNvSpPr>
          <p:nvPr/>
        </p:nvSpPr>
        <p:spPr bwMode="auto">
          <a:xfrm>
            <a:off x="1763713" y="3009900"/>
            <a:ext cx="215900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61" name="Rectangle 154"/>
          <p:cNvSpPr>
            <a:spLocks noChangeArrowheads="1"/>
          </p:cNvSpPr>
          <p:nvPr/>
        </p:nvSpPr>
        <p:spPr bwMode="auto">
          <a:xfrm>
            <a:off x="1544638" y="3252788"/>
            <a:ext cx="219075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chemeClr val="hlink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62" name="Rectangle 155"/>
          <p:cNvSpPr>
            <a:spLocks noChangeArrowheads="1"/>
          </p:cNvSpPr>
          <p:nvPr/>
        </p:nvSpPr>
        <p:spPr bwMode="auto">
          <a:xfrm>
            <a:off x="1328738" y="3252788"/>
            <a:ext cx="215900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63" name="Rectangle 156"/>
          <p:cNvSpPr>
            <a:spLocks noChangeArrowheads="1"/>
          </p:cNvSpPr>
          <p:nvPr/>
        </p:nvSpPr>
        <p:spPr bwMode="auto">
          <a:xfrm>
            <a:off x="1111250" y="3252788"/>
            <a:ext cx="217488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64" name="Rectangle 157"/>
          <p:cNvSpPr>
            <a:spLocks noChangeArrowheads="1"/>
          </p:cNvSpPr>
          <p:nvPr/>
        </p:nvSpPr>
        <p:spPr bwMode="auto">
          <a:xfrm>
            <a:off x="893763" y="3252788"/>
            <a:ext cx="217487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65" name="Rectangle 158"/>
          <p:cNvSpPr>
            <a:spLocks noChangeArrowheads="1"/>
          </p:cNvSpPr>
          <p:nvPr/>
        </p:nvSpPr>
        <p:spPr bwMode="auto">
          <a:xfrm>
            <a:off x="676275" y="3252788"/>
            <a:ext cx="217488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66" name="Rectangle 159"/>
          <p:cNvSpPr>
            <a:spLocks noChangeArrowheads="1"/>
          </p:cNvSpPr>
          <p:nvPr/>
        </p:nvSpPr>
        <p:spPr bwMode="auto">
          <a:xfrm>
            <a:off x="2632075" y="3252788"/>
            <a:ext cx="215900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67" name="Rectangle 160"/>
          <p:cNvSpPr>
            <a:spLocks noChangeArrowheads="1"/>
          </p:cNvSpPr>
          <p:nvPr/>
        </p:nvSpPr>
        <p:spPr bwMode="auto">
          <a:xfrm>
            <a:off x="2413000" y="3252788"/>
            <a:ext cx="219075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68" name="Rectangle 161"/>
          <p:cNvSpPr>
            <a:spLocks noChangeArrowheads="1"/>
          </p:cNvSpPr>
          <p:nvPr/>
        </p:nvSpPr>
        <p:spPr bwMode="auto">
          <a:xfrm>
            <a:off x="2197100" y="3252788"/>
            <a:ext cx="215900" cy="250825"/>
          </a:xfrm>
          <a:prstGeom prst="rect">
            <a:avLst/>
          </a:prstGeom>
          <a:solidFill>
            <a:srgbClr val="E4F2DA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69" name="Rectangle 162"/>
          <p:cNvSpPr>
            <a:spLocks noChangeArrowheads="1"/>
          </p:cNvSpPr>
          <p:nvPr/>
        </p:nvSpPr>
        <p:spPr bwMode="auto">
          <a:xfrm>
            <a:off x="1979613" y="3252788"/>
            <a:ext cx="217487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70" name="Rectangle 163"/>
          <p:cNvSpPr>
            <a:spLocks noChangeArrowheads="1"/>
          </p:cNvSpPr>
          <p:nvPr/>
        </p:nvSpPr>
        <p:spPr bwMode="auto">
          <a:xfrm>
            <a:off x="1763713" y="3252788"/>
            <a:ext cx="215900" cy="250825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 anchor="ctr"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2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71" name="Line 164"/>
          <p:cNvSpPr>
            <a:spLocks noChangeShapeType="1"/>
          </p:cNvSpPr>
          <p:nvPr/>
        </p:nvSpPr>
        <p:spPr bwMode="auto">
          <a:xfrm>
            <a:off x="652463" y="2651125"/>
            <a:ext cx="2247900" cy="1588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2" name="Line 165"/>
          <p:cNvSpPr>
            <a:spLocks noChangeShapeType="1"/>
          </p:cNvSpPr>
          <p:nvPr/>
        </p:nvSpPr>
        <p:spPr bwMode="auto">
          <a:xfrm>
            <a:off x="652463" y="2895600"/>
            <a:ext cx="2247900" cy="1588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3" name="Line 166"/>
          <p:cNvSpPr>
            <a:spLocks noChangeShapeType="1"/>
          </p:cNvSpPr>
          <p:nvPr/>
        </p:nvSpPr>
        <p:spPr bwMode="auto">
          <a:xfrm>
            <a:off x="652463" y="3140075"/>
            <a:ext cx="2247900" cy="1588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" name="Line 167"/>
          <p:cNvSpPr>
            <a:spLocks noChangeShapeType="1"/>
          </p:cNvSpPr>
          <p:nvPr/>
        </p:nvSpPr>
        <p:spPr bwMode="auto">
          <a:xfrm>
            <a:off x="652463" y="3406775"/>
            <a:ext cx="2247900" cy="1588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5" name="Rectangle 168"/>
          <p:cNvSpPr>
            <a:spLocks noChangeArrowheads="1"/>
          </p:cNvSpPr>
          <p:nvPr/>
        </p:nvSpPr>
        <p:spPr bwMode="auto">
          <a:xfrm>
            <a:off x="1492250" y="5691188"/>
            <a:ext cx="217488" cy="233362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76" name="Rectangle 169"/>
          <p:cNvSpPr>
            <a:spLocks noChangeArrowheads="1"/>
          </p:cNvSpPr>
          <p:nvPr/>
        </p:nvSpPr>
        <p:spPr bwMode="auto">
          <a:xfrm>
            <a:off x="1492250" y="5441950"/>
            <a:ext cx="217488" cy="249238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77" name="Rectangle 170"/>
          <p:cNvSpPr>
            <a:spLocks noChangeArrowheads="1"/>
          </p:cNvSpPr>
          <p:nvPr/>
        </p:nvSpPr>
        <p:spPr bwMode="auto">
          <a:xfrm>
            <a:off x="1492250" y="5192713"/>
            <a:ext cx="217488" cy="249237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78" name="Rectangle 171"/>
          <p:cNvSpPr>
            <a:spLocks noChangeArrowheads="1"/>
          </p:cNvSpPr>
          <p:nvPr/>
        </p:nvSpPr>
        <p:spPr bwMode="auto">
          <a:xfrm>
            <a:off x="1492250" y="4943475"/>
            <a:ext cx="217488" cy="249238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79" name="Rectangle 172"/>
          <p:cNvSpPr>
            <a:spLocks noChangeArrowheads="1"/>
          </p:cNvSpPr>
          <p:nvPr/>
        </p:nvSpPr>
        <p:spPr bwMode="auto">
          <a:xfrm>
            <a:off x="1492250" y="4694238"/>
            <a:ext cx="217488" cy="249237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80" name="Rectangle 173"/>
          <p:cNvSpPr>
            <a:spLocks noChangeArrowheads="1"/>
          </p:cNvSpPr>
          <p:nvPr/>
        </p:nvSpPr>
        <p:spPr bwMode="auto">
          <a:xfrm>
            <a:off x="1711325" y="5691188"/>
            <a:ext cx="217488" cy="233362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81" name="Rectangle 174"/>
          <p:cNvSpPr>
            <a:spLocks noChangeArrowheads="1"/>
          </p:cNvSpPr>
          <p:nvPr/>
        </p:nvSpPr>
        <p:spPr bwMode="auto">
          <a:xfrm>
            <a:off x="1711325" y="5441950"/>
            <a:ext cx="217488" cy="249238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82" name="Rectangle 175"/>
          <p:cNvSpPr>
            <a:spLocks noChangeArrowheads="1"/>
          </p:cNvSpPr>
          <p:nvPr/>
        </p:nvSpPr>
        <p:spPr bwMode="auto">
          <a:xfrm>
            <a:off x="1711325" y="5192713"/>
            <a:ext cx="217488" cy="249237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83" name="Rectangle 176"/>
          <p:cNvSpPr>
            <a:spLocks noChangeArrowheads="1"/>
          </p:cNvSpPr>
          <p:nvPr/>
        </p:nvSpPr>
        <p:spPr bwMode="auto">
          <a:xfrm>
            <a:off x="1711325" y="4943475"/>
            <a:ext cx="217488" cy="249238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84" name="Rectangle 177"/>
          <p:cNvSpPr>
            <a:spLocks noChangeArrowheads="1"/>
          </p:cNvSpPr>
          <p:nvPr/>
        </p:nvSpPr>
        <p:spPr bwMode="auto">
          <a:xfrm>
            <a:off x="1711325" y="4694238"/>
            <a:ext cx="217488" cy="249237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85" name="Rectangle 178"/>
          <p:cNvSpPr>
            <a:spLocks noChangeArrowheads="1"/>
          </p:cNvSpPr>
          <p:nvPr/>
        </p:nvSpPr>
        <p:spPr bwMode="auto">
          <a:xfrm>
            <a:off x="1920875" y="5686425"/>
            <a:ext cx="217488" cy="233363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86" name="Rectangle 179"/>
          <p:cNvSpPr>
            <a:spLocks noChangeArrowheads="1"/>
          </p:cNvSpPr>
          <p:nvPr/>
        </p:nvSpPr>
        <p:spPr bwMode="auto">
          <a:xfrm>
            <a:off x="1920875" y="5437188"/>
            <a:ext cx="217488" cy="249237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87" name="Rectangle 180"/>
          <p:cNvSpPr>
            <a:spLocks noChangeArrowheads="1"/>
          </p:cNvSpPr>
          <p:nvPr/>
        </p:nvSpPr>
        <p:spPr bwMode="auto">
          <a:xfrm>
            <a:off x="1920875" y="5187950"/>
            <a:ext cx="217488" cy="249238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88" name="Rectangle 181"/>
          <p:cNvSpPr>
            <a:spLocks noChangeArrowheads="1"/>
          </p:cNvSpPr>
          <p:nvPr/>
        </p:nvSpPr>
        <p:spPr bwMode="auto">
          <a:xfrm>
            <a:off x="1920875" y="4938713"/>
            <a:ext cx="217488" cy="249237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89" name="Rectangle 182"/>
          <p:cNvSpPr>
            <a:spLocks noChangeArrowheads="1"/>
          </p:cNvSpPr>
          <p:nvPr/>
        </p:nvSpPr>
        <p:spPr bwMode="auto">
          <a:xfrm>
            <a:off x="1920875" y="4689475"/>
            <a:ext cx="217488" cy="249238"/>
          </a:xfrm>
          <a:prstGeom prst="rect">
            <a:avLst/>
          </a:prstGeom>
          <a:solidFill>
            <a:schemeClr val="hlink"/>
          </a:solidFill>
          <a:ln w="635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854075" eaLnBrk="0" hangingPunct="0"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854075" eaLnBrk="0" fontAlgn="base" hangingPunct="0">
              <a:spcBef>
                <a:spcPct val="0"/>
              </a:spcBef>
              <a:spcAft>
                <a:spcPct val="0"/>
              </a:spcAft>
              <a:tabLst>
                <a:tab pos="1730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ko-KR" altLang="en-US" sz="1400">
              <a:solidFill>
                <a:srgbClr val="1C1C1C"/>
              </a:solidFill>
              <a:latin typeface="微软雅黑" panose="020B0503020204020204" pitchFamily="34" charset="-122"/>
              <a:ea typeface="Gulim" pitchFamily="34" charset="-127"/>
            </a:endParaRPr>
          </a:p>
        </p:txBody>
      </p:sp>
      <p:sp>
        <p:nvSpPr>
          <p:cNvPr id="190" name="Line 183"/>
          <p:cNvSpPr>
            <a:spLocks noChangeShapeType="1"/>
          </p:cNvSpPr>
          <p:nvPr/>
        </p:nvSpPr>
        <p:spPr bwMode="auto">
          <a:xfrm>
            <a:off x="1804988" y="4656138"/>
            <a:ext cx="0" cy="1379537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1" name="Line 184"/>
          <p:cNvSpPr>
            <a:spLocks noChangeShapeType="1"/>
          </p:cNvSpPr>
          <p:nvPr/>
        </p:nvSpPr>
        <p:spPr bwMode="auto">
          <a:xfrm>
            <a:off x="2022475" y="4656138"/>
            <a:ext cx="0" cy="137795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2" name="Line 185"/>
          <p:cNvSpPr>
            <a:spLocks noChangeShapeType="1"/>
          </p:cNvSpPr>
          <p:nvPr/>
        </p:nvSpPr>
        <p:spPr bwMode="auto">
          <a:xfrm>
            <a:off x="1604963" y="4656138"/>
            <a:ext cx="0" cy="1377950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830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3000"/>
                            </p:stCondLst>
                            <p:childTnLst>
                              <p:par>
                                <p:cTn id="1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4000"/>
                            </p:stCondLst>
                            <p:childTnLst>
                              <p:par>
                                <p:cTn id="1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500"/>
                            </p:stCondLst>
                            <p:childTnLst>
                              <p:par>
                                <p:cTn id="2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000"/>
                            </p:stCondLst>
                            <p:childTnLst>
                              <p:par>
                                <p:cTn id="2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3500"/>
                            </p:stCondLst>
                            <p:childTnLst>
                              <p:par>
                                <p:cTn id="2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4000"/>
                            </p:stCondLst>
                            <p:childTnLst>
                              <p:par>
                                <p:cTn id="2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500"/>
                            </p:stCondLst>
                            <p:childTnLst>
                              <p:par>
                                <p:cTn id="2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0"/>
                            </p:stCondLst>
                            <p:childTnLst>
                              <p:par>
                                <p:cTn id="2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500"/>
                            </p:stCondLst>
                            <p:childTnLst>
                              <p:par>
                                <p:cTn id="2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000"/>
                            </p:stCondLst>
                            <p:childTnLst>
                              <p:par>
                                <p:cTn id="2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6500"/>
                            </p:stCondLst>
                            <p:childTnLst>
                              <p:par>
                                <p:cTn id="2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29" grpId="0"/>
      <p:bldP spid="130" grpId="0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42530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列式数据库</a:t>
            </a:r>
            <a:r>
              <a:rPr kumimoji="0"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VS</a:t>
            </a:r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行式数据库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graphicFrame>
        <p:nvGraphicFramePr>
          <p:cNvPr id="11" name="Group 8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475934"/>
              </p:ext>
            </p:extLst>
          </p:nvPr>
        </p:nvGraphicFramePr>
        <p:xfrm>
          <a:off x="63500" y="1371600"/>
          <a:ext cx="8991600" cy="4805048"/>
        </p:xfrm>
        <a:graphic>
          <a:graphicData uri="http://schemas.openxmlformats.org/drawingml/2006/table">
            <a:tbl>
              <a:tblPr/>
              <a:tblGrid>
                <a:gridCol w="4848225">
                  <a:extLst>
                    <a:ext uri="{9D8B030D-6E8A-4147-A177-3AD203B41FA5}">
                      <a16:colId xmlns="" xmlns:a16="http://schemas.microsoft.com/office/drawing/2014/main" val="337444044"/>
                    </a:ext>
                  </a:extLst>
                </a:gridCol>
                <a:gridCol w="1484313">
                  <a:extLst>
                    <a:ext uri="{9D8B030D-6E8A-4147-A177-3AD203B41FA5}">
                      <a16:colId xmlns="" xmlns:a16="http://schemas.microsoft.com/office/drawing/2014/main" val="3428203889"/>
                    </a:ext>
                  </a:extLst>
                </a:gridCol>
                <a:gridCol w="1490662">
                  <a:extLst>
                    <a:ext uri="{9D8B030D-6E8A-4147-A177-3AD203B41FA5}">
                      <a16:colId xmlns="" xmlns:a16="http://schemas.microsoft.com/office/drawing/2014/main" val="3926022580"/>
                    </a:ext>
                  </a:extLst>
                </a:gridCol>
                <a:gridCol w="1168400">
                  <a:extLst>
                    <a:ext uri="{9D8B030D-6E8A-4147-A177-3AD203B41FA5}">
                      <a16:colId xmlns="" xmlns:a16="http://schemas.microsoft.com/office/drawing/2014/main" val="1161973307"/>
                    </a:ext>
                  </a:extLst>
                </a:gridCol>
              </a:tblGrid>
              <a:tr h="7953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B4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行式数据库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B4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列式数据库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B400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比率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倍）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B4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9284437"/>
                  </a:ext>
                </a:extLst>
              </a:tr>
              <a:tr h="423863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5000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万条纪录带索引加载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7111.33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265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Arial" panose="020B0604020202020204" pitchFamily="34" charset="0"/>
                        </a:rPr>
                        <a:t>26.8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87226289"/>
                  </a:ext>
                </a:extLst>
              </a:tr>
              <a:tr h="493713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亿条纪录带索引加载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14463.8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1161.44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Arial" panose="020B0604020202020204" pitchFamily="34" charset="0"/>
                        </a:rPr>
                        <a:t>12.5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59359368"/>
                  </a:ext>
                </a:extLst>
              </a:tr>
              <a:tr h="42068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数据存储总占用空间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183.51(G)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27.5(G)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01906962"/>
                  </a:ext>
                </a:extLst>
              </a:tr>
              <a:tr h="44608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测试大表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count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sum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聚合操作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排序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57.24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82002130"/>
                  </a:ext>
                </a:extLst>
              </a:tr>
              <a:tr h="58102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测试利用索引过滤纪录后对大基数字段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group by ,sum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操作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32.54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33.3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Arial" panose="020B0604020202020204" pitchFamily="34" charset="0"/>
                        </a:rPr>
                        <a:t>2.3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77296109"/>
                  </a:ext>
                </a:extLst>
              </a:tr>
              <a:tr h="37147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测试大表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count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sum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聚合操作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50.37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23.87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Arial" panose="020B0604020202020204" pitchFamily="34" charset="0"/>
                        </a:rPr>
                        <a:t>2.5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93298520"/>
                  </a:ext>
                </a:extLst>
              </a:tr>
              <a:tr h="58102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测试利用索引过滤纪录后对小基数字段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group by ,sum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操作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13.65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1.27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Arial" panose="020B0604020202020204" pitchFamily="34" charset="0"/>
                        </a:rPr>
                        <a:t>13.8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00054549"/>
                  </a:ext>
                </a:extLst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子表操作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57.24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Arial" panose="020B0604020202020204" pitchFamily="34" charset="0"/>
                          <a:ea typeface="微软简楷体" pitchFamily="2" charset="-122"/>
                          <a:cs typeface="Times New Roman" panose="02020603050405020304" pitchFamily="18" charset="0"/>
                        </a:rPr>
                        <a:t>”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微软简楷体" pitchFamily="2" charset="-122"/>
                        <a:ea typeface="微软简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1000" kern="1200">
                          <a:solidFill>
                            <a:srgbClr val="7F7F7F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000" kern="1200">
                          <a:solidFill>
                            <a:srgbClr val="898989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简楷体" pitchFamily="2" charset="-122"/>
                          <a:ea typeface="微软简楷体" pitchFamily="2" charset="-122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36509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9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1268760"/>
            <a:ext cx="8229600" cy="4752528"/>
          </a:xfrm>
        </p:spPr>
        <p:txBody>
          <a:bodyPr/>
          <a:lstStyle/>
          <a:p>
            <a:r>
              <a:rPr kumimoji="1" lang="en-US" altLang="zh-CN" sz="2800" dirty="0" err="1" smtClean="0"/>
              <a:t>Hbase</a:t>
            </a:r>
            <a:r>
              <a:rPr kumimoji="1" lang="zh-CN" altLang="en-US" sz="2800" dirty="0" smtClean="0"/>
              <a:t>是一种面向列的（稀疏），基于</a:t>
            </a:r>
            <a:r>
              <a:rPr kumimoji="1" lang="en-US" altLang="zh-CN" sz="2800" dirty="0" smtClean="0"/>
              <a:t>HDFS</a:t>
            </a:r>
            <a:r>
              <a:rPr kumimoji="1" lang="zh-CN" altLang="en-US" sz="2800" dirty="0" smtClean="0"/>
              <a:t>的（海量），高性能（快速）分布式数据库系统</a:t>
            </a:r>
            <a:endParaRPr kumimoji="1" lang="en-US" altLang="zh-CN" sz="2800" dirty="0" smtClean="0"/>
          </a:p>
          <a:p>
            <a:pPr lvl="1"/>
            <a:r>
              <a:rPr lang="zh-CN" altLang="zh-CN" sz="2400" dirty="0"/>
              <a:t>利用</a:t>
            </a:r>
            <a:r>
              <a:rPr lang="en-US" altLang="zh-CN" sz="2400" dirty="0" err="1"/>
              <a:t>Hadoop</a:t>
            </a:r>
            <a:r>
              <a:rPr lang="en-US" altLang="zh-CN" sz="2400" dirty="0"/>
              <a:t> HDFS</a:t>
            </a:r>
            <a:r>
              <a:rPr lang="zh-CN" altLang="zh-CN" sz="2400" dirty="0" smtClean="0"/>
              <a:t>作为其文件存储系统</a:t>
            </a:r>
            <a:r>
              <a:rPr lang="zh-CN" altLang="en-US" sz="2400" dirty="0"/>
              <a:t>，提供高可靠性、高性能、列存储、可伸缩、实时读写的数据库系统</a:t>
            </a:r>
            <a:r>
              <a:rPr lang="zh-CN" altLang="en-US" sz="2400" dirty="0" smtClean="0"/>
              <a:t>。</a:t>
            </a:r>
            <a:endParaRPr lang="en-US" altLang="zh-CN" sz="2400" dirty="0"/>
          </a:p>
          <a:p>
            <a:pPr lvl="1"/>
            <a:r>
              <a:rPr lang="zh-CN" altLang="zh-CN" sz="2400" dirty="0"/>
              <a:t>利用</a:t>
            </a:r>
            <a:r>
              <a:rPr lang="en-US" altLang="zh-CN" sz="2400" dirty="0" err="1"/>
              <a:t>Hadoop</a:t>
            </a:r>
            <a:r>
              <a:rPr lang="en-US" altLang="zh-CN" sz="2400" dirty="0"/>
              <a:t> </a:t>
            </a:r>
            <a:r>
              <a:rPr lang="en-US" altLang="zh-CN" sz="2400" dirty="0" err="1"/>
              <a:t>MapReduce</a:t>
            </a:r>
            <a:r>
              <a:rPr lang="zh-CN" altLang="zh-CN" sz="2400" dirty="0"/>
              <a:t>来处理</a:t>
            </a:r>
            <a:r>
              <a:rPr lang="en-US" altLang="zh-CN" sz="2400" dirty="0" err="1"/>
              <a:t>HBase</a:t>
            </a:r>
            <a:r>
              <a:rPr lang="zh-CN" altLang="zh-CN" sz="2400" dirty="0" smtClean="0"/>
              <a:t>中的海量数据</a:t>
            </a:r>
            <a:endParaRPr lang="en-US" altLang="zh-CN" sz="2400" dirty="0"/>
          </a:p>
          <a:p>
            <a:pPr lvl="1"/>
            <a:r>
              <a:rPr lang="zh-CN" altLang="zh-CN" sz="2400" dirty="0"/>
              <a:t>利用</a:t>
            </a:r>
            <a:r>
              <a:rPr lang="en-US" altLang="zh-CN" sz="2400" dirty="0"/>
              <a:t>Zookeeper</a:t>
            </a:r>
            <a:r>
              <a:rPr lang="zh-CN" altLang="zh-CN" sz="2400" dirty="0"/>
              <a:t>作为协同服务。</a:t>
            </a:r>
            <a:endParaRPr lang="en-US" altLang="zh-CN" sz="2400" dirty="0"/>
          </a:p>
          <a:p>
            <a:pPr lvl="1"/>
            <a:endParaRPr kumimoji="1" lang="zh-CN" altLang="en-US" sz="24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894" y="4293096"/>
            <a:ext cx="2540000" cy="1905000"/>
          </a:xfrm>
          <a:prstGeom prst="rect">
            <a:avLst/>
          </a:prstGeom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23845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28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Hbase</a:t>
            </a:r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是什么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圆角矩形 11"/>
          <p:cNvSpPr/>
          <p:nvPr/>
        </p:nvSpPr>
        <p:spPr>
          <a:xfrm>
            <a:off x="1979712" y="1844824"/>
            <a:ext cx="381642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水平扩展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979712" y="2636912"/>
            <a:ext cx="3816424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面向列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1979712" y="4221088"/>
            <a:ext cx="3816424" cy="6480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范围查询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940152" y="1844824"/>
            <a:ext cx="1080120" cy="381642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靠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性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1979712" y="3429000"/>
            <a:ext cx="3816424" cy="648072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高性能随机读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写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979712" y="5013176"/>
            <a:ext cx="3816424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Hadoop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无缝集成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20233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28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Hbase</a:t>
            </a:r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特点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7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845414"/>
              </p:ext>
            </p:extLst>
          </p:nvPr>
        </p:nvGraphicFramePr>
        <p:xfrm>
          <a:off x="468313" y="1052513"/>
          <a:ext cx="8351837" cy="4476750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417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844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charset="0"/>
                        <a:ea typeface="黑体" charset="0"/>
                        <a:cs typeface="黑体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HBase</a:t>
                      </a:r>
                      <a:endParaRPr kumimoji="0" lang="zh-CN" alt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Franklin Gothic Book" charset="0"/>
                        <a:ea typeface="黑体" charset="0"/>
                        <a:cs typeface="黑体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RDBMS</a:t>
                      </a:r>
                      <a:endParaRPr kumimoji="0" lang="zh-CN" altLang="en-US" sz="4000" b="1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Franklin Gothic Book" charset="0"/>
                        <a:ea typeface="黑体" charset="0"/>
                        <a:cs typeface="黑体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数据类型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C1D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只有字符串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C1D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丰富的数据类型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C1D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数据操作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简单的增删改查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各种各样的函数，表连接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存储模式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C1D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基于列存储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C1D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基于表格结构和行存储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C1D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数据保护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更新后旧版本仍然会保留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替换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可伸缩性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C1D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轻易的进行增加节点，兼容性高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C1D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charset="0"/>
                          <a:ea typeface="黑体" charset="0"/>
                          <a:cs typeface="黑体" charset="0"/>
                        </a:rPr>
                        <a:t>需要中间层，牺牲功能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C1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C1D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3354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2800" b="1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Hbase</a:t>
            </a:r>
            <a:r>
              <a:rPr kumimoji="0"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VS RDBMS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934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3775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分布式数据库系统概述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4356" y="1340768"/>
            <a:ext cx="7772400" cy="1656184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分布式数据库系统</a:t>
            </a:r>
            <a:r>
              <a:rPr lang="zh-CN" altLang="en-US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的特点</a:t>
            </a: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体系结构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47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4134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分布式数据库系统的特点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4176" y="126876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分布式数据库应具有以下特点：</a:t>
            </a: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的物理分布性</a:t>
            </a: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的逻辑整体性 </a:t>
            </a: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的分布独立性（也称分布透明性） </a:t>
            </a: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场地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自治和协调</a:t>
            </a: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的冗余及冗余透明性  </a:t>
            </a:r>
          </a:p>
        </p:txBody>
      </p:sp>
    </p:spTree>
    <p:extLst>
      <p:ext uri="{BB962C8B-B14F-4D97-AF65-F5344CB8AC3E}">
        <p14:creationId xmlns:p14="http://schemas.microsoft.com/office/powerpoint/2010/main" val="30549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Oval 4"/>
          <p:cNvSpPr>
            <a:spLocks noChangeArrowheads="1"/>
          </p:cNvSpPr>
          <p:nvPr/>
        </p:nvSpPr>
        <p:spPr bwMode="auto">
          <a:xfrm>
            <a:off x="2771130" y="908893"/>
            <a:ext cx="3313113" cy="172878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场地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                 </a:t>
            </a:r>
          </a:p>
          <a:p>
            <a:pPr algn="ctr"/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3131493" y="1845518"/>
            <a:ext cx="1800225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分布式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DBMS</a:t>
            </a:r>
          </a:p>
        </p:txBody>
      </p:sp>
      <p:sp>
        <p:nvSpPr>
          <p:cNvPr id="168966" name="AutoShape 6"/>
          <p:cNvSpPr>
            <a:spLocks noChangeArrowheads="1"/>
          </p:cNvSpPr>
          <p:nvPr/>
        </p:nvSpPr>
        <p:spPr bwMode="auto">
          <a:xfrm>
            <a:off x="5219055" y="1701055"/>
            <a:ext cx="431800" cy="576263"/>
          </a:xfrm>
          <a:prstGeom prst="flowChartMagneticDis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67" name="Line 7"/>
          <p:cNvSpPr>
            <a:spLocks noChangeShapeType="1"/>
          </p:cNvSpPr>
          <p:nvPr/>
        </p:nvSpPr>
        <p:spPr bwMode="auto">
          <a:xfrm>
            <a:off x="4931718" y="198839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683568" y="2709118"/>
            <a:ext cx="3313112" cy="172878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场地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E                  </a:t>
            </a:r>
          </a:p>
          <a:p>
            <a:pPr algn="ctr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1907530" y="3645743"/>
            <a:ext cx="1800225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分布式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DBMS</a:t>
            </a:r>
          </a:p>
        </p:txBody>
      </p:sp>
      <p:sp>
        <p:nvSpPr>
          <p:cNvPr id="168970" name="AutoShape 10"/>
          <p:cNvSpPr>
            <a:spLocks noChangeArrowheads="1"/>
          </p:cNvSpPr>
          <p:nvPr/>
        </p:nvSpPr>
        <p:spPr bwMode="auto">
          <a:xfrm>
            <a:off x="1115368" y="3572718"/>
            <a:ext cx="431800" cy="576262"/>
          </a:xfrm>
          <a:prstGeom prst="flowChartMagneticDis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71" name="Line 11"/>
          <p:cNvSpPr>
            <a:spLocks noChangeShapeType="1"/>
          </p:cNvSpPr>
          <p:nvPr/>
        </p:nvSpPr>
        <p:spPr bwMode="auto">
          <a:xfrm>
            <a:off x="1618605" y="386164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72" name="Oval 12"/>
          <p:cNvSpPr>
            <a:spLocks noChangeArrowheads="1"/>
          </p:cNvSpPr>
          <p:nvPr/>
        </p:nvSpPr>
        <p:spPr bwMode="auto">
          <a:xfrm>
            <a:off x="5219055" y="2637680"/>
            <a:ext cx="3313113" cy="1728788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场地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B                  </a:t>
            </a:r>
          </a:p>
          <a:p>
            <a:pPr algn="ctr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</a:t>
            </a:r>
          </a:p>
        </p:txBody>
      </p:sp>
      <p:sp>
        <p:nvSpPr>
          <p:cNvPr id="168973" name="Rectangle 13"/>
          <p:cNvSpPr>
            <a:spLocks noChangeArrowheads="1"/>
          </p:cNvSpPr>
          <p:nvPr/>
        </p:nvSpPr>
        <p:spPr bwMode="auto">
          <a:xfrm>
            <a:off x="5579418" y="3574305"/>
            <a:ext cx="1800225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分布式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DBMS</a:t>
            </a:r>
          </a:p>
        </p:txBody>
      </p:sp>
      <p:sp>
        <p:nvSpPr>
          <p:cNvPr id="168974" name="AutoShape 14"/>
          <p:cNvSpPr>
            <a:spLocks noChangeArrowheads="1"/>
          </p:cNvSpPr>
          <p:nvPr/>
        </p:nvSpPr>
        <p:spPr bwMode="auto">
          <a:xfrm>
            <a:off x="7666980" y="3429843"/>
            <a:ext cx="431800" cy="576262"/>
          </a:xfrm>
          <a:prstGeom prst="flowChartMagneticDis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75" name="Line 15"/>
          <p:cNvSpPr>
            <a:spLocks noChangeShapeType="1"/>
          </p:cNvSpPr>
          <p:nvPr/>
        </p:nvSpPr>
        <p:spPr bwMode="auto">
          <a:xfrm>
            <a:off x="7379643" y="371718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76" name="Oval 16"/>
          <p:cNvSpPr>
            <a:spLocks noChangeArrowheads="1"/>
          </p:cNvSpPr>
          <p:nvPr/>
        </p:nvSpPr>
        <p:spPr bwMode="auto">
          <a:xfrm>
            <a:off x="501798" y="4728501"/>
            <a:ext cx="3313113" cy="1728788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场地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D                  </a:t>
            </a:r>
          </a:p>
          <a:p>
            <a:pPr algn="ctr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</a:t>
            </a:r>
          </a:p>
        </p:txBody>
      </p:sp>
      <p:sp>
        <p:nvSpPr>
          <p:cNvPr id="168977" name="Rectangle 17"/>
          <p:cNvSpPr>
            <a:spLocks noChangeArrowheads="1"/>
          </p:cNvSpPr>
          <p:nvPr/>
        </p:nvSpPr>
        <p:spPr bwMode="auto">
          <a:xfrm>
            <a:off x="1725761" y="5665126"/>
            <a:ext cx="1800225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分布式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DBMS</a:t>
            </a:r>
          </a:p>
        </p:txBody>
      </p:sp>
      <p:sp>
        <p:nvSpPr>
          <p:cNvPr id="168978" name="AutoShape 18"/>
          <p:cNvSpPr>
            <a:spLocks noChangeArrowheads="1"/>
          </p:cNvSpPr>
          <p:nvPr/>
        </p:nvSpPr>
        <p:spPr bwMode="auto">
          <a:xfrm>
            <a:off x="1006623" y="5520664"/>
            <a:ext cx="431800" cy="576262"/>
          </a:xfrm>
          <a:prstGeom prst="flowChartMagneticDis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79" name="Line 19"/>
          <p:cNvSpPr>
            <a:spLocks noChangeShapeType="1"/>
          </p:cNvSpPr>
          <p:nvPr/>
        </p:nvSpPr>
        <p:spPr bwMode="auto">
          <a:xfrm>
            <a:off x="1438423" y="5881026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80" name="Oval 20"/>
          <p:cNvSpPr>
            <a:spLocks noChangeArrowheads="1"/>
          </p:cNvSpPr>
          <p:nvPr/>
        </p:nvSpPr>
        <p:spPr bwMode="auto">
          <a:xfrm>
            <a:off x="5475965" y="4509343"/>
            <a:ext cx="3313113" cy="1728788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场地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C                 </a:t>
            </a:r>
          </a:p>
          <a:p>
            <a:pPr algn="ctr"/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</a:t>
            </a:r>
          </a:p>
        </p:txBody>
      </p:sp>
      <p:sp>
        <p:nvSpPr>
          <p:cNvPr id="168981" name="Rectangle 21"/>
          <p:cNvSpPr>
            <a:spLocks noChangeArrowheads="1"/>
          </p:cNvSpPr>
          <p:nvPr/>
        </p:nvSpPr>
        <p:spPr bwMode="auto">
          <a:xfrm>
            <a:off x="5975498" y="5413507"/>
            <a:ext cx="1800225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分布式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DBMS</a:t>
            </a:r>
          </a:p>
        </p:txBody>
      </p:sp>
      <p:sp>
        <p:nvSpPr>
          <p:cNvPr id="168982" name="AutoShape 22"/>
          <p:cNvSpPr>
            <a:spLocks noChangeArrowheads="1"/>
          </p:cNvSpPr>
          <p:nvPr/>
        </p:nvSpPr>
        <p:spPr bwMode="auto">
          <a:xfrm>
            <a:off x="8087230" y="5232533"/>
            <a:ext cx="431800" cy="576262"/>
          </a:xfrm>
          <a:prstGeom prst="flowChartMagneticDisk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83" name="Line 23"/>
          <p:cNvSpPr>
            <a:spLocks noChangeShapeType="1"/>
          </p:cNvSpPr>
          <p:nvPr/>
        </p:nvSpPr>
        <p:spPr bwMode="auto">
          <a:xfrm>
            <a:off x="7775723" y="5581267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84" name="AutoShape 24"/>
          <p:cNvSpPr>
            <a:spLocks noChangeArrowheads="1"/>
          </p:cNvSpPr>
          <p:nvPr/>
        </p:nvSpPr>
        <p:spPr bwMode="auto">
          <a:xfrm>
            <a:off x="3995093" y="4004518"/>
            <a:ext cx="1152525" cy="1223962"/>
          </a:xfrm>
          <a:prstGeom prst="irregularSeal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网络</a:t>
            </a:r>
          </a:p>
        </p:txBody>
      </p:sp>
      <p:sp>
        <p:nvSpPr>
          <p:cNvPr id="168985" name="Line 25"/>
          <p:cNvSpPr>
            <a:spLocks noChangeShapeType="1"/>
          </p:cNvSpPr>
          <p:nvPr/>
        </p:nvSpPr>
        <p:spPr bwMode="auto">
          <a:xfrm>
            <a:off x="4210993" y="2204293"/>
            <a:ext cx="288925" cy="19446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86" name="Line 26"/>
          <p:cNvSpPr>
            <a:spLocks noChangeShapeType="1"/>
          </p:cNvSpPr>
          <p:nvPr/>
        </p:nvSpPr>
        <p:spPr bwMode="auto">
          <a:xfrm flipH="1">
            <a:off x="4860280" y="3717180"/>
            <a:ext cx="719138" cy="7207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87" name="Line 27"/>
          <p:cNvSpPr>
            <a:spLocks noChangeShapeType="1"/>
          </p:cNvSpPr>
          <p:nvPr/>
        </p:nvSpPr>
        <p:spPr bwMode="auto">
          <a:xfrm rot="20700000">
            <a:off x="5056934" y="4787202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88" name="Line 28"/>
          <p:cNvSpPr>
            <a:spLocks noChangeShapeType="1"/>
          </p:cNvSpPr>
          <p:nvPr/>
        </p:nvSpPr>
        <p:spPr bwMode="auto">
          <a:xfrm>
            <a:off x="3707755" y="3788618"/>
            <a:ext cx="719138" cy="5048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8989" name="Line 29"/>
          <p:cNvSpPr>
            <a:spLocks noChangeShapeType="1"/>
          </p:cNvSpPr>
          <p:nvPr/>
        </p:nvSpPr>
        <p:spPr bwMode="auto">
          <a:xfrm flipV="1">
            <a:off x="2949723" y="4512601"/>
            <a:ext cx="1008063" cy="11525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4134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分布式数据库系统的特点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4134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分布式数据库系统的优点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5163" y="1340768"/>
            <a:ext cx="7772400" cy="4114800"/>
          </a:xfrm>
          <a:prstGeom prst="rect">
            <a:avLst/>
          </a:prstGeom>
        </p:spPr>
        <p:txBody>
          <a:bodyPr/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分布式系统的优点</a:t>
            </a:r>
          </a:p>
          <a:p>
            <a:pPr lvl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分布式控制</a:t>
            </a:r>
          </a:p>
          <a:p>
            <a:pPr lvl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数据共享</a:t>
            </a:r>
          </a:p>
          <a:p>
            <a:pPr lvl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可靠性和可用性得到加强</a:t>
            </a:r>
          </a:p>
          <a:p>
            <a:pPr lvl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性能得到改善</a:t>
            </a:r>
          </a:p>
          <a:p>
            <a:pPr lvl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可扩充性好</a:t>
            </a:r>
          </a:p>
          <a:p>
            <a:pPr lvl="1">
              <a:buFontTx/>
              <a:buNone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64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4134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ea typeface="微软雅黑" panose="020B0503020204020204" pitchFamily="34" charset="-122"/>
              </a:rPr>
              <a:t>分布式数据库系统的缺点</a:t>
            </a:r>
            <a:endParaRPr kumimoji="0" lang="zh-CN" altLang="en-US" sz="2800" b="1" dirty="0"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5938" y="1484784"/>
            <a:ext cx="7772400" cy="41148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分布式系统缺点</a:t>
            </a:r>
          </a:p>
          <a:p>
            <a:pPr lvl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复杂</a:t>
            </a:r>
          </a:p>
          <a:p>
            <a:pPr lvl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增加开销</a:t>
            </a:r>
          </a:p>
          <a:p>
            <a:pPr lvl="2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硬件开销</a:t>
            </a:r>
          </a:p>
          <a:p>
            <a:pPr lvl="2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通信开销</a:t>
            </a:r>
          </a:p>
          <a:p>
            <a:pPr lvl="2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冗余数据的潜在开销</a:t>
            </a:r>
          </a:p>
          <a:p>
            <a:pPr lvl="2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保证数据库全局并行性、并行操作的可串行性、安全性和完整性的开销</a:t>
            </a:r>
          </a:p>
        </p:txBody>
      </p:sp>
    </p:spTree>
    <p:extLst>
      <p:ext uri="{BB962C8B-B14F-4D97-AF65-F5344CB8AC3E}">
        <p14:creationId xmlns:p14="http://schemas.microsoft.com/office/powerpoint/2010/main" val="124739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65163" y="333375"/>
            <a:ext cx="4134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分布式数据库的体系架构</a:t>
            </a:r>
            <a:endParaRPr kumimoji="0"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95288" y="427038"/>
            <a:ext cx="120650" cy="360362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宋体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4356" y="1340768"/>
            <a:ext cx="7772400" cy="1656184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分布式数据库系统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的特点</a:t>
            </a:r>
          </a:p>
          <a:p>
            <a:r>
              <a:rPr lang="zh-CN" altLang="en-US" dirty="0" smtClean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分布式数据库</a:t>
            </a:r>
            <a:r>
              <a:rPr lang="zh-CN" altLang="en-US" dirty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dirty="0" smtClean="0">
                <a:solidFill>
                  <a:srgbClr val="CC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体系结构</a:t>
            </a:r>
            <a:endParaRPr lang="zh-CN" altLang="en-US" dirty="0">
              <a:solidFill>
                <a:srgbClr val="CC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12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演示文稿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演示文稿2</Template>
  <TotalTime>3092</TotalTime>
  <Words>3266</Words>
  <Application>Microsoft Office PowerPoint</Application>
  <PresentationFormat>On-screen Show (4:3)</PresentationFormat>
  <Paragraphs>355</Paragraphs>
  <Slides>36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4" baseType="lpstr">
      <vt:lpstr>Arial Unicode MS</vt:lpstr>
      <vt:lpstr>Gulim</vt:lpstr>
      <vt:lpstr>Monotype Sorts</vt:lpstr>
      <vt:lpstr>方正大黑简体</vt:lpstr>
      <vt:lpstr>黑体</vt:lpstr>
      <vt:lpstr>华文行楷</vt:lpstr>
      <vt:lpstr>华文楷体</vt:lpstr>
      <vt:lpstr>宋体</vt:lpstr>
      <vt:lpstr>微软简楷体</vt:lpstr>
      <vt:lpstr>微软雅黑</vt:lpstr>
      <vt:lpstr>Arial</vt:lpstr>
      <vt:lpstr>Arial Black</vt:lpstr>
      <vt:lpstr>Calibri</vt:lpstr>
      <vt:lpstr>Corbel</vt:lpstr>
      <vt:lpstr>Franklin Gothic Book</vt:lpstr>
      <vt:lpstr>Times New Roman</vt:lpstr>
      <vt:lpstr>Wingdings</vt:lpstr>
      <vt:lpstr>演示文稿2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sugon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用户47</dc:creator>
  <cp:lastModifiedBy>Fara YANG</cp:lastModifiedBy>
  <cp:revision>210</cp:revision>
  <dcterms:created xsi:type="dcterms:W3CDTF">2011-03-28T03:13:39Z</dcterms:created>
  <dcterms:modified xsi:type="dcterms:W3CDTF">2017-07-10T06:35:03Z</dcterms:modified>
</cp:coreProperties>
</file>