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96" r:id="rId2"/>
    <p:sldId id="310" r:id="rId3"/>
    <p:sldId id="298" r:id="rId4"/>
    <p:sldId id="299" r:id="rId5"/>
    <p:sldId id="300" r:id="rId6"/>
    <p:sldId id="301" r:id="rId7"/>
    <p:sldId id="302" r:id="rId8"/>
    <p:sldId id="303" r:id="rId9"/>
    <p:sldId id="304" r:id="rId10"/>
    <p:sldId id="306" r:id="rId11"/>
    <p:sldId id="308" r:id="rId12"/>
    <p:sldId id="311" r:id="rId13"/>
    <p:sldId id="287" r:id="rId1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B9B8"/>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EBBBCC-DAD2-459C-BE2E-F6DE35CF9A28}" styleName="深色样式 2 - 强调 3/强调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5433" autoAdjust="0"/>
  </p:normalViewPr>
  <p:slideViewPr>
    <p:cSldViewPr>
      <p:cViewPr varScale="1">
        <p:scale>
          <a:sx n="73" d="100"/>
          <a:sy n="73" d="100"/>
        </p:scale>
        <p:origin x="1296"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4" d="100"/>
          <a:sy n="54" d="100"/>
        </p:scale>
        <p:origin x="-292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E78497-196B-415E-957E-0F415BE43247}" type="datetimeFigureOut">
              <a:rPr lang="zh-CN" altLang="en-US" smtClean="0"/>
              <a:pPr/>
              <a:t>2017/7/10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B853C6-0FAD-4C80-9812-1751C557927C}" type="slidenum">
              <a:rPr lang="zh-CN" altLang="en-US" smtClean="0"/>
              <a:pPr/>
              <a:t>‹#›</a:t>
            </a:fld>
            <a:endParaRPr lang="zh-CN" altLang="en-US"/>
          </a:p>
        </p:txBody>
      </p:sp>
    </p:spTree>
    <p:extLst>
      <p:ext uri="{BB962C8B-B14F-4D97-AF65-F5344CB8AC3E}">
        <p14:creationId xmlns:p14="http://schemas.microsoft.com/office/powerpoint/2010/main" val="4248635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0497A3-A6E9-460C-B8AE-AE67AD1E0A38}" type="datetimeFigureOut">
              <a:rPr lang="zh-CN" altLang="en-US" smtClean="0"/>
              <a:pPr/>
              <a:t>2017/7/10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7C96D9-4D4F-4265-8F02-21631B019730}" type="slidenum">
              <a:rPr lang="zh-CN" altLang="en-US" smtClean="0"/>
              <a:pPr/>
              <a:t>‹#›</a:t>
            </a:fld>
            <a:endParaRPr lang="zh-CN" altLang="en-US"/>
          </a:p>
        </p:txBody>
      </p:sp>
    </p:spTree>
    <p:extLst>
      <p:ext uri="{BB962C8B-B14F-4D97-AF65-F5344CB8AC3E}">
        <p14:creationId xmlns:p14="http://schemas.microsoft.com/office/powerpoint/2010/main" val="1899116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77C96D9-4D4F-4265-8F02-21631B019730}" type="slidenum">
              <a:rPr lang="zh-CN" altLang="en-US" smtClean="0"/>
              <a:pPr/>
              <a:t>1</a:t>
            </a:fld>
            <a:endParaRPr lang="zh-CN" altLang="en-US"/>
          </a:p>
        </p:txBody>
      </p:sp>
    </p:spTree>
    <p:extLst>
      <p:ext uri="{BB962C8B-B14F-4D97-AF65-F5344CB8AC3E}">
        <p14:creationId xmlns:p14="http://schemas.microsoft.com/office/powerpoint/2010/main" val="1682345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7C96D9-4D4F-4265-8F02-21631B019730}" type="slidenum">
              <a:rPr lang="zh-CN" altLang="en-US" smtClean="0"/>
              <a:pPr/>
              <a:t>2</a:t>
            </a:fld>
            <a:endParaRPr lang="zh-CN" altLang="en-US"/>
          </a:p>
        </p:txBody>
      </p:sp>
    </p:spTree>
    <p:extLst>
      <p:ext uri="{BB962C8B-B14F-4D97-AF65-F5344CB8AC3E}">
        <p14:creationId xmlns:p14="http://schemas.microsoft.com/office/powerpoint/2010/main" val="580065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7C96D9-4D4F-4265-8F02-21631B019730}" type="slidenum">
              <a:rPr lang="zh-CN" altLang="en-US" smtClean="0"/>
              <a:pPr/>
              <a:t>3</a:t>
            </a:fld>
            <a:endParaRPr lang="zh-CN" altLang="en-US"/>
          </a:p>
        </p:txBody>
      </p:sp>
    </p:spTree>
    <p:extLst>
      <p:ext uri="{BB962C8B-B14F-4D97-AF65-F5344CB8AC3E}">
        <p14:creationId xmlns:p14="http://schemas.microsoft.com/office/powerpoint/2010/main" val="4290655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7C96D9-4D4F-4265-8F02-21631B019730}" type="slidenum">
              <a:rPr lang="zh-CN" altLang="en-US" smtClean="0"/>
              <a:pPr/>
              <a:t>4</a:t>
            </a:fld>
            <a:endParaRPr lang="zh-CN" altLang="en-US"/>
          </a:p>
        </p:txBody>
      </p:sp>
    </p:spTree>
    <p:extLst>
      <p:ext uri="{BB962C8B-B14F-4D97-AF65-F5344CB8AC3E}">
        <p14:creationId xmlns:p14="http://schemas.microsoft.com/office/powerpoint/2010/main" val="360576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dirty="0"/>
          </a:p>
        </p:txBody>
      </p:sp>
      <p:sp>
        <p:nvSpPr>
          <p:cNvPr id="4" name="灯片编号占位符 3"/>
          <p:cNvSpPr>
            <a:spLocks noGrp="1"/>
          </p:cNvSpPr>
          <p:nvPr>
            <p:ph type="sldNum" sz="quarter" idx="10"/>
          </p:nvPr>
        </p:nvSpPr>
        <p:spPr/>
        <p:txBody>
          <a:bodyPr/>
          <a:lstStyle/>
          <a:p>
            <a:fld id="{777C96D9-4D4F-4265-8F02-21631B019730}" type="slidenum">
              <a:rPr lang="zh-CN" altLang="en-US" smtClean="0"/>
              <a:pPr/>
              <a:t>9</a:t>
            </a:fld>
            <a:endParaRPr lang="zh-CN" altLang="en-US"/>
          </a:p>
        </p:txBody>
      </p:sp>
    </p:spTree>
    <p:extLst>
      <p:ext uri="{BB962C8B-B14F-4D97-AF65-F5344CB8AC3E}">
        <p14:creationId xmlns:p14="http://schemas.microsoft.com/office/powerpoint/2010/main" val="1129624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E46998-1987-4ADB-9FDB-EDBCCFDB17C5}" type="slidenum">
              <a:rPr lang="zh-CN" altLang="en-US" smtClean="0"/>
              <a:pPr/>
              <a:t>13</a:t>
            </a:fld>
            <a:endParaRPr lang="zh-CN" altLang="en-US"/>
          </a:p>
        </p:txBody>
      </p:sp>
    </p:spTree>
    <p:extLst>
      <p:ext uri="{BB962C8B-B14F-4D97-AF65-F5344CB8AC3E}">
        <p14:creationId xmlns:p14="http://schemas.microsoft.com/office/powerpoint/2010/main" val="12519829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806698"/>
            <a:ext cx="9144000" cy="6078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52642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灯片编号占位符 5"/>
          <p:cNvSpPr txBox="1">
            <a:spLocks/>
          </p:cNvSpPr>
          <p:nvPr userDrawn="1"/>
        </p:nvSpPr>
        <p:spPr>
          <a:xfrm>
            <a:off x="8299746" y="214290"/>
            <a:ext cx="590568" cy="476250"/>
          </a:xfrm>
          <a:prstGeom prst="rect">
            <a:avLst/>
          </a:prstGeo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677DA0A-B8CB-4480-B4CA-78820B2FDF0F}" type="slidenum">
              <a:rPr kumimoji="0" lang="zh-CN" altLang="en-US" sz="18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zh-CN"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内容占位符 8"/>
          <p:cNvSpPr>
            <a:spLocks noGrp="1"/>
          </p:cNvSpPr>
          <p:nvPr>
            <p:ph sz="quarter" idx="13"/>
          </p:nvPr>
        </p:nvSpPr>
        <p:spPr>
          <a:xfrm>
            <a:off x="525484" y="1268760"/>
            <a:ext cx="8078964" cy="4824536"/>
          </a:xfrm>
          <a:prstGeom prst="rect">
            <a:avLst/>
          </a:prstGeo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805" y="6471266"/>
            <a:ext cx="9171805" cy="414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9"/>
          <p:cNvSpPr txBox="1"/>
          <p:nvPr userDrawn="1"/>
        </p:nvSpPr>
        <p:spPr>
          <a:xfrm>
            <a:off x="-27805" y="6504694"/>
            <a:ext cx="2132275" cy="325544"/>
          </a:xfrm>
          <a:prstGeom prst="rect">
            <a:avLst/>
          </a:prstGeom>
          <a:noFill/>
        </p:spPr>
        <p:txBody>
          <a:bodyPr wrap="square" lIns="78555" tIns="39278" rIns="78555" bIns="39278" rtlCol="0">
            <a:spAutoFit/>
          </a:bodyPr>
          <a:lstStyle/>
          <a:p>
            <a:pPr algn="r"/>
            <a:r>
              <a:rPr lang="zh-CN" altLang="en-US" sz="1600" b="0" dirty="0" smtClean="0">
                <a:solidFill>
                  <a:schemeClr val="bg1"/>
                </a:solidFill>
                <a:latin typeface="华文行楷" pitchFamily="2" charset="-122"/>
                <a:ea typeface="华文行楷" pitchFamily="2" charset="-122"/>
              </a:rPr>
              <a:t>计算  决定未来</a:t>
            </a:r>
            <a:endParaRPr lang="zh-CN" altLang="en-US" sz="1600" b="0" dirty="0">
              <a:solidFill>
                <a:schemeClr val="bg1"/>
              </a:solidFill>
              <a:latin typeface="华文行楷" pitchFamily="2" charset="-122"/>
              <a:ea typeface="华文行楷" pitchFamily="2" charset="-122"/>
            </a:endParaRPr>
          </a:p>
        </p:txBody>
      </p:sp>
      <p:sp>
        <p:nvSpPr>
          <p:cNvPr id="8" name="矩形 7"/>
          <p:cNvSpPr/>
          <p:nvPr userDrawn="1"/>
        </p:nvSpPr>
        <p:spPr>
          <a:xfrm flipV="1">
            <a:off x="-2273" y="884479"/>
            <a:ext cx="5581872" cy="4321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占位符 7"/>
          <p:cNvSpPr>
            <a:spLocks noGrp="1"/>
          </p:cNvSpPr>
          <p:nvPr>
            <p:ph type="body" sz="quarter" idx="14"/>
          </p:nvPr>
        </p:nvSpPr>
        <p:spPr>
          <a:xfrm>
            <a:off x="499317" y="315853"/>
            <a:ext cx="7076424" cy="540263"/>
          </a:xfrm>
          <a:prstGeom prst="rect">
            <a:avLst/>
          </a:prstGeom>
        </p:spPr>
        <p:txBody>
          <a:bodyPr lIns="78439" tIns="39218" rIns="78439" bIns="39218"/>
          <a:lstStyle>
            <a:lvl1pPr marL="342900" indent="-342900" algn="l" rtl="0" eaLnBrk="1" fontAlgn="base" hangingPunct="1">
              <a:spcBef>
                <a:spcPct val="20000"/>
              </a:spcBef>
              <a:spcAft>
                <a:spcPct val="0"/>
              </a:spcAft>
              <a:buFont typeface="Arial" pitchFamily="34" charset="0"/>
              <a:buNone/>
              <a:defRPr lang="zh-CN" altLang="en-US" sz="3200" b="1" kern="12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微软雅黑" pitchFamily="34" charset="-122"/>
                <a:ea typeface="微软雅黑" pitchFamily="34" charset="-122"/>
                <a:cs typeface="+mn-cs"/>
              </a:defRPr>
            </a:lvl1pPr>
          </a:lstStyle>
          <a:p>
            <a:pPr lvl="0"/>
            <a:r>
              <a:rPr lang="zh-CN" altLang="en-US" dirty="0"/>
              <a:t>单击此处编辑母版文本样式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1+#ppt_w/2"/>
                                          </p:val>
                                        </p:tav>
                                        <p:tav tm="100000">
                                          <p:val>
                                            <p:strVal val="#ppt_x"/>
                                          </p:val>
                                        </p:tav>
                                      </p:tavLst>
                                    </p:anim>
                                    <p:anim calcmode="lin" valueType="num">
                                      <p:cBhvr additive="base">
                                        <p:cTn id="8" dur="2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C00000"/>
        </a:solidFill>
        <a:effectLst/>
      </p:bgPr>
    </p:bg>
    <p:spTree>
      <p:nvGrpSpPr>
        <p:cNvPr id="1" name=""/>
        <p:cNvGrpSpPr/>
        <p:nvPr/>
      </p:nvGrpSpPr>
      <p:grpSpPr>
        <a:xfrm>
          <a:off x="0" y="0"/>
          <a:ext cx="0" cy="0"/>
          <a:chOff x="0" y="0"/>
          <a:chExt cx="0" cy="0"/>
        </a:xfrm>
      </p:grpSpPr>
      <p:grpSp>
        <p:nvGrpSpPr>
          <p:cNvPr id="5" name="组合 4"/>
          <p:cNvGrpSpPr>
            <a:grpSpLocks/>
          </p:cNvGrpSpPr>
          <p:nvPr userDrawn="1"/>
        </p:nvGrpSpPr>
        <p:grpSpPr bwMode="auto">
          <a:xfrm>
            <a:off x="7134350" y="237852"/>
            <a:ext cx="1585912" cy="419100"/>
            <a:chOff x="7162800" y="228600"/>
            <a:chExt cx="1586151" cy="419101"/>
          </a:xfrm>
        </p:grpSpPr>
        <p:grpSp>
          <p:nvGrpSpPr>
            <p:cNvPr id="6" name="组合 5"/>
            <p:cNvGrpSpPr>
              <a:grpSpLocks/>
            </p:cNvGrpSpPr>
            <p:nvPr/>
          </p:nvGrpSpPr>
          <p:grpSpPr bwMode="auto">
            <a:xfrm>
              <a:off x="8382000" y="228600"/>
              <a:ext cx="366951" cy="378619"/>
              <a:chOff x="6324600" y="2121932"/>
              <a:chExt cx="366951" cy="378619"/>
            </a:xfrm>
          </p:grpSpPr>
          <p:sp>
            <p:nvSpPr>
              <p:cNvPr id="9" name="矩形 8"/>
              <p:cNvSpPr>
                <a:spLocks noChangeArrowheads="1"/>
              </p:cNvSpPr>
              <p:nvPr/>
            </p:nvSpPr>
            <p:spPr bwMode="auto">
              <a:xfrm>
                <a:off x="6324600" y="2133600"/>
                <a:ext cx="366951" cy="366951"/>
              </a:xfrm>
              <a:prstGeom prst="rect">
                <a:avLst/>
              </a:prstGeom>
              <a:solidFill>
                <a:srgbClr val="B01F24"/>
              </a:solidFill>
              <a:ln w="9525">
                <a:noFill/>
                <a:miter lim="800000"/>
                <a:headEnd/>
                <a:tailEnd/>
              </a:ln>
            </p:spPr>
            <p:txBody>
              <a:bodyPr/>
              <a:lstStyle/>
              <a:p>
                <a:pPr algn="ctr"/>
                <a:endParaRPr lang="zh-CN" altLang="en-US"/>
              </a:p>
            </p:txBody>
          </p:sp>
          <p:sp>
            <p:nvSpPr>
              <p:cNvPr id="10" name="TextBox 6"/>
              <p:cNvSpPr txBox="1">
                <a:spLocks noChangeArrowheads="1"/>
              </p:cNvSpPr>
              <p:nvPr/>
            </p:nvSpPr>
            <p:spPr bwMode="auto">
              <a:xfrm>
                <a:off x="6358648" y="2121932"/>
                <a:ext cx="184759" cy="369333"/>
              </a:xfrm>
              <a:prstGeom prst="rect">
                <a:avLst/>
              </a:prstGeom>
              <a:noFill/>
              <a:ln w="9525">
                <a:noFill/>
                <a:miter lim="800000"/>
                <a:headEnd/>
                <a:tailEnd/>
              </a:ln>
            </p:spPr>
            <p:txBody>
              <a:bodyPr wrap="none">
                <a:spAutoFit/>
              </a:bodyPr>
              <a:lstStyle/>
              <a:p>
                <a:pPr algn="ctr"/>
                <a:endParaRPr lang="en-US" altLang="zh-CN" dirty="0" smtClean="0">
                  <a:solidFill>
                    <a:schemeClr val="bg1"/>
                  </a:solidFill>
                </a:endParaRPr>
              </a:p>
            </p:txBody>
          </p:sp>
        </p:grpSp>
        <p:pic>
          <p:nvPicPr>
            <p:cNvPr id="7" name="Picture 2" descr="E:\work\S-曙光20120720\logo\曙光组合logo.png"/>
            <p:cNvPicPr>
              <a:picLocks noChangeAspect="1" noChangeArrowheads="1"/>
            </p:cNvPicPr>
            <p:nvPr/>
          </p:nvPicPr>
          <p:blipFill>
            <a:blip r:embed="rId2" cstate="print"/>
            <a:srcRect/>
            <a:stretch>
              <a:fillRect/>
            </a:stretch>
          </p:blipFill>
          <p:spPr bwMode="auto">
            <a:xfrm>
              <a:off x="7162800" y="261645"/>
              <a:ext cx="970420" cy="386056"/>
            </a:xfrm>
            <a:prstGeom prst="rect">
              <a:avLst/>
            </a:prstGeom>
            <a:noFill/>
            <a:ln w="9525">
              <a:noFill/>
              <a:miter lim="800000"/>
              <a:headEnd/>
              <a:tailEnd/>
            </a:ln>
          </p:spPr>
        </p:pic>
        <p:sp>
          <p:nvSpPr>
            <p:cNvPr id="8" name="矩形 7"/>
            <p:cNvSpPr>
              <a:spLocks noChangeArrowheads="1"/>
            </p:cNvSpPr>
            <p:nvPr/>
          </p:nvSpPr>
          <p:spPr bwMode="auto">
            <a:xfrm>
              <a:off x="8229600" y="240268"/>
              <a:ext cx="76200" cy="366951"/>
            </a:xfrm>
            <a:prstGeom prst="rect">
              <a:avLst/>
            </a:prstGeom>
            <a:solidFill>
              <a:srgbClr val="B01F24"/>
            </a:solidFill>
            <a:ln w="9525">
              <a:noFill/>
              <a:miter lim="800000"/>
              <a:headEnd/>
              <a:tailEnd/>
            </a:ln>
          </p:spPr>
          <p:txBody>
            <a:bodyPr/>
            <a:lstStyle/>
            <a:p>
              <a:pPr algn="ctr"/>
              <a:endParaRPr lang="zh-CN" altLang="en-US"/>
            </a:p>
          </p:txBody>
        </p:sp>
      </p:grpSp>
      <p:sp>
        <p:nvSpPr>
          <p:cNvPr id="12" name="矩形 11"/>
          <p:cNvSpPr>
            <a:spLocks noChangeArrowheads="1"/>
          </p:cNvSpPr>
          <p:nvPr userDrawn="1"/>
        </p:nvSpPr>
        <p:spPr bwMode="auto">
          <a:xfrm>
            <a:off x="179512" y="4600302"/>
            <a:ext cx="8839200" cy="2087563"/>
          </a:xfrm>
          <a:prstGeom prst="rect">
            <a:avLst/>
          </a:prstGeom>
          <a:solidFill>
            <a:schemeClr val="tx1">
              <a:lumMod val="50000"/>
              <a:lumOff val="50000"/>
            </a:schemeClr>
          </a:solidFill>
          <a:ln w="9525">
            <a:noFill/>
            <a:miter lim="800000"/>
            <a:headEnd/>
            <a:tailEnd/>
          </a:ln>
        </p:spPr>
        <p:txBody>
          <a:bodyPr/>
          <a:lstStyle/>
          <a:p>
            <a:pPr algn="ctr">
              <a:defRPr/>
            </a:pPr>
            <a:endParaRPr lang="zh-CN" altLang="en-US"/>
          </a:p>
        </p:txBody>
      </p:sp>
      <p:sp>
        <p:nvSpPr>
          <p:cNvPr id="13" name="矩形 12"/>
          <p:cNvSpPr/>
          <p:nvPr userDrawn="1"/>
        </p:nvSpPr>
        <p:spPr>
          <a:xfrm>
            <a:off x="920875" y="5773465"/>
            <a:ext cx="7356475" cy="785812"/>
          </a:xfrm>
          <a:prstGeom prst="rect">
            <a:avLst/>
          </a:prstGeom>
        </p:spPr>
        <p:txBody>
          <a:bodyPr>
            <a:spAutoFit/>
          </a:bodyPr>
          <a:lstStyle/>
          <a:p>
            <a:pPr algn="ctr">
              <a:lnSpc>
                <a:spcPct val="150000"/>
              </a:lnSpc>
              <a:defRPr/>
            </a:pPr>
            <a:r>
              <a:rPr lang="zh-CN" altLang="en-US" sz="1000" spc="100" dirty="0">
                <a:solidFill>
                  <a:schemeClr val="bg1"/>
                </a:solidFill>
                <a:latin typeface="微软雅黑" pitchFamily="34" charset="-122"/>
                <a:ea typeface="微软雅黑" pitchFamily="34" charset="-122"/>
              </a:rPr>
              <a:t>通讯地址：北京市海淀区东北旺西路</a:t>
            </a:r>
            <a:r>
              <a:rPr lang="en-US" altLang="zh-CN" sz="1000" spc="100" dirty="0">
                <a:solidFill>
                  <a:schemeClr val="bg1"/>
                </a:solidFill>
                <a:latin typeface="微软雅黑" pitchFamily="34" charset="-122"/>
                <a:ea typeface="微软雅黑" pitchFamily="34" charset="-122"/>
              </a:rPr>
              <a:t>8</a:t>
            </a:r>
            <a:r>
              <a:rPr lang="zh-CN" altLang="en-US" sz="1000" spc="100" dirty="0">
                <a:solidFill>
                  <a:schemeClr val="bg1"/>
                </a:solidFill>
                <a:latin typeface="微软雅黑" pitchFamily="34" charset="-122"/>
                <a:ea typeface="微软雅黑" pitchFamily="34" charset="-122"/>
              </a:rPr>
              <a:t>号中关村软件园</a:t>
            </a:r>
            <a:r>
              <a:rPr lang="en-US" altLang="zh-CN" sz="1000" spc="100" dirty="0">
                <a:solidFill>
                  <a:schemeClr val="bg1"/>
                </a:solidFill>
                <a:latin typeface="微软雅黑" pitchFamily="34" charset="-122"/>
                <a:ea typeface="微软雅黑" pitchFamily="34" charset="-122"/>
              </a:rPr>
              <a:t>36</a:t>
            </a:r>
            <a:r>
              <a:rPr lang="zh-CN" altLang="en-US" sz="1000" spc="100" dirty="0">
                <a:solidFill>
                  <a:schemeClr val="bg1"/>
                </a:solidFill>
                <a:latin typeface="微软雅黑" pitchFamily="34" charset="-122"/>
                <a:ea typeface="微软雅黑" pitchFamily="34" charset="-122"/>
              </a:rPr>
              <a:t>号 </a:t>
            </a:r>
            <a:endParaRPr lang="en-US" altLang="zh-CN" sz="1000" spc="100" dirty="0">
              <a:solidFill>
                <a:schemeClr val="bg1"/>
              </a:solidFill>
              <a:latin typeface="微软雅黑" pitchFamily="34" charset="-122"/>
              <a:ea typeface="微软雅黑" pitchFamily="34" charset="-122"/>
            </a:endParaRPr>
          </a:p>
          <a:p>
            <a:pPr algn="ctr">
              <a:lnSpc>
                <a:spcPct val="150000"/>
              </a:lnSpc>
              <a:defRPr/>
            </a:pPr>
            <a:r>
              <a:rPr lang="zh-CN" altLang="en-US" sz="1000" spc="100" dirty="0">
                <a:solidFill>
                  <a:schemeClr val="bg1"/>
                </a:solidFill>
                <a:latin typeface="微软雅黑" pitchFamily="34" charset="-122"/>
                <a:ea typeface="微软雅黑" pitchFamily="34" charset="-122"/>
              </a:rPr>
              <a:t>邮政编码</a:t>
            </a:r>
            <a:r>
              <a:rPr lang="zh-CN" altLang="en-US" sz="1000" spc="100" dirty="0">
                <a:solidFill>
                  <a:schemeClr val="bg1"/>
                </a:solidFill>
              </a:rPr>
              <a:t>：</a:t>
            </a:r>
            <a:r>
              <a:rPr lang="en-US" altLang="zh-CN" sz="1000" spc="100" dirty="0">
                <a:solidFill>
                  <a:schemeClr val="bg1"/>
                </a:solidFill>
              </a:rPr>
              <a:t>100094    </a:t>
            </a:r>
            <a:r>
              <a:rPr lang="zh-CN" altLang="en-US" sz="1000" spc="100" dirty="0">
                <a:solidFill>
                  <a:schemeClr val="bg1"/>
                </a:solidFill>
                <a:latin typeface="微软雅黑" pitchFamily="34" charset="-122"/>
                <a:ea typeface="微软雅黑" pitchFamily="34" charset="-122"/>
              </a:rPr>
              <a:t>联系电话</a:t>
            </a:r>
            <a:r>
              <a:rPr lang="zh-CN" altLang="en-US" sz="1000" spc="100" dirty="0">
                <a:solidFill>
                  <a:schemeClr val="bg1"/>
                </a:solidFill>
              </a:rPr>
              <a:t>：</a:t>
            </a:r>
            <a:r>
              <a:rPr lang="en-US" altLang="zh-CN" sz="1000" spc="100" dirty="0">
                <a:solidFill>
                  <a:schemeClr val="bg1"/>
                </a:solidFill>
              </a:rPr>
              <a:t>010-56308000   </a:t>
            </a:r>
            <a:r>
              <a:rPr lang="zh-CN" altLang="en-US" sz="1000" spc="100" dirty="0">
                <a:solidFill>
                  <a:schemeClr val="bg1"/>
                </a:solidFill>
                <a:latin typeface="微软雅黑" pitchFamily="34" charset="-122"/>
                <a:ea typeface="微软雅黑" pitchFamily="34" charset="-122"/>
              </a:rPr>
              <a:t>微博</a:t>
            </a:r>
            <a:r>
              <a:rPr lang="zh-CN" altLang="en-US" sz="1000" spc="100" dirty="0">
                <a:solidFill>
                  <a:schemeClr val="bg1"/>
                </a:solidFill>
              </a:rPr>
              <a:t>：</a:t>
            </a:r>
            <a:r>
              <a:rPr lang="en-US" altLang="zh-CN" sz="1000" spc="100" dirty="0">
                <a:solidFill>
                  <a:schemeClr val="bg1"/>
                </a:solidFill>
              </a:rPr>
              <a:t>http://weibo.com/zksugon      </a:t>
            </a:r>
          </a:p>
          <a:p>
            <a:pPr algn="ctr">
              <a:lnSpc>
                <a:spcPct val="150000"/>
              </a:lnSpc>
              <a:defRPr/>
            </a:pPr>
            <a:r>
              <a:rPr lang="en-US" altLang="zh-CN" sz="1000" spc="100" dirty="0">
                <a:solidFill>
                  <a:schemeClr val="bg1"/>
                </a:solidFill>
              </a:rPr>
              <a:t>EMAIL:SUGONBRAND@SUGON.COM   </a:t>
            </a:r>
            <a:r>
              <a:rPr lang="zh-CN" altLang="en-US" sz="1000" spc="100" dirty="0">
                <a:solidFill>
                  <a:schemeClr val="bg1"/>
                </a:solidFill>
                <a:latin typeface="微软雅黑" pitchFamily="34" charset="-122"/>
                <a:ea typeface="微软雅黑" pitchFamily="34" charset="-122"/>
              </a:rPr>
              <a:t>网站</a:t>
            </a:r>
            <a:r>
              <a:rPr lang="en-US" altLang="zh-CN" sz="1000" spc="100" dirty="0">
                <a:solidFill>
                  <a:schemeClr val="bg1"/>
                </a:solidFill>
                <a:latin typeface="微软雅黑" pitchFamily="34" charset="-122"/>
                <a:ea typeface="微软雅黑" pitchFamily="34" charset="-122"/>
              </a:rPr>
              <a:t>(web)</a:t>
            </a:r>
            <a:r>
              <a:rPr lang="zh-CN" altLang="en-US" sz="1000" spc="100" dirty="0">
                <a:solidFill>
                  <a:schemeClr val="bg1"/>
                </a:solidFill>
              </a:rPr>
              <a:t>：</a:t>
            </a:r>
            <a:r>
              <a:rPr lang="en-US" altLang="zh-CN" sz="1000" spc="100" dirty="0">
                <a:solidFill>
                  <a:schemeClr val="bg1"/>
                </a:solidFill>
              </a:rPr>
              <a:t>Http://www.sugon.com</a:t>
            </a:r>
            <a:endParaRPr lang="zh-CN" altLang="en-US" sz="1000" spc="100" dirty="0">
              <a:solidFill>
                <a:schemeClr val="bg1"/>
              </a:solidFill>
              <a:latin typeface="微软雅黑" pitchFamily="34" charset="-122"/>
              <a:ea typeface="微软雅黑" pitchFamily="34" charset="-122"/>
            </a:endParaRPr>
          </a:p>
        </p:txBody>
      </p:sp>
      <p:sp>
        <p:nvSpPr>
          <p:cNvPr id="14" name="TextBox 11"/>
          <p:cNvSpPr txBox="1"/>
          <p:nvPr userDrawn="1"/>
        </p:nvSpPr>
        <p:spPr>
          <a:xfrm>
            <a:off x="3157961" y="4766010"/>
            <a:ext cx="3644085" cy="1107996"/>
          </a:xfrm>
          <a:prstGeom prst="rect">
            <a:avLst/>
          </a:prstGeom>
          <a:noFill/>
        </p:spPr>
        <p:txBody>
          <a:bodyPr wrap="square">
            <a:spAutoFit/>
          </a:bodyPr>
          <a:lstStyle/>
          <a:p>
            <a:pPr>
              <a:defRPr/>
            </a:pPr>
            <a:r>
              <a:rPr lang="en-US" altLang="zh-CN" sz="6600" dirty="0">
                <a:gradFill>
                  <a:gsLst>
                    <a:gs pos="96230">
                      <a:schemeClr val="bg1"/>
                    </a:gs>
                    <a:gs pos="52000">
                      <a:schemeClr val="bg1">
                        <a:lumMod val="85000"/>
                      </a:schemeClr>
                    </a:gs>
                    <a:gs pos="100000">
                      <a:schemeClr val="bg1">
                        <a:lumMod val="65000"/>
                      </a:schemeClr>
                    </a:gs>
                    <a:gs pos="0">
                      <a:schemeClr val="bg1"/>
                    </a:gs>
                  </a:gsLst>
                  <a:lin ang="5400000" scaled="0"/>
                </a:gradFill>
                <a:effectLst>
                  <a:glow rad="63500">
                    <a:schemeClr val="tx1">
                      <a:alpha val="30000"/>
                    </a:schemeClr>
                  </a:glow>
                  <a:outerShdw blurRad="50800" dist="50800" dir="5400000" algn="ctr" rotWithShape="0">
                    <a:srgbClr val="000000">
                      <a:alpha val="52000"/>
                    </a:srgbClr>
                  </a:outerShdw>
                </a:effectLst>
                <a:latin typeface="方正大黑简体" pitchFamily="65" charset="-122"/>
                <a:ea typeface="方正大黑简体" pitchFamily="65" charset="-122"/>
              </a:rPr>
              <a:t>THANKS</a:t>
            </a:r>
            <a:endParaRPr lang="zh-CN" altLang="en-US" sz="8000" dirty="0">
              <a:gradFill>
                <a:gsLst>
                  <a:gs pos="96230">
                    <a:schemeClr val="bg1"/>
                  </a:gs>
                  <a:gs pos="52000">
                    <a:schemeClr val="bg1">
                      <a:lumMod val="85000"/>
                    </a:schemeClr>
                  </a:gs>
                  <a:gs pos="100000">
                    <a:schemeClr val="bg1">
                      <a:lumMod val="65000"/>
                    </a:schemeClr>
                  </a:gs>
                  <a:gs pos="0">
                    <a:schemeClr val="bg1"/>
                  </a:gs>
                </a:gsLst>
                <a:lin ang="5400000" scaled="0"/>
              </a:gradFill>
              <a:effectLst>
                <a:glow rad="63500">
                  <a:schemeClr val="tx1">
                    <a:alpha val="30000"/>
                  </a:schemeClr>
                </a:glow>
                <a:outerShdw blurRad="50800" dist="50800" dir="5400000" algn="ctr" rotWithShape="0">
                  <a:srgbClr val="000000">
                    <a:alpha val="52000"/>
                  </a:srgbClr>
                </a:outerShdw>
              </a:effectLst>
              <a:latin typeface="方正大黑简体" pitchFamily="65" charset="-122"/>
              <a:ea typeface="方正大黑简体" pitchFamily="65" charset="-122"/>
            </a:endParaRPr>
          </a:p>
        </p:txBody>
      </p:sp>
      <p:sp>
        <p:nvSpPr>
          <p:cNvPr id="15" name="矩形 14"/>
          <p:cNvSpPr>
            <a:spLocks noChangeArrowheads="1"/>
          </p:cNvSpPr>
          <p:nvPr userDrawn="1"/>
        </p:nvSpPr>
        <p:spPr bwMode="auto">
          <a:xfrm>
            <a:off x="6177087" y="188640"/>
            <a:ext cx="2841625" cy="2087562"/>
          </a:xfrm>
          <a:prstGeom prst="rect">
            <a:avLst/>
          </a:prstGeom>
          <a:solidFill>
            <a:schemeClr val="bg1">
              <a:lumMod val="75000"/>
            </a:schemeClr>
          </a:solidFill>
          <a:ln w="9525">
            <a:noFill/>
            <a:miter lim="800000"/>
            <a:headEnd/>
            <a:tailEnd/>
          </a:ln>
        </p:spPr>
        <p:txBody>
          <a:bodyPr/>
          <a:lstStyle/>
          <a:p>
            <a:pPr algn="ctr">
              <a:defRPr/>
            </a:pPr>
            <a:endParaRPr lang="zh-CN" altLang="en-US"/>
          </a:p>
        </p:txBody>
      </p:sp>
      <p:sp>
        <p:nvSpPr>
          <p:cNvPr id="16" name="矩形 15"/>
          <p:cNvSpPr>
            <a:spLocks noChangeArrowheads="1"/>
          </p:cNvSpPr>
          <p:nvPr userDrawn="1"/>
        </p:nvSpPr>
        <p:spPr bwMode="auto">
          <a:xfrm>
            <a:off x="179512" y="188640"/>
            <a:ext cx="2841625" cy="2087562"/>
          </a:xfrm>
          <a:prstGeom prst="rect">
            <a:avLst/>
          </a:prstGeom>
          <a:solidFill>
            <a:schemeClr val="bg1">
              <a:lumMod val="75000"/>
            </a:schemeClr>
          </a:solidFill>
          <a:ln w="9525">
            <a:noFill/>
            <a:miter lim="800000"/>
            <a:headEnd/>
            <a:tailEnd/>
          </a:ln>
        </p:spPr>
        <p:txBody>
          <a:bodyPr/>
          <a:lstStyle/>
          <a:p>
            <a:pPr algn="ctr">
              <a:defRPr/>
            </a:pPr>
            <a:endParaRPr lang="zh-CN" altLang="en-US"/>
          </a:p>
        </p:txBody>
      </p:sp>
      <p:pic>
        <p:nvPicPr>
          <p:cNvPr id="17" name="Picture 2"/>
          <p:cNvPicPr>
            <a:picLocks noChangeAspect="1" noChangeArrowheads="1"/>
          </p:cNvPicPr>
          <p:nvPr userDrawn="1"/>
        </p:nvPicPr>
        <p:blipFill rotWithShape="1">
          <a:blip r:embed="rId3" cstate="print">
            <a:extLst/>
          </a:blip>
          <a:srcRect t="5578" b="5578"/>
          <a:stretch/>
        </p:blipFill>
        <p:spPr bwMode="auto">
          <a:xfrm>
            <a:off x="6177209" y="2491083"/>
            <a:ext cx="2825145" cy="1905244"/>
          </a:xfrm>
          <a:prstGeom prst="rect">
            <a:avLst/>
          </a:prstGeom>
          <a:noFill/>
          <a:effectLst>
            <a:innerShdw blurRad="114300">
              <a:prstClr val="black"/>
            </a:innerShdw>
          </a:effectLst>
          <a:extLst/>
        </p:spPr>
      </p:pic>
      <p:pic>
        <p:nvPicPr>
          <p:cNvPr id="18" name="Picture 3"/>
          <p:cNvPicPr>
            <a:picLocks noChangeAspect="1" noChangeArrowheads="1"/>
          </p:cNvPicPr>
          <p:nvPr userDrawn="1"/>
        </p:nvPicPr>
        <p:blipFill rotWithShape="1">
          <a:blip r:embed="rId4" cstate="print">
            <a:extLst/>
          </a:blip>
          <a:srcRect l="4985" t="7926" r="4985"/>
          <a:stretch/>
        </p:blipFill>
        <p:spPr bwMode="auto">
          <a:xfrm>
            <a:off x="3178363" y="188905"/>
            <a:ext cx="2841504" cy="2087010"/>
          </a:xfrm>
          <a:prstGeom prst="rect">
            <a:avLst/>
          </a:prstGeom>
          <a:noFill/>
          <a:effectLst>
            <a:innerShdw blurRad="114300">
              <a:prstClr val="black"/>
            </a:innerShdw>
          </a:effectLst>
          <a:extLst/>
        </p:spPr>
      </p:pic>
      <p:pic>
        <p:nvPicPr>
          <p:cNvPr id="19" name="Picture 4"/>
          <p:cNvPicPr>
            <a:picLocks noChangeAspect="1" noChangeArrowheads="1"/>
          </p:cNvPicPr>
          <p:nvPr userDrawn="1"/>
        </p:nvPicPr>
        <p:blipFill rotWithShape="1">
          <a:blip r:embed="rId5" cstate="print">
            <a:extLst/>
          </a:blip>
          <a:srcRect l="5096" t="10577" r="5096" b="-385"/>
          <a:stretch/>
        </p:blipFill>
        <p:spPr bwMode="auto">
          <a:xfrm>
            <a:off x="179515" y="2480175"/>
            <a:ext cx="2841505" cy="1916152"/>
          </a:xfrm>
          <a:prstGeom prst="rect">
            <a:avLst/>
          </a:prstGeom>
          <a:noFill/>
          <a:effectLst>
            <a:innerShdw blurRad="114300">
              <a:prstClr val="black"/>
            </a:innerShdw>
          </a:effectLst>
          <a:extLst/>
        </p:spPr>
      </p:pic>
      <p:sp>
        <p:nvSpPr>
          <p:cNvPr id="21" name="TextBox 9"/>
          <p:cNvSpPr txBox="1"/>
          <p:nvPr userDrawn="1"/>
        </p:nvSpPr>
        <p:spPr>
          <a:xfrm>
            <a:off x="2942928" y="2997487"/>
            <a:ext cx="2998847" cy="571766"/>
          </a:xfrm>
          <a:prstGeom prst="rect">
            <a:avLst/>
          </a:prstGeom>
          <a:noFill/>
        </p:spPr>
        <p:txBody>
          <a:bodyPr wrap="square" lIns="78555" tIns="39278" rIns="78555" bIns="39278" rtlCol="0">
            <a:spAutoFit/>
          </a:bodyPr>
          <a:lstStyle/>
          <a:p>
            <a:pPr algn="r"/>
            <a:r>
              <a:rPr lang="zh-CN" altLang="en-US" sz="3200" b="0" dirty="0" smtClean="0">
                <a:solidFill>
                  <a:schemeClr val="bg1"/>
                </a:solidFill>
                <a:latin typeface="华文行楷" pitchFamily="2" charset="-122"/>
                <a:ea typeface="华文行楷" pitchFamily="2" charset="-122"/>
              </a:rPr>
              <a:t>计算决定未来</a:t>
            </a:r>
            <a:endParaRPr lang="zh-CN" altLang="en-US" sz="3200" b="0" dirty="0">
              <a:solidFill>
                <a:schemeClr val="bg1"/>
              </a:solidFill>
              <a:latin typeface="华文行楷" pitchFamily="2" charset="-122"/>
              <a:ea typeface="华文行楷" pitchFamily="2" charset="-122"/>
            </a:endParaRPr>
          </a:p>
        </p:txBody>
      </p:sp>
    </p:spTree>
    <p:extLst>
      <p:ext uri="{BB962C8B-B14F-4D97-AF65-F5344CB8AC3E}">
        <p14:creationId xmlns:p14="http://schemas.microsoft.com/office/powerpoint/2010/main" val="411601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25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75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10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125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组合 1"/>
          <p:cNvGrpSpPr>
            <a:grpSpLocks/>
          </p:cNvGrpSpPr>
          <p:nvPr userDrawn="1"/>
        </p:nvGrpSpPr>
        <p:grpSpPr bwMode="auto">
          <a:xfrm>
            <a:off x="7107238" y="228600"/>
            <a:ext cx="1585912" cy="419100"/>
            <a:chOff x="7162800" y="228600"/>
            <a:chExt cx="1586151" cy="419101"/>
          </a:xfrm>
        </p:grpSpPr>
        <p:grpSp>
          <p:nvGrpSpPr>
            <p:cNvPr id="3" name="组合 2"/>
            <p:cNvGrpSpPr>
              <a:grpSpLocks/>
            </p:cNvGrpSpPr>
            <p:nvPr/>
          </p:nvGrpSpPr>
          <p:grpSpPr bwMode="auto">
            <a:xfrm>
              <a:off x="8382000" y="228600"/>
              <a:ext cx="366951" cy="378619"/>
              <a:chOff x="6324600" y="2121932"/>
              <a:chExt cx="366951" cy="378619"/>
            </a:xfrm>
          </p:grpSpPr>
          <p:sp>
            <p:nvSpPr>
              <p:cNvPr id="6" name="矩形 5"/>
              <p:cNvSpPr>
                <a:spLocks noChangeArrowheads="1"/>
              </p:cNvSpPr>
              <p:nvPr/>
            </p:nvSpPr>
            <p:spPr bwMode="auto">
              <a:xfrm>
                <a:off x="6324600" y="2133600"/>
                <a:ext cx="366951" cy="366951"/>
              </a:xfrm>
              <a:prstGeom prst="rect">
                <a:avLst/>
              </a:prstGeom>
              <a:solidFill>
                <a:srgbClr val="B01F24"/>
              </a:solidFill>
              <a:ln w="9525">
                <a:noFill/>
                <a:miter lim="800000"/>
                <a:headEnd/>
                <a:tailEnd/>
              </a:ln>
            </p:spPr>
            <p:txBody>
              <a:bodyPr/>
              <a:lstStyle/>
              <a:p>
                <a:pPr algn="ctr"/>
                <a:endParaRPr lang="zh-CN" altLang="en-US"/>
              </a:p>
            </p:txBody>
          </p:sp>
          <p:sp>
            <p:nvSpPr>
              <p:cNvPr id="7" name="TextBox 6"/>
              <p:cNvSpPr txBox="1">
                <a:spLocks noChangeArrowheads="1"/>
              </p:cNvSpPr>
              <p:nvPr/>
            </p:nvSpPr>
            <p:spPr bwMode="auto">
              <a:xfrm>
                <a:off x="6358648" y="2121932"/>
                <a:ext cx="184759" cy="369333"/>
              </a:xfrm>
              <a:prstGeom prst="rect">
                <a:avLst/>
              </a:prstGeom>
              <a:noFill/>
              <a:ln w="9525">
                <a:noFill/>
                <a:miter lim="800000"/>
                <a:headEnd/>
                <a:tailEnd/>
              </a:ln>
            </p:spPr>
            <p:txBody>
              <a:bodyPr wrap="none">
                <a:spAutoFit/>
              </a:bodyPr>
              <a:lstStyle/>
              <a:p>
                <a:pPr algn="ctr"/>
                <a:endParaRPr lang="en-US" altLang="zh-CN" dirty="0" smtClean="0">
                  <a:solidFill>
                    <a:schemeClr val="bg1"/>
                  </a:solidFill>
                </a:endParaRPr>
              </a:p>
            </p:txBody>
          </p:sp>
        </p:grpSp>
        <p:pic>
          <p:nvPicPr>
            <p:cNvPr id="4" name="Picture 2" descr="E:\work\S-曙光20120720\logo\曙光组合logo.png"/>
            <p:cNvPicPr>
              <a:picLocks noChangeAspect="1" noChangeArrowheads="1"/>
            </p:cNvPicPr>
            <p:nvPr/>
          </p:nvPicPr>
          <p:blipFill>
            <a:blip r:embed="rId5" cstate="print"/>
            <a:srcRect/>
            <a:stretch>
              <a:fillRect/>
            </a:stretch>
          </p:blipFill>
          <p:spPr bwMode="auto">
            <a:xfrm>
              <a:off x="7162800" y="261645"/>
              <a:ext cx="970420" cy="386056"/>
            </a:xfrm>
            <a:prstGeom prst="rect">
              <a:avLst/>
            </a:prstGeom>
            <a:noFill/>
            <a:ln w="9525">
              <a:noFill/>
              <a:miter lim="800000"/>
              <a:headEnd/>
              <a:tailEnd/>
            </a:ln>
          </p:spPr>
        </p:pic>
        <p:sp>
          <p:nvSpPr>
            <p:cNvPr id="5" name="矩形 4"/>
            <p:cNvSpPr>
              <a:spLocks noChangeArrowheads="1"/>
            </p:cNvSpPr>
            <p:nvPr/>
          </p:nvSpPr>
          <p:spPr bwMode="auto">
            <a:xfrm>
              <a:off x="8229600" y="240268"/>
              <a:ext cx="76200" cy="366951"/>
            </a:xfrm>
            <a:prstGeom prst="rect">
              <a:avLst/>
            </a:prstGeom>
            <a:solidFill>
              <a:srgbClr val="B01F24"/>
            </a:solidFill>
            <a:ln w="9525">
              <a:noFill/>
              <a:miter lim="800000"/>
              <a:headEnd/>
              <a:tailEnd/>
            </a:ln>
          </p:spPr>
          <p:txBody>
            <a:bodyPr/>
            <a:lstStyle/>
            <a:p>
              <a:pPr algn="ctr"/>
              <a:endParaRPr lang="zh-CN" altLang="en-US"/>
            </a:p>
          </p:txBody>
        </p:sp>
      </p:grpSp>
      <p:sp>
        <p:nvSpPr>
          <p:cNvPr id="8" name="灯片编号占位符 5"/>
          <p:cNvSpPr>
            <a:spLocks noGrp="1"/>
          </p:cNvSpPr>
          <p:nvPr>
            <p:ph type="sldNum" sz="quarter" idx="4"/>
          </p:nvPr>
        </p:nvSpPr>
        <p:spPr>
          <a:xfrm>
            <a:off x="8285678" y="214290"/>
            <a:ext cx="590568" cy="476250"/>
          </a:xfrm>
          <a:prstGeom prst="rect">
            <a:avLst/>
          </a:prstGeom>
        </p:spPr>
        <p:txBody>
          <a:bodyPr/>
          <a:lstStyle>
            <a:lvl1pPr>
              <a:defRPr>
                <a:solidFill>
                  <a:schemeClr val="bg1"/>
                </a:solidFill>
              </a:defRPr>
            </a:lvl1pPr>
          </a:lstStyle>
          <a:p>
            <a:fld id="{1677DA0A-B8CB-4480-B4CA-78820B2FDF0F}" type="slidenum">
              <a:rPr lang="zh-CN" altLang="en-US" smtClean="0"/>
              <a:pPr/>
              <a:t>‹#›</a:t>
            </a:fld>
            <a:endParaRPr lang="en-US" altLang="zh-CN" dirty="0"/>
          </a:p>
        </p:txBody>
      </p:sp>
    </p:spTree>
    <p:extLst>
      <p:ext uri="{BB962C8B-B14F-4D97-AF65-F5344CB8AC3E}">
        <p14:creationId xmlns:p14="http://schemas.microsoft.com/office/powerpoint/2010/main" val="1565072251"/>
      </p:ext>
    </p:extLst>
  </p:cSld>
  <p:clrMap bg1="lt1" tx1="dk1" bg2="lt2" tx2="dk2" accent1="accent1" accent2="accent2" accent3="accent3" accent4="accent4" accent5="accent5" accent6="accent6" hlink="hlink" folHlink="folHlink"/>
  <p:sldLayoutIdLst>
    <p:sldLayoutId id="2147483659" r:id="rId1"/>
    <p:sldLayoutId id="2147483661" r:id="rId2"/>
    <p:sldLayoutId id="214748366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1.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4294967295"/>
          </p:nvPr>
        </p:nvSpPr>
        <p:spPr>
          <a:xfrm>
            <a:off x="1403648" y="3068960"/>
            <a:ext cx="6984380" cy="576263"/>
          </a:xfrm>
          <a:prstGeom prst="rect">
            <a:avLst/>
          </a:prstGeom>
        </p:spPr>
        <p:txBody>
          <a:bodyPr/>
          <a:lstStyle/>
          <a:p>
            <a:pPr marL="0" indent="0">
              <a:buNone/>
            </a:pPr>
            <a:r>
              <a:rPr lang="en-US" altLang="zh-CN" dirty="0" err="1" smtClean="0">
                <a:solidFill>
                  <a:schemeClr val="bg1"/>
                </a:solidFill>
                <a:latin typeface="微软雅黑" panose="020B0503020204020204" pitchFamily="34" charset="-122"/>
                <a:ea typeface="微软雅黑" panose="020B0503020204020204" pitchFamily="34" charset="-122"/>
              </a:rPr>
              <a:t>XData</a:t>
            </a:r>
            <a:r>
              <a:rPr lang="zh-CN" altLang="en-US" dirty="0" smtClean="0">
                <a:solidFill>
                  <a:schemeClr val="bg1"/>
                </a:solidFill>
                <a:latin typeface="微软雅黑" panose="020B0503020204020204" pitchFamily="34" charset="-122"/>
                <a:ea typeface="微软雅黑" panose="020B0503020204020204" pitchFamily="34" charset="-122"/>
              </a:rPr>
              <a:t>大数据生态分析管理系统</a:t>
            </a:r>
            <a:r>
              <a:rPr lang="zh-CN" altLang="en-US" dirty="0">
                <a:solidFill>
                  <a:schemeClr val="bg1"/>
                </a:solidFill>
                <a:latin typeface="微软雅黑" panose="020B0503020204020204" pitchFamily="34" charset="-122"/>
                <a:ea typeface="微软雅黑" panose="020B0503020204020204" pitchFamily="34" charset="-122"/>
              </a:rPr>
              <a:t>介绍</a:t>
            </a:r>
          </a:p>
        </p:txBody>
      </p:sp>
      <p:sp>
        <p:nvSpPr>
          <p:cNvPr id="3" name="Rectangle 3"/>
          <p:cNvSpPr txBox="1">
            <a:spLocks noChangeArrowheads="1"/>
          </p:cNvSpPr>
          <p:nvPr/>
        </p:nvSpPr>
        <p:spPr>
          <a:xfrm>
            <a:off x="1475656" y="3861048"/>
            <a:ext cx="6121400" cy="6905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CN" sz="2600" b="1" dirty="0" smtClean="0">
                <a:solidFill>
                  <a:schemeClr val="bg1"/>
                </a:solidFill>
                <a:latin typeface="微软雅黑" panose="020B0503020204020204" pitchFamily="34" charset="-122"/>
                <a:ea typeface="微软雅黑" panose="020B0503020204020204" pitchFamily="34" charset="-122"/>
              </a:rPr>
              <a:t>V1.1</a:t>
            </a:r>
            <a:endParaRPr lang="en-US" altLang="zh-CN" sz="2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0" y="110907"/>
            <a:ext cx="6480175" cy="620688"/>
          </a:xfrm>
          <a:prstGeom prst="rect">
            <a:avLst/>
          </a:prstGeom>
        </p:spPr>
        <p:txBody>
          <a:bodyPr/>
          <a:lstStyle/>
          <a:p>
            <a:pPr marL="0" indent="0">
              <a:buNone/>
            </a:pPr>
            <a:r>
              <a:rPr lang="en-US" altLang="zh-CN" dirty="0" err="1" smtClean="0">
                <a:solidFill>
                  <a:prstClr val="black"/>
                </a:solidFill>
                <a:latin typeface="微软雅黑" panose="020B0503020204020204" pitchFamily="34" charset="-122"/>
                <a:ea typeface="微软雅黑" panose="020B0503020204020204" pitchFamily="34" charset="-122"/>
              </a:rPr>
              <a:t>Xdata</a:t>
            </a:r>
            <a:r>
              <a:rPr lang="en-US" altLang="zh-CN" dirty="0" smtClean="0">
                <a:solidFill>
                  <a:prstClr val="black"/>
                </a:solidFill>
                <a:latin typeface="微软雅黑" panose="020B0503020204020204" pitchFamily="34" charset="-122"/>
                <a:ea typeface="微软雅黑" panose="020B0503020204020204" pitchFamily="34" charset="-122"/>
              </a:rPr>
              <a:t>——</a:t>
            </a:r>
            <a:r>
              <a:rPr lang="zh-CN" altLang="en-US" dirty="0" smtClean="0">
                <a:solidFill>
                  <a:prstClr val="black"/>
                </a:solidFill>
                <a:latin typeface="微软雅黑" panose="020B0503020204020204" pitchFamily="34" charset="-122"/>
                <a:ea typeface="微软雅黑" panose="020B0503020204020204" pitchFamily="34" charset="-122"/>
              </a:rPr>
              <a:t>易</a:t>
            </a:r>
            <a:r>
              <a:rPr lang="zh-CN" altLang="en-US" dirty="0">
                <a:solidFill>
                  <a:prstClr val="black"/>
                </a:solidFill>
                <a:latin typeface="微软雅黑" panose="020B0503020204020204" pitchFamily="34" charset="-122"/>
                <a:ea typeface="微软雅黑" panose="020B0503020204020204" pitchFamily="34" charset="-122"/>
              </a:rPr>
              <a:t>用的调</a:t>
            </a:r>
            <a:r>
              <a:rPr lang="zh-CN" altLang="en-US" dirty="0" smtClean="0">
                <a:solidFill>
                  <a:prstClr val="black"/>
                </a:solidFill>
                <a:latin typeface="微软雅黑" panose="020B0503020204020204" pitchFamily="34" charset="-122"/>
                <a:ea typeface="微软雅黑" panose="020B0503020204020204" pitchFamily="34" charset="-122"/>
              </a:rPr>
              <a:t>参</a:t>
            </a:r>
            <a:endParaRPr lang="zh-CN" altLang="en-US" dirty="0">
              <a:solidFill>
                <a:prstClr val="black"/>
              </a:solidFill>
              <a:latin typeface="微软雅黑" panose="020B0503020204020204" pitchFamily="34" charset="-122"/>
              <a:ea typeface="微软雅黑" panose="020B0503020204020204" pitchFamily="34" charset="-122"/>
            </a:endParaRPr>
          </a:p>
        </p:txBody>
      </p:sp>
      <p:sp>
        <p:nvSpPr>
          <p:cNvPr id="4" name="矩形 3"/>
          <p:cNvSpPr/>
          <p:nvPr/>
        </p:nvSpPr>
        <p:spPr>
          <a:xfrm>
            <a:off x="101952" y="1149504"/>
            <a:ext cx="8572560" cy="840230"/>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135000"/>
              </a:lnSpc>
            </a:pPr>
            <a:r>
              <a:rPr lang="zh-CN" altLang="en-US" dirty="0" smtClean="0">
                <a:latin typeface="微软雅黑" panose="020B0503020204020204" pitchFamily="34" charset="-122"/>
                <a:ea typeface="微软雅黑" panose="020B0503020204020204" pitchFamily="34" charset="-122"/>
              </a:rPr>
              <a:t>       为用户提供易用的调参工具，针对不同的应用快速调整参数，以使得系统处于最佳运行状态。</a:t>
            </a:r>
            <a:endParaRPr lang="en-US" altLang="zh-CN" dirty="0" smtClean="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110466" y="2204864"/>
            <a:ext cx="8926030" cy="4011135"/>
          </a:xfrm>
          <a:prstGeom prst="rect">
            <a:avLst/>
          </a:prstGeom>
        </p:spPr>
      </p:pic>
    </p:spTree>
    <p:extLst>
      <p:ext uri="{BB962C8B-B14F-4D97-AF65-F5344CB8AC3E}">
        <p14:creationId xmlns:p14="http://schemas.microsoft.com/office/powerpoint/2010/main" val="26075145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0" y="204353"/>
            <a:ext cx="6480175" cy="620688"/>
          </a:xfrm>
          <a:prstGeom prst="rect">
            <a:avLst/>
          </a:prstGeom>
        </p:spPr>
        <p:txBody>
          <a:bodyPr/>
          <a:lstStyle/>
          <a:p>
            <a:pPr marL="0" indent="0">
              <a:buNone/>
            </a:pPr>
            <a:r>
              <a:rPr lang="en-US" altLang="zh-CN" dirty="0" err="1" smtClean="0">
                <a:solidFill>
                  <a:prstClr val="black"/>
                </a:solidFill>
                <a:latin typeface="微软雅黑" panose="020B0503020204020204" pitchFamily="34" charset="-122"/>
                <a:ea typeface="微软雅黑" panose="020B0503020204020204" pitchFamily="34" charset="-122"/>
              </a:rPr>
              <a:t>Xdata</a:t>
            </a:r>
            <a:r>
              <a:rPr lang="en-US" altLang="zh-CN" dirty="0" smtClean="0">
                <a:solidFill>
                  <a:prstClr val="black"/>
                </a:solidFill>
                <a:latin typeface="微软雅黑" panose="020B0503020204020204" pitchFamily="34" charset="-122"/>
                <a:ea typeface="微软雅黑" panose="020B0503020204020204" pitchFamily="34" charset="-122"/>
              </a:rPr>
              <a:t>——</a:t>
            </a:r>
            <a:r>
              <a:rPr lang="zh-CN" altLang="en-US" dirty="0" smtClean="0">
                <a:solidFill>
                  <a:prstClr val="black"/>
                </a:solidFill>
                <a:latin typeface="微软雅黑" panose="020B0503020204020204" pitchFamily="34" charset="-122"/>
                <a:ea typeface="微软雅黑" panose="020B0503020204020204" pitchFamily="34" charset="-122"/>
              </a:rPr>
              <a:t>审计日志</a:t>
            </a:r>
            <a:endParaRPr lang="zh-CN" altLang="en-US" dirty="0">
              <a:solidFill>
                <a:prstClr val="black"/>
              </a:solidFill>
              <a:latin typeface="微软雅黑" panose="020B0503020204020204" pitchFamily="34" charset="-122"/>
              <a:ea typeface="微软雅黑" panose="020B0503020204020204" pitchFamily="34" charset="-122"/>
            </a:endParaRPr>
          </a:p>
        </p:txBody>
      </p:sp>
      <p:sp>
        <p:nvSpPr>
          <p:cNvPr id="4" name="矩形 3"/>
          <p:cNvSpPr/>
          <p:nvPr/>
        </p:nvSpPr>
        <p:spPr>
          <a:xfrm>
            <a:off x="419756" y="1113415"/>
            <a:ext cx="8280920" cy="1214179"/>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135000"/>
              </a:lnSpc>
            </a:pPr>
            <a:r>
              <a:rPr lang="zh-CN" altLang="en-US" dirty="0" smtClean="0">
                <a:latin typeface="微软雅黑" panose="020B0503020204020204" pitchFamily="34" charset="-122"/>
                <a:ea typeface="微软雅黑" panose="020B0503020204020204" pitchFamily="34" charset="-122"/>
              </a:rPr>
              <a:t>通过审计日志，可以记录系统用户对集群及服务执行的所有重要操作，并提供了过滤操作进行有效查询，同时可以以统一日志格式的方式进行导出，通过事后分析可以高效地对系统进行针对性的安全审计。</a:t>
            </a:r>
            <a:endParaRPr lang="en-US" altLang="zh-CN" dirty="0" smtClean="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2"/>
          <a:stretch>
            <a:fillRect/>
          </a:stretch>
        </p:blipFill>
        <p:spPr>
          <a:xfrm>
            <a:off x="251520" y="2639355"/>
            <a:ext cx="8617393" cy="3676839"/>
          </a:xfrm>
          <a:prstGeom prst="rect">
            <a:avLst/>
          </a:prstGeom>
        </p:spPr>
      </p:pic>
    </p:spTree>
    <p:extLst>
      <p:ext uri="{BB962C8B-B14F-4D97-AF65-F5344CB8AC3E}">
        <p14:creationId xmlns:p14="http://schemas.microsoft.com/office/powerpoint/2010/main" val="1444711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0" y="204353"/>
            <a:ext cx="6480175" cy="620688"/>
          </a:xfrm>
          <a:prstGeom prst="rect">
            <a:avLst/>
          </a:prstGeom>
        </p:spPr>
        <p:txBody>
          <a:bodyPr/>
          <a:lstStyle/>
          <a:p>
            <a:pPr marL="0" indent="0">
              <a:buNone/>
            </a:pPr>
            <a:r>
              <a:rPr lang="en-US" altLang="zh-CN" dirty="0" err="1" smtClean="0">
                <a:solidFill>
                  <a:prstClr val="black"/>
                </a:solidFill>
                <a:latin typeface="微软雅黑" panose="020B0503020204020204" pitchFamily="34" charset="-122"/>
                <a:ea typeface="微软雅黑" panose="020B0503020204020204" pitchFamily="34" charset="-122"/>
              </a:rPr>
              <a:t>Xdata</a:t>
            </a:r>
            <a:r>
              <a:rPr lang="zh-CN" altLang="en-US" dirty="0" smtClean="0">
                <a:solidFill>
                  <a:prstClr val="black"/>
                </a:solidFill>
                <a:latin typeface="微软雅黑" panose="020B0503020204020204" pitchFamily="34" charset="-122"/>
                <a:ea typeface="微软雅黑" panose="020B0503020204020204" pitchFamily="34" charset="-122"/>
              </a:rPr>
              <a:t>使用操作</a:t>
            </a:r>
            <a:endParaRPr lang="zh-CN" altLang="en-US" dirty="0">
              <a:solidFill>
                <a:prstClr val="black"/>
              </a:solidFill>
              <a:latin typeface="微软雅黑" panose="020B0503020204020204" pitchFamily="34" charset="-122"/>
              <a:ea typeface="微软雅黑" panose="020B0503020204020204" pitchFamily="34" charset="-122"/>
            </a:endParaRPr>
          </a:p>
        </p:txBody>
      </p:sp>
      <p:sp>
        <p:nvSpPr>
          <p:cNvPr id="6" name="Rectangle 3"/>
          <p:cNvSpPr txBox="1">
            <a:spLocks noChangeArrowheads="1"/>
          </p:cNvSpPr>
          <p:nvPr/>
        </p:nvSpPr>
        <p:spPr>
          <a:xfrm>
            <a:off x="374848" y="126876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zh-CN" altLang="en-US" sz="2800" dirty="0" smtClean="0">
                <a:latin typeface="微软雅黑" pitchFamily="34" charset="-122"/>
                <a:ea typeface="微软雅黑" pitchFamily="34" charset="-122"/>
              </a:rPr>
              <a:t>实验目的：</a:t>
            </a:r>
            <a:endParaRPr lang="en-US" altLang="zh-CN" sz="2800" dirty="0" smtClean="0">
              <a:latin typeface="微软雅黑" pitchFamily="34" charset="-122"/>
              <a:ea typeface="微软雅黑" pitchFamily="34" charset="-122"/>
            </a:endParaRPr>
          </a:p>
          <a:p>
            <a:pPr marL="0" indent="0">
              <a:lnSpc>
                <a:spcPct val="90000"/>
              </a:lnSpc>
              <a:buNone/>
            </a:pPr>
            <a:endParaRPr lang="en-US" altLang="zh-CN" sz="2000" dirty="0" smtClean="0">
              <a:latin typeface="微软雅黑" pitchFamily="34" charset="-122"/>
              <a:ea typeface="微软雅黑" pitchFamily="34" charset="-122"/>
            </a:endParaRPr>
          </a:p>
          <a:p>
            <a:pPr marL="0" indent="0">
              <a:lnSpc>
                <a:spcPct val="90000"/>
              </a:lnSpc>
              <a:buNone/>
            </a:pPr>
            <a:r>
              <a:rPr lang="en-US" altLang="zh-CN" sz="2000" dirty="0">
                <a:latin typeface="微软雅黑" pitchFamily="34" charset="-122"/>
                <a:ea typeface="微软雅黑" pitchFamily="34" charset="-122"/>
              </a:rPr>
              <a:t>1</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熟悉</a:t>
            </a:r>
            <a:r>
              <a:rPr lang="en-US" altLang="zh-CN" sz="2000" dirty="0" err="1">
                <a:latin typeface="微软雅黑" pitchFamily="34" charset="-122"/>
                <a:ea typeface="微软雅黑" pitchFamily="34" charset="-122"/>
              </a:rPr>
              <a:t>Xdata</a:t>
            </a:r>
            <a:r>
              <a:rPr lang="zh-CN" altLang="en-US" sz="2000" dirty="0">
                <a:latin typeface="微软雅黑" pitchFamily="34" charset="-122"/>
                <a:ea typeface="微软雅黑" pitchFamily="34" charset="-122"/>
              </a:rPr>
              <a:t>使用环境</a:t>
            </a:r>
          </a:p>
          <a:p>
            <a:pPr marL="0" indent="0">
              <a:lnSpc>
                <a:spcPct val="90000"/>
              </a:lnSpc>
              <a:buNone/>
            </a:pPr>
            <a:r>
              <a:rPr lang="en-US" altLang="zh-CN" sz="2000" dirty="0">
                <a:latin typeface="微软雅黑" pitchFamily="34" charset="-122"/>
                <a:ea typeface="微软雅黑" pitchFamily="34" charset="-122"/>
              </a:rPr>
              <a:t>2</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熟悉</a:t>
            </a:r>
            <a:r>
              <a:rPr lang="en-US" altLang="zh-CN" sz="2000" dirty="0" err="1">
                <a:latin typeface="微软雅黑" pitchFamily="34" charset="-122"/>
                <a:ea typeface="微软雅黑" pitchFamily="34" charset="-122"/>
              </a:rPr>
              <a:t>Xdata</a:t>
            </a:r>
            <a:r>
              <a:rPr lang="zh-CN" altLang="en-US" sz="2000" dirty="0">
                <a:latin typeface="微软雅黑" pitchFamily="34" charset="-122"/>
                <a:ea typeface="微软雅黑" pitchFamily="34" charset="-122"/>
              </a:rPr>
              <a:t>环境下的实际操作，关于节点加入以及各个服务的安装。</a:t>
            </a:r>
          </a:p>
          <a:p>
            <a:pPr marL="0" indent="0">
              <a:lnSpc>
                <a:spcPct val="90000"/>
              </a:lnSpc>
              <a:buNone/>
            </a:pPr>
            <a:endParaRPr lang="en-US" altLang="zh-CN" sz="2000" dirty="0" smtClean="0">
              <a:latin typeface="微软雅黑" pitchFamily="34" charset="-122"/>
              <a:ea typeface="微软雅黑" pitchFamily="34" charset="-122"/>
            </a:endParaRPr>
          </a:p>
          <a:p>
            <a:pPr marL="0" indent="0">
              <a:lnSpc>
                <a:spcPct val="90000"/>
              </a:lnSpc>
              <a:buNone/>
            </a:pPr>
            <a:endParaRPr lang="en-US" altLang="zh-CN" sz="2000" dirty="0" smtClean="0">
              <a:latin typeface="微软雅黑" pitchFamily="34" charset="-122"/>
              <a:ea typeface="微软雅黑" pitchFamily="34" charset="-122"/>
            </a:endParaRPr>
          </a:p>
          <a:p>
            <a:pPr marL="0" indent="0">
              <a:lnSpc>
                <a:spcPct val="90000"/>
              </a:lnSpc>
              <a:buNone/>
            </a:pPr>
            <a:r>
              <a:rPr lang="zh-CN" altLang="en-US" sz="2800" dirty="0" smtClean="0">
                <a:latin typeface="微软雅黑" pitchFamily="34" charset="-122"/>
                <a:ea typeface="微软雅黑" pitchFamily="34" charset="-122"/>
              </a:rPr>
              <a:t>实验内容：</a:t>
            </a:r>
            <a:endParaRPr lang="en-US" altLang="zh-CN" sz="2800" dirty="0" smtClean="0">
              <a:latin typeface="微软雅黑" pitchFamily="34" charset="-122"/>
              <a:ea typeface="微软雅黑" pitchFamily="34" charset="-122"/>
            </a:endParaRPr>
          </a:p>
          <a:p>
            <a:pPr marL="0" indent="0">
              <a:lnSpc>
                <a:spcPct val="90000"/>
              </a:lnSpc>
              <a:buNone/>
            </a:pPr>
            <a:endParaRPr lang="en-US" altLang="zh-CN" sz="2800" dirty="0" smtClean="0">
              <a:latin typeface="微软雅黑" pitchFamily="34" charset="-122"/>
              <a:ea typeface="微软雅黑" pitchFamily="34" charset="-122"/>
            </a:endParaRPr>
          </a:p>
          <a:p>
            <a:pPr marL="0" indent="0">
              <a:lnSpc>
                <a:spcPct val="90000"/>
              </a:lnSpc>
              <a:buNone/>
            </a:pPr>
            <a:r>
              <a:rPr lang="en-US" altLang="zh-CN" sz="2000" dirty="0" smtClean="0">
                <a:latin typeface="微软雅黑" pitchFamily="34" charset="-122"/>
                <a:ea typeface="微软雅黑" pitchFamily="34" charset="-122"/>
              </a:rPr>
              <a:t>1.</a:t>
            </a:r>
            <a:r>
              <a:rPr lang="zh-CN" altLang="en-US" sz="2000" dirty="0">
                <a:latin typeface="微软雅黑" pitchFamily="34" charset="-122"/>
                <a:ea typeface="微软雅黑" pitchFamily="34" charset="-122"/>
              </a:rPr>
              <a:t>加入节点（向集群中添加主机</a:t>
            </a:r>
            <a:r>
              <a:rPr lang="zh-CN" altLang="en-US"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a:p>
            <a:pPr marL="0" indent="0">
              <a:lnSpc>
                <a:spcPct val="90000"/>
              </a:lnSpc>
              <a:buNone/>
            </a:pPr>
            <a:r>
              <a:rPr lang="en-US" altLang="zh-CN" sz="2000" dirty="0" smtClean="0">
                <a:latin typeface="微软雅黑" pitchFamily="34" charset="-122"/>
                <a:ea typeface="微软雅黑" pitchFamily="34" charset="-122"/>
              </a:rPr>
              <a:t>2.</a:t>
            </a:r>
            <a:r>
              <a:rPr lang="zh-CN" altLang="en-US" sz="2000" dirty="0">
                <a:latin typeface="微软雅黑" pitchFamily="34" charset="-122"/>
                <a:ea typeface="微软雅黑" pitchFamily="34" charset="-122"/>
              </a:rPr>
              <a:t>加入服务</a:t>
            </a:r>
            <a:endParaRPr lang="en-US" altLang="zh-CN" sz="2000" dirty="0">
              <a:latin typeface="微软雅黑" pitchFamily="34" charset="-122"/>
              <a:ea typeface="微软雅黑" pitchFamily="34" charset="-122"/>
            </a:endParaRPr>
          </a:p>
          <a:p>
            <a:pPr marL="0" indent="0">
              <a:lnSpc>
                <a:spcPct val="90000"/>
              </a:lnSpc>
              <a:buNone/>
            </a:pPr>
            <a:endParaRPr lang="zh-CN" altLang="en-US" sz="2800" dirty="0" smtClean="0">
              <a:latin typeface="微软雅黑" pitchFamily="34" charset="-122"/>
              <a:ea typeface="微软雅黑" pitchFamily="34" charset="-122"/>
            </a:endParaRPr>
          </a:p>
        </p:txBody>
      </p:sp>
    </p:spTree>
    <p:extLst>
      <p:ext uri="{BB962C8B-B14F-4D97-AF65-F5344CB8AC3E}">
        <p14:creationId xmlns:p14="http://schemas.microsoft.com/office/powerpoint/2010/main" val="1362834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52400" y="4591050"/>
            <a:ext cx="8839200" cy="2087563"/>
          </a:xfrm>
          <a:prstGeom prst="rect">
            <a:avLst/>
          </a:prstGeom>
          <a:solidFill>
            <a:schemeClr val="tx1">
              <a:lumMod val="50000"/>
              <a:lumOff val="50000"/>
            </a:schemeClr>
          </a:solidFill>
          <a:ln w="9525">
            <a:noFill/>
            <a:miter lim="800000"/>
            <a:headEnd/>
            <a:tailEnd/>
          </a:ln>
        </p:spPr>
        <p:txBody>
          <a:bodyPr/>
          <a:lstStyle/>
          <a:p>
            <a:pPr algn="ctr">
              <a:defRPr/>
            </a:pPr>
            <a:endParaRPr lang="zh-CN" altLang="en-US"/>
          </a:p>
        </p:txBody>
      </p:sp>
      <p:sp>
        <p:nvSpPr>
          <p:cNvPr id="11" name="矩形 10"/>
          <p:cNvSpPr/>
          <p:nvPr/>
        </p:nvSpPr>
        <p:spPr>
          <a:xfrm>
            <a:off x="893763" y="5764213"/>
            <a:ext cx="7356475" cy="785812"/>
          </a:xfrm>
          <a:prstGeom prst="rect">
            <a:avLst/>
          </a:prstGeom>
        </p:spPr>
        <p:txBody>
          <a:bodyPr>
            <a:spAutoFit/>
          </a:bodyPr>
          <a:lstStyle/>
          <a:p>
            <a:pPr algn="ctr">
              <a:lnSpc>
                <a:spcPct val="150000"/>
              </a:lnSpc>
              <a:defRPr/>
            </a:pPr>
            <a:r>
              <a:rPr lang="zh-CN" altLang="en-US" sz="1000" spc="100" dirty="0">
                <a:solidFill>
                  <a:schemeClr val="bg1"/>
                </a:solidFill>
                <a:latin typeface="微软雅黑" pitchFamily="34" charset="-122"/>
                <a:ea typeface="微软雅黑" pitchFamily="34" charset="-122"/>
              </a:rPr>
              <a:t>通讯地址：北京市海淀区东北旺西路</a:t>
            </a:r>
            <a:r>
              <a:rPr lang="en-US" altLang="zh-CN" sz="1000" spc="100" dirty="0">
                <a:solidFill>
                  <a:schemeClr val="bg1"/>
                </a:solidFill>
                <a:latin typeface="微软雅黑" pitchFamily="34" charset="-122"/>
                <a:ea typeface="微软雅黑" pitchFamily="34" charset="-122"/>
              </a:rPr>
              <a:t>8</a:t>
            </a:r>
            <a:r>
              <a:rPr lang="zh-CN" altLang="en-US" sz="1000" spc="100" dirty="0">
                <a:solidFill>
                  <a:schemeClr val="bg1"/>
                </a:solidFill>
                <a:latin typeface="微软雅黑" pitchFamily="34" charset="-122"/>
                <a:ea typeface="微软雅黑" pitchFamily="34" charset="-122"/>
              </a:rPr>
              <a:t>号中关村软件园</a:t>
            </a:r>
            <a:r>
              <a:rPr lang="en-US" altLang="zh-CN" sz="1000" spc="100" dirty="0">
                <a:solidFill>
                  <a:schemeClr val="bg1"/>
                </a:solidFill>
                <a:latin typeface="微软雅黑" pitchFamily="34" charset="-122"/>
                <a:ea typeface="微软雅黑" pitchFamily="34" charset="-122"/>
              </a:rPr>
              <a:t>36</a:t>
            </a:r>
            <a:r>
              <a:rPr lang="zh-CN" altLang="en-US" sz="1000" spc="100" dirty="0">
                <a:solidFill>
                  <a:schemeClr val="bg1"/>
                </a:solidFill>
                <a:latin typeface="微软雅黑" pitchFamily="34" charset="-122"/>
                <a:ea typeface="微软雅黑" pitchFamily="34" charset="-122"/>
              </a:rPr>
              <a:t>号 </a:t>
            </a:r>
            <a:endParaRPr lang="en-US" altLang="zh-CN" sz="1000" spc="100" dirty="0">
              <a:solidFill>
                <a:schemeClr val="bg1"/>
              </a:solidFill>
              <a:latin typeface="微软雅黑" pitchFamily="34" charset="-122"/>
              <a:ea typeface="微软雅黑" pitchFamily="34" charset="-122"/>
            </a:endParaRPr>
          </a:p>
          <a:p>
            <a:pPr algn="ctr">
              <a:lnSpc>
                <a:spcPct val="150000"/>
              </a:lnSpc>
              <a:defRPr/>
            </a:pPr>
            <a:r>
              <a:rPr lang="zh-CN" altLang="en-US" sz="1000" spc="100" dirty="0">
                <a:solidFill>
                  <a:schemeClr val="bg1"/>
                </a:solidFill>
                <a:latin typeface="微软雅黑" pitchFamily="34" charset="-122"/>
                <a:ea typeface="微软雅黑" pitchFamily="34" charset="-122"/>
              </a:rPr>
              <a:t>邮政编码</a:t>
            </a:r>
            <a:r>
              <a:rPr lang="zh-CN" altLang="en-US" sz="1000" spc="100" dirty="0">
                <a:solidFill>
                  <a:schemeClr val="bg1"/>
                </a:solidFill>
              </a:rPr>
              <a:t>：</a:t>
            </a:r>
            <a:r>
              <a:rPr lang="en-US" altLang="zh-CN" sz="1000" spc="100" dirty="0">
                <a:solidFill>
                  <a:schemeClr val="bg1"/>
                </a:solidFill>
              </a:rPr>
              <a:t>100094    </a:t>
            </a:r>
            <a:r>
              <a:rPr lang="zh-CN" altLang="en-US" sz="1000" spc="100" dirty="0">
                <a:solidFill>
                  <a:schemeClr val="bg1"/>
                </a:solidFill>
                <a:latin typeface="微软雅黑" pitchFamily="34" charset="-122"/>
                <a:ea typeface="微软雅黑" pitchFamily="34" charset="-122"/>
              </a:rPr>
              <a:t>联系电话</a:t>
            </a:r>
            <a:r>
              <a:rPr lang="zh-CN" altLang="en-US" sz="1000" spc="100" dirty="0">
                <a:solidFill>
                  <a:schemeClr val="bg1"/>
                </a:solidFill>
              </a:rPr>
              <a:t>：</a:t>
            </a:r>
            <a:r>
              <a:rPr lang="en-US" altLang="zh-CN" sz="1000" spc="100" dirty="0">
                <a:solidFill>
                  <a:schemeClr val="bg1"/>
                </a:solidFill>
              </a:rPr>
              <a:t>010-56308000   </a:t>
            </a:r>
            <a:r>
              <a:rPr lang="zh-CN" altLang="en-US" sz="1000" spc="100" dirty="0">
                <a:solidFill>
                  <a:schemeClr val="bg1"/>
                </a:solidFill>
                <a:latin typeface="微软雅黑" pitchFamily="34" charset="-122"/>
                <a:ea typeface="微软雅黑" pitchFamily="34" charset="-122"/>
              </a:rPr>
              <a:t>微博</a:t>
            </a:r>
            <a:r>
              <a:rPr lang="zh-CN" altLang="en-US" sz="1000" spc="100" dirty="0">
                <a:solidFill>
                  <a:schemeClr val="bg1"/>
                </a:solidFill>
              </a:rPr>
              <a:t>：</a:t>
            </a:r>
            <a:r>
              <a:rPr lang="en-US" altLang="zh-CN" sz="1000" spc="100" dirty="0">
                <a:solidFill>
                  <a:schemeClr val="bg1"/>
                </a:solidFill>
              </a:rPr>
              <a:t>http://weibo.com/zksugon      </a:t>
            </a:r>
          </a:p>
          <a:p>
            <a:pPr algn="ctr">
              <a:lnSpc>
                <a:spcPct val="150000"/>
              </a:lnSpc>
              <a:defRPr/>
            </a:pPr>
            <a:r>
              <a:rPr lang="en-US" altLang="zh-CN" sz="1000" spc="100" dirty="0">
                <a:solidFill>
                  <a:schemeClr val="bg1"/>
                </a:solidFill>
              </a:rPr>
              <a:t>EMAIL:SUGONBRAND@SUGON.COM   </a:t>
            </a:r>
            <a:r>
              <a:rPr lang="zh-CN" altLang="en-US" sz="1000" spc="100" dirty="0">
                <a:solidFill>
                  <a:schemeClr val="bg1"/>
                </a:solidFill>
                <a:latin typeface="微软雅黑" pitchFamily="34" charset="-122"/>
                <a:ea typeface="微软雅黑" pitchFamily="34" charset="-122"/>
              </a:rPr>
              <a:t>网站</a:t>
            </a:r>
            <a:r>
              <a:rPr lang="en-US" altLang="zh-CN" sz="1000" spc="100" dirty="0">
                <a:solidFill>
                  <a:schemeClr val="bg1"/>
                </a:solidFill>
                <a:latin typeface="微软雅黑" pitchFamily="34" charset="-122"/>
                <a:ea typeface="微软雅黑" pitchFamily="34" charset="-122"/>
              </a:rPr>
              <a:t>(web)</a:t>
            </a:r>
            <a:r>
              <a:rPr lang="zh-CN" altLang="en-US" sz="1000" spc="100" dirty="0">
                <a:solidFill>
                  <a:schemeClr val="bg1"/>
                </a:solidFill>
              </a:rPr>
              <a:t>：</a:t>
            </a:r>
            <a:r>
              <a:rPr lang="en-US" altLang="zh-CN" sz="1000" spc="100" dirty="0">
                <a:solidFill>
                  <a:schemeClr val="bg1"/>
                </a:solidFill>
              </a:rPr>
              <a:t>Http://www.sugon.com</a:t>
            </a:r>
            <a:endParaRPr lang="zh-CN" altLang="en-US" sz="1000" spc="100" dirty="0">
              <a:solidFill>
                <a:schemeClr val="bg1"/>
              </a:solidFill>
              <a:latin typeface="微软雅黑" pitchFamily="34" charset="-122"/>
              <a:ea typeface="微软雅黑" pitchFamily="34" charset="-122"/>
            </a:endParaRPr>
          </a:p>
        </p:txBody>
      </p:sp>
      <p:sp>
        <p:nvSpPr>
          <p:cNvPr id="12" name="TextBox 11"/>
          <p:cNvSpPr txBox="1"/>
          <p:nvPr/>
        </p:nvSpPr>
        <p:spPr>
          <a:xfrm>
            <a:off x="2819401" y="4574065"/>
            <a:ext cx="4445448" cy="1323439"/>
          </a:xfrm>
          <a:prstGeom prst="rect">
            <a:avLst/>
          </a:prstGeom>
          <a:noFill/>
        </p:spPr>
        <p:txBody>
          <a:bodyPr wrap="none">
            <a:spAutoFit/>
          </a:bodyPr>
          <a:lstStyle/>
          <a:p>
            <a:pPr>
              <a:defRPr/>
            </a:pPr>
            <a:r>
              <a:rPr lang="en-US" altLang="zh-CN" sz="8000" dirty="0">
                <a:gradFill>
                  <a:gsLst>
                    <a:gs pos="96230">
                      <a:schemeClr val="bg1"/>
                    </a:gs>
                    <a:gs pos="52000">
                      <a:schemeClr val="bg1">
                        <a:lumMod val="85000"/>
                      </a:schemeClr>
                    </a:gs>
                    <a:gs pos="100000">
                      <a:schemeClr val="bg1">
                        <a:lumMod val="65000"/>
                      </a:schemeClr>
                    </a:gs>
                    <a:gs pos="0">
                      <a:schemeClr val="bg1"/>
                    </a:gs>
                  </a:gsLst>
                  <a:lin ang="5400000" scaled="0"/>
                </a:gradFill>
                <a:effectLst>
                  <a:glow rad="63500">
                    <a:schemeClr val="tx1">
                      <a:alpha val="30000"/>
                    </a:schemeClr>
                  </a:glow>
                  <a:outerShdw blurRad="50800" dist="50800" dir="5400000" algn="ctr" rotWithShape="0">
                    <a:srgbClr val="000000">
                      <a:alpha val="52000"/>
                    </a:srgbClr>
                  </a:outerShdw>
                </a:effectLst>
                <a:latin typeface="方正大黑简体" pitchFamily="65" charset="-122"/>
                <a:ea typeface="方正大黑简体" pitchFamily="65" charset="-122"/>
              </a:rPr>
              <a:t>THANKS</a:t>
            </a:r>
            <a:endParaRPr lang="zh-CN" altLang="en-US" sz="8000" dirty="0">
              <a:gradFill>
                <a:gsLst>
                  <a:gs pos="96230">
                    <a:schemeClr val="bg1"/>
                  </a:gs>
                  <a:gs pos="52000">
                    <a:schemeClr val="bg1">
                      <a:lumMod val="85000"/>
                    </a:schemeClr>
                  </a:gs>
                  <a:gs pos="100000">
                    <a:schemeClr val="bg1">
                      <a:lumMod val="65000"/>
                    </a:schemeClr>
                  </a:gs>
                  <a:gs pos="0">
                    <a:schemeClr val="bg1"/>
                  </a:gs>
                </a:gsLst>
                <a:lin ang="5400000" scaled="0"/>
              </a:gradFill>
              <a:effectLst>
                <a:glow rad="63500">
                  <a:schemeClr val="tx1">
                    <a:alpha val="30000"/>
                  </a:schemeClr>
                </a:glow>
                <a:outerShdw blurRad="50800" dist="50800" dir="5400000" algn="ctr" rotWithShape="0">
                  <a:srgbClr val="000000">
                    <a:alpha val="52000"/>
                  </a:srgbClr>
                </a:outerShdw>
              </a:effectLst>
              <a:latin typeface="方正大黑简体" pitchFamily="65" charset="-122"/>
              <a:ea typeface="方正大黑简体" pitchFamily="65" charset="-122"/>
            </a:endParaRPr>
          </a:p>
        </p:txBody>
      </p:sp>
      <p:sp>
        <p:nvSpPr>
          <p:cNvPr id="13" name="矩形 12"/>
          <p:cNvSpPr>
            <a:spLocks noChangeArrowheads="1"/>
          </p:cNvSpPr>
          <p:nvPr/>
        </p:nvSpPr>
        <p:spPr bwMode="auto">
          <a:xfrm>
            <a:off x="6149975" y="179388"/>
            <a:ext cx="2841625" cy="2087562"/>
          </a:xfrm>
          <a:prstGeom prst="rect">
            <a:avLst/>
          </a:prstGeom>
          <a:solidFill>
            <a:schemeClr val="bg1">
              <a:lumMod val="75000"/>
            </a:schemeClr>
          </a:solidFill>
          <a:ln w="9525">
            <a:noFill/>
            <a:miter lim="800000"/>
            <a:headEnd/>
            <a:tailEnd/>
          </a:ln>
        </p:spPr>
        <p:txBody>
          <a:bodyPr/>
          <a:lstStyle/>
          <a:p>
            <a:pPr algn="ctr">
              <a:defRPr/>
            </a:pPr>
            <a:endParaRPr lang="zh-CN" altLang="en-US"/>
          </a:p>
        </p:txBody>
      </p:sp>
      <p:sp>
        <p:nvSpPr>
          <p:cNvPr id="14" name="矩形 13"/>
          <p:cNvSpPr>
            <a:spLocks noChangeArrowheads="1"/>
          </p:cNvSpPr>
          <p:nvPr/>
        </p:nvSpPr>
        <p:spPr bwMode="auto">
          <a:xfrm>
            <a:off x="152400" y="179388"/>
            <a:ext cx="2841625" cy="2087562"/>
          </a:xfrm>
          <a:prstGeom prst="rect">
            <a:avLst/>
          </a:prstGeom>
          <a:solidFill>
            <a:schemeClr val="bg1">
              <a:lumMod val="75000"/>
            </a:schemeClr>
          </a:solidFill>
          <a:ln w="9525">
            <a:noFill/>
            <a:miter lim="800000"/>
            <a:headEnd/>
            <a:tailEnd/>
          </a:ln>
        </p:spPr>
        <p:txBody>
          <a:bodyPr/>
          <a:lstStyle/>
          <a:p>
            <a:pPr algn="ctr">
              <a:defRPr/>
            </a:pPr>
            <a:endParaRPr lang="zh-CN" altLang="en-US"/>
          </a:p>
        </p:txBody>
      </p:sp>
      <p:pic>
        <p:nvPicPr>
          <p:cNvPr id="15" name="Picture 2"/>
          <p:cNvPicPr>
            <a:picLocks noChangeAspect="1" noChangeArrowheads="1"/>
          </p:cNvPicPr>
          <p:nvPr/>
        </p:nvPicPr>
        <p:blipFill rotWithShape="1">
          <a:blip r:embed="rId3" cstate="print">
            <a:extLst/>
          </a:blip>
          <a:srcRect t="5578" b="5578"/>
          <a:stretch/>
        </p:blipFill>
        <p:spPr bwMode="auto">
          <a:xfrm>
            <a:off x="6150097" y="2481831"/>
            <a:ext cx="2825145" cy="1905244"/>
          </a:xfrm>
          <a:prstGeom prst="rect">
            <a:avLst/>
          </a:prstGeom>
          <a:noFill/>
          <a:effectLst>
            <a:innerShdw blurRad="114300">
              <a:prstClr val="black"/>
            </a:innerShdw>
          </a:effectLst>
          <a:extLst/>
        </p:spPr>
      </p:pic>
      <p:pic>
        <p:nvPicPr>
          <p:cNvPr id="16" name="Picture 3"/>
          <p:cNvPicPr>
            <a:picLocks noChangeAspect="1" noChangeArrowheads="1"/>
          </p:cNvPicPr>
          <p:nvPr/>
        </p:nvPicPr>
        <p:blipFill rotWithShape="1">
          <a:blip r:embed="rId4" cstate="print">
            <a:extLst/>
          </a:blip>
          <a:srcRect l="4985" t="7926" r="4985"/>
          <a:stretch/>
        </p:blipFill>
        <p:spPr bwMode="auto">
          <a:xfrm>
            <a:off x="3151251" y="179653"/>
            <a:ext cx="2841504" cy="2087010"/>
          </a:xfrm>
          <a:prstGeom prst="rect">
            <a:avLst/>
          </a:prstGeom>
          <a:noFill/>
          <a:effectLst>
            <a:innerShdw blurRad="114300">
              <a:prstClr val="black"/>
            </a:innerShdw>
          </a:effectLst>
          <a:extLst/>
        </p:spPr>
      </p:pic>
      <p:pic>
        <p:nvPicPr>
          <p:cNvPr id="17" name="Picture 4"/>
          <p:cNvPicPr>
            <a:picLocks noChangeAspect="1" noChangeArrowheads="1"/>
          </p:cNvPicPr>
          <p:nvPr/>
        </p:nvPicPr>
        <p:blipFill rotWithShape="1">
          <a:blip r:embed="rId5" cstate="print">
            <a:extLst/>
          </a:blip>
          <a:srcRect l="5096" t="10577" r="5096" b="-385"/>
          <a:stretch/>
        </p:blipFill>
        <p:spPr bwMode="auto">
          <a:xfrm>
            <a:off x="152403" y="2470923"/>
            <a:ext cx="2841505" cy="1916152"/>
          </a:xfrm>
          <a:prstGeom prst="rect">
            <a:avLst/>
          </a:prstGeom>
          <a:noFill/>
          <a:effectLst>
            <a:innerShdw blurRad="114300">
              <a:prstClr val="black"/>
            </a:innerShdw>
          </a:effectLst>
          <a:extLst/>
        </p:spPr>
      </p:pic>
      <p:sp>
        <p:nvSpPr>
          <p:cNvPr id="2" name="矩形 1"/>
          <p:cNvSpPr/>
          <p:nvPr/>
        </p:nvSpPr>
        <p:spPr>
          <a:xfrm>
            <a:off x="1893888" y="5791200"/>
            <a:ext cx="184150" cy="276225"/>
          </a:xfrm>
          <a:prstGeom prst="rect">
            <a:avLst/>
          </a:prstGeom>
        </p:spPr>
        <p:txBody>
          <a:bodyPr wrap="none">
            <a:spAutoFit/>
          </a:bodyPr>
          <a:lstStyle/>
          <a:p>
            <a:pPr algn="ctr">
              <a:defRPr/>
            </a:pPr>
            <a:endParaRPr lang="zh-CN" altLang="en-US" sz="1200" b="1" spc="1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7246071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25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75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1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16401" y="332656"/>
            <a:ext cx="7200800" cy="620688"/>
          </a:xfrm>
          <a:prstGeom prst="rect">
            <a:avLst/>
          </a:prstGeom>
        </p:spPr>
        <p:txBody>
          <a:bodyPr/>
          <a:lstStyle/>
          <a:p>
            <a:pPr marL="0" indent="0">
              <a:buNone/>
            </a:pPr>
            <a:r>
              <a:rPr lang="en-US" altLang="zh-CN" dirty="0" err="1" smtClean="0">
                <a:latin typeface="微软雅黑" panose="020B0503020204020204" pitchFamily="34" charset="-122"/>
                <a:ea typeface="微软雅黑" panose="020B0503020204020204" pitchFamily="34" charset="-122"/>
              </a:rPr>
              <a:t>XData</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大数据生态分析管理平台简介</a:t>
            </a:r>
            <a:endParaRPr lang="zh-CN" altLang="en-US" dirty="0">
              <a:latin typeface="微软雅黑" panose="020B0503020204020204" pitchFamily="34" charset="-122"/>
              <a:ea typeface="微软雅黑" panose="020B0503020204020204" pitchFamily="34" charset="-122"/>
            </a:endParaRPr>
          </a:p>
        </p:txBody>
      </p:sp>
      <p:sp>
        <p:nvSpPr>
          <p:cNvPr id="5" name="矩形 4"/>
          <p:cNvSpPr/>
          <p:nvPr/>
        </p:nvSpPr>
        <p:spPr>
          <a:xfrm>
            <a:off x="755576" y="1628800"/>
            <a:ext cx="7551787" cy="3600400"/>
          </a:xfrm>
          <a:prstGeom prst="rect">
            <a:avLst/>
          </a:prstGeom>
        </p:spPr>
        <p:txBody>
          <a:bodyPr wrap="square">
            <a:spAutoFit/>
          </a:bodyPr>
          <a:lstStyle/>
          <a:p>
            <a:pPr indent="266700" algn="just">
              <a:lnSpc>
                <a:spcPct val="120000"/>
              </a:lnSpc>
              <a:spcBef>
                <a:spcPts val="600"/>
              </a:spcBef>
              <a:spcAft>
                <a:spcPts val="600"/>
              </a:spcAft>
            </a:pP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Hadoop </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是一个使用联网商业主机群集的大型分布式数据存储和处理基础架构。监控和管理这么复杂的分布式系统并不是很容易的事情。为了帮助您管理这种复杂的系统，</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100" dirty="0" err="1">
                <a:latin typeface="微软雅黑" panose="020B0503020204020204" pitchFamily="34" charset="-122"/>
                <a:ea typeface="微软雅黑" panose="020B0503020204020204" pitchFamily="34" charset="-122"/>
                <a:cs typeface="Times New Roman" panose="02020603050405020304" pitchFamily="18" charset="0"/>
              </a:rPr>
              <a:t>Xdata</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大数据生态分析管理平台</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 V2.0</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从群集节点收集各种信息，然后通过简单易用的集中式</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 Web </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界面将信息提供给您。</a:t>
            </a:r>
          </a:p>
          <a:p>
            <a:pPr indent="266700" algn="just">
              <a:lnSpc>
                <a:spcPct val="120000"/>
              </a:lnSpc>
              <a:spcBef>
                <a:spcPts val="600"/>
              </a:spcBef>
              <a:spcAft>
                <a:spcPts val="600"/>
              </a:spcAft>
            </a:pP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 Xdata Web界面显示各种信息，如特定于服务的摘要、图形和警报。您可以使用Web界面创建和管理您的 HDP 群集以及执行基本的操作任务，如启动和停止服务、向您的群集中添加主机、更新服务配置。您还可以使用 Xdata </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Web</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界面为您的群集执行管理任务，如启用</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 Kerberos </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安全性以及执行堆栈升级。</a:t>
            </a:r>
          </a:p>
        </p:txBody>
      </p:sp>
    </p:spTree>
    <p:extLst>
      <p:ext uri="{BB962C8B-B14F-4D97-AF65-F5344CB8AC3E}">
        <p14:creationId xmlns:p14="http://schemas.microsoft.com/office/powerpoint/2010/main" val="951492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107504" y="197682"/>
            <a:ext cx="6480175" cy="620688"/>
          </a:xfrm>
          <a:prstGeom prst="rect">
            <a:avLst/>
          </a:prstGeom>
        </p:spPr>
        <p:txBody>
          <a:bodyPr/>
          <a:lstStyle/>
          <a:p>
            <a:pPr marL="0" indent="0">
              <a:buNone/>
            </a:pPr>
            <a:r>
              <a:rPr lang="en-US" altLang="zh-CN" dirty="0" err="1" smtClean="0">
                <a:latin typeface="微软雅黑" panose="020B0503020204020204" pitchFamily="34" charset="-122"/>
                <a:ea typeface="微软雅黑" panose="020B0503020204020204" pitchFamily="34" charset="-122"/>
              </a:rPr>
              <a:t>XData</a:t>
            </a:r>
            <a:r>
              <a:rPr lang="zh-CN" altLang="en-US" dirty="0" smtClean="0">
                <a:latin typeface="微软雅黑" panose="020B0503020204020204" pitchFamily="34" charset="-122"/>
                <a:ea typeface="微软雅黑" panose="020B0503020204020204" pitchFamily="34" charset="-122"/>
              </a:rPr>
              <a:t>管理系统</a:t>
            </a:r>
            <a:r>
              <a:rPr lang="zh-CN" altLang="en-US" dirty="0">
                <a:latin typeface="微软雅黑" panose="020B0503020204020204" pitchFamily="34" charset="-122"/>
                <a:ea typeface="微软雅黑" panose="020B0503020204020204" pitchFamily="34" charset="-122"/>
              </a:rPr>
              <a:t>运维功能</a:t>
            </a:r>
            <a:r>
              <a:rPr lang="zh-CN" altLang="en-US" dirty="0" smtClean="0">
                <a:latin typeface="微软雅黑" panose="020B0503020204020204" pitchFamily="34" charset="-122"/>
                <a:ea typeface="微软雅黑" panose="020B0503020204020204" pitchFamily="34" charset="-122"/>
              </a:rPr>
              <a:t>目标</a:t>
            </a:r>
            <a:endParaRPr lang="zh-CN" altLang="en-US"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1922466" y="1040247"/>
            <a:ext cx="5457846" cy="1368935"/>
            <a:chOff x="1879784" y="1643"/>
            <a:chExt cx="5889894" cy="1584959"/>
          </a:xfrm>
          <a:scene3d>
            <a:camera prst="orthographicFront"/>
            <a:lightRig rig="flat" dir="t"/>
          </a:scene3d>
        </p:grpSpPr>
        <p:sp>
          <p:nvSpPr>
            <p:cNvPr id="14" name="五边形 13"/>
            <p:cNvSpPr/>
            <p:nvPr/>
          </p:nvSpPr>
          <p:spPr>
            <a:xfrm rot="10800000">
              <a:off x="1879784" y="1643"/>
              <a:ext cx="5889894" cy="1584959"/>
            </a:xfrm>
            <a:prstGeom prst="homePlate">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5" name="五边形 4"/>
            <p:cNvSpPr/>
            <p:nvPr/>
          </p:nvSpPr>
          <p:spPr>
            <a:xfrm rot="21600000">
              <a:off x="2276024" y="1643"/>
              <a:ext cx="5493654" cy="158495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98923" tIns="76200" rIns="142240" bIns="76200" numCol="1" spcCol="1270" anchor="ctr" anchorCtr="0">
              <a:noAutofit/>
            </a:bodyPr>
            <a:lstStyle/>
            <a:p>
              <a:pPr lvl="0" defTabSz="889000">
                <a:lnSpc>
                  <a:spcPct val="90000"/>
                </a:lnSpc>
                <a:spcBef>
                  <a:spcPct val="0"/>
                </a:spcBef>
                <a:spcAft>
                  <a:spcPct val="35000"/>
                </a:spcAft>
              </a:pPr>
              <a:r>
                <a:rPr lang="en-US" altLang="zh-CN" sz="2000" kern="1200" dirty="0" err="1" smtClean="0"/>
                <a:t>Hadoop</a:t>
              </a:r>
              <a:r>
                <a:rPr lang="zh-CN" altLang="en-US" sz="2000" kern="1200" dirty="0" smtClean="0"/>
                <a:t>的集群部署和安装配置乃至使用都是非常繁琐且容易出错</a:t>
              </a:r>
              <a:endParaRPr lang="en-US" altLang="zh-CN" sz="2000" kern="1200" dirty="0" smtClean="0"/>
            </a:p>
            <a:p>
              <a:pPr lvl="0" defTabSz="889000">
                <a:lnSpc>
                  <a:spcPct val="90000"/>
                </a:lnSpc>
                <a:spcBef>
                  <a:spcPct val="0"/>
                </a:spcBef>
                <a:spcAft>
                  <a:spcPct val="35000"/>
                </a:spcAft>
              </a:pPr>
              <a:r>
                <a:rPr lang="zh-CN" altLang="en-US" sz="2300" b="1" kern="1200" dirty="0" smtClean="0">
                  <a:solidFill>
                    <a:srgbClr val="FF0000"/>
                  </a:solidFill>
                </a:rPr>
                <a:t>极简</a:t>
              </a:r>
              <a:r>
                <a:rPr lang="zh-CN" altLang="en-US" sz="2300" b="1" kern="1200" dirty="0" smtClean="0"/>
                <a:t>是产品的发展目标和方向</a:t>
              </a:r>
              <a:endParaRPr lang="zh-CN" altLang="en-US" sz="2300" b="1" kern="1200" dirty="0"/>
            </a:p>
          </p:txBody>
        </p:sp>
      </p:grpSp>
      <p:sp>
        <p:nvSpPr>
          <p:cNvPr id="5" name="椭圆 4"/>
          <p:cNvSpPr/>
          <p:nvPr/>
        </p:nvSpPr>
        <p:spPr>
          <a:xfrm>
            <a:off x="1129988" y="1040247"/>
            <a:ext cx="1468696" cy="1368935"/>
          </a:xfrm>
          <a:prstGeom prst="ellipse">
            <a:avLst/>
          </a:prstGeom>
          <a:blipFill>
            <a:blip r:embed="rId3">
              <a:extLst>
                <a:ext uri="{28A0092B-C50C-407E-A947-70E740481C1C}">
                  <a14:useLocalDpi xmlns:a14="http://schemas.microsoft.com/office/drawing/2010/main" val="0"/>
                </a:ext>
              </a:extLst>
            </a:blip>
            <a:srcRect/>
            <a:stretch>
              <a:fillRect l="-33000" r="-3300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grpSp>
        <p:nvGrpSpPr>
          <p:cNvPr id="6" name="组合 5"/>
          <p:cNvGrpSpPr/>
          <p:nvPr/>
        </p:nvGrpSpPr>
        <p:grpSpPr>
          <a:xfrm>
            <a:off x="1922466" y="2852936"/>
            <a:ext cx="5457846" cy="1368935"/>
            <a:chOff x="1879784" y="2059724"/>
            <a:chExt cx="5889894" cy="1584959"/>
          </a:xfrm>
          <a:scene3d>
            <a:camera prst="orthographicFront"/>
            <a:lightRig rig="flat" dir="t"/>
          </a:scene3d>
        </p:grpSpPr>
        <p:sp>
          <p:nvSpPr>
            <p:cNvPr id="12" name="五边形 11"/>
            <p:cNvSpPr/>
            <p:nvPr/>
          </p:nvSpPr>
          <p:spPr>
            <a:xfrm rot="10800000">
              <a:off x="1879784" y="2059724"/>
              <a:ext cx="5889894" cy="1584959"/>
            </a:xfrm>
            <a:prstGeom prst="homePlate">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3" name="五边形 7"/>
            <p:cNvSpPr/>
            <p:nvPr/>
          </p:nvSpPr>
          <p:spPr>
            <a:xfrm rot="21600000">
              <a:off x="2276024" y="2059724"/>
              <a:ext cx="5493654" cy="158495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98923" tIns="87630" rIns="163576" bIns="87630" numCol="1" spcCol="1270" anchor="ctr" anchorCtr="0">
              <a:noAutofit/>
            </a:bodyPr>
            <a:lstStyle/>
            <a:p>
              <a:pPr lvl="0" defTabSz="1022350">
                <a:lnSpc>
                  <a:spcPct val="90000"/>
                </a:lnSpc>
                <a:spcBef>
                  <a:spcPct val="0"/>
                </a:spcBef>
                <a:spcAft>
                  <a:spcPct val="35000"/>
                </a:spcAft>
              </a:pPr>
              <a:r>
                <a:rPr lang="zh-CN" altLang="en-US" sz="2000" kern="1200" dirty="0" smtClean="0"/>
                <a:t>用户不需要关心</a:t>
              </a:r>
              <a:r>
                <a:rPr lang="en-US" altLang="zh-CN" sz="2000" kern="1200" dirty="0" err="1" smtClean="0"/>
                <a:t>Hadoop</a:t>
              </a:r>
              <a:r>
                <a:rPr lang="zh-CN" altLang="en-US" sz="2000" kern="1200" dirty="0" smtClean="0"/>
                <a:t>运维的繁琐步骤。只要点点鼠标就好了，运维中的查看日志和重启节点也只需要动动手指就完成</a:t>
              </a:r>
              <a:endParaRPr lang="en-US" altLang="zh-CN" sz="2000" kern="1200" dirty="0" smtClean="0"/>
            </a:p>
          </p:txBody>
        </p:sp>
      </p:grpSp>
      <p:sp>
        <p:nvSpPr>
          <p:cNvPr id="7" name="椭圆 6"/>
          <p:cNvSpPr/>
          <p:nvPr/>
        </p:nvSpPr>
        <p:spPr>
          <a:xfrm>
            <a:off x="1129988" y="2852936"/>
            <a:ext cx="1468696" cy="1368935"/>
          </a:xfrm>
          <a:prstGeom prst="ellipse">
            <a:avLst/>
          </a:prstGeom>
          <a:blipFill>
            <a:blip r:embed="rId4" cstate="print">
              <a:extLst>
                <a:ext uri="{28A0092B-C50C-407E-A947-70E740481C1C}">
                  <a14:useLocalDpi xmlns:a14="http://schemas.microsoft.com/office/drawing/2010/main" val="0"/>
                </a:ext>
              </a:extLst>
            </a:blip>
            <a:srcRect/>
            <a:stretch>
              <a:fillRect t="-18000" b="-1800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grpSp>
        <p:nvGrpSpPr>
          <p:cNvPr id="8" name="组合 7"/>
          <p:cNvGrpSpPr/>
          <p:nvPr/>
        </p:nvGrpSpPr>
        <p:grpSpPr>
          <a:xfrm>
            <a:off x="1922466" y="4911017"/>
            <a:ext cx="5457846" cy="1368935"/>
            <a:chOff x="1879784" y="4117805"/>
            <a:chExt cx="5889894" cy="1584959"/>
          </a:xfrm>
          <a:scene3d>
            <a:camera prst="orthographicFront"/>
            <a:lightRig rig="flat" dir="t"/>
          </a:scene3d>
        </p:grpSpPr>
        <p:sp>
          <p:nvSpPr>
            <p:cNvPr id="10" name="五边形 9"/>
            <p:cNvSpPr/>
            <p:nvPr/>
          </p:nvSpPr>
          <p:spPr>
            <a:xfrm rot="10800000">
              <a:off x="1879784" y="4117805"/>
              <a:ext cx="5889894" cy="1584959"/>
            </a:xfrm>
            <a:prstGeom prst="homePlate">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1" name="五边形 10"/>
            <p:cNvSpPr/>
            <p:nvPr/>
          </p:nvSpPr>
          <p:spPr>
            <a:xfrm rot="21600000">
              <a:off x="2276024" y="4117805"/>
              <a:ext cx="5493654" cy="158495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98923" tIns="121920" rIns="227584" bIns="121920" numCol="1" spcCol="1270" anchor="ctr" anchorCtr="0">
              <a:noAutofit/>
            </a:bodyPr>
            <a:lstStyle/>
            <a:p>
              <a:pPr lvl="0" algn="ctr" defTabSz="1422400">
                <a:lnSpc>
                  <a:spcPct val="90000"/>
                </a:lnSpc>
                <a:spcBef>
                  <a:spcPct val="0"/>
                </a:spcBef>
                <a:spcAft>
                  <a:spcPct val="35000"/>
                </a:spcAft>
              </a:pPr>
              <a:r>
                <a:rPr lang="en-US" altLang="zh-CN" sz="3200" b="1" dirty="0" err="1" smtClean="0"/>
                <a:t>XData</a:t>
              </a:r>
              <a:r>
                <a:rPr lang="zh-CN" altLang="en-US" sz="3200" b="1" kern="1200" dirty="0" smtClean="0"/>
                <a:t>，让生活更美好</a:t>
              </a:r>
              <a:endParaRPr lang="zh-CN" altLang="en-US" sz="3200" b="1" kern="1200" dirty="0"/>
            </a:p>
          </p:txBody>
        </p:sp>
      </p:grpSp>
      <p:sp>
        <p:nvSpPr>
          <p:cNvPr id="9" name="椭圆 8"/>
          <p:cNvSpPr/>
          <p:nvPr/>
        </p:nvSpPr>
        <p:spPr>
          <a:xfrm>
            <a:off x="1129988" y="4911017"/>
            <a:ext cx="1468696" cy="1368935"/>
          </a:xfrm>
          <a:prstGeom prst="ellipse">
            <a:avLst/>
          </a:prstGeom>
          <a:blipFill>
            <a:blip r:embed="rId5">
              <a:extLst>
                <a:ext uri="{28A0092B-C50C-407E-A947-70E740481C1C}">
                  <a14:useLocalDpi xmlns:a14="http://schemas.microsoft.com/office/drawing/2010/main" val="0"/>
                </a:ext>
              </a:extLst>
            </a:blip>
            <a:srcRect/>
            <a:stretch>
              <a:fillRect l="-7000" r="-700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545600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12803" y="203220"/>
            <a:ext cx="6480175" cy="620688"/>
          </a:xfrm>
          <a:prstGeom prst="rect">
            <a:avLst/>
          </a:prstGeom>
        </p:spPr>
        <p:txBody>
          <a:bodyPr/>
          <a:lstStyle/>
          <a:p>
            <a:pPr marL="0" indent="0">
              <a:buNone/>
            </a:pPr>
            <a:r>
              <a:rPr lang="en-US" altLang="zh-CN" dirty="0" err="1" smtClean="0">
                <a:latin typeface="微软雅黑" panose="020B0503020204020204" pitchFamily="34" charset="-122"/>
                <a:ea typeface="微软雅黑" panose="020B0503020204020204" pitchFamily="34" charset="-122"/>
              </a:rPr>
              <a:t>Xdata</a:t>
            </a:r>
            <a:r>
              <a:rPr lang="zh-CN" altLang="en-US" dirty="0" smtClean="0">
                <a:latin typeface="微软雅黑" panose="020B0503020204020204" pitchFamily="34" charset="-122"/>
                <a:ea typeface="微软雅黑" panose="020B0503020204020204" pitchFamily="34" charset="-122"/>
              </a:rPr>
              <a:t>运</a:t>
            </a:r>
            <a:r>
              <a:rPr lang="zh-CN" altLang="en-US" dirty="0">
                <a:latin typeface="微软雅黑" panose="020B0503020204020204" pitchFamily="34" charset="-122"/>
                <a:ea typeface="微软雅黑" panose="020B0503020204020204" pitchFamily="34" charset="-122"/>
              </a:rPr>
              <a:t>维功能</a:t>
            </a:r>
            <a:r>
              <a:rPr lang="zh-CN" altLang="en-US" dirty="0" smtClean="0">
                <a:latin typeface="微软雅黑" panose="020B0503020204020204" pitchFamily="34" charset="-122"/>
                <a:ea typeface="微软雅黑" panose="020B0503020204020204" pitchFamily="34" charset="-122"/>
              </a:rPr>
              <a:t>特色</a:t>
            </a:r>
            <a:endParaRPr lang="zh-CN" altLang="en-US"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107504" y="1844824"/>
            <a:ext cx="8929571" cy="3772094"/>
          </a:xfrm>
          <a:prstGeom prst="rect">
            <a:avLst/>
          </a:prstGeom>
        </p:spPr>
      </p:pic>
      <p:grpSp>
        <p:nvGrpSpPr>
          <p:cNvPr id="41" name="组合 39"/>
          <p:cNvGrpSpPr>
            <a:grpSpLocks/>
          </p:cNvGrpSpPr>
          <p:nvPr/>
        </p:nvGrpSpPr>
        <p:grpSpPr bwMode="auto">
          <a:xfrm>
            <a:off x="1979712" y="3541047"/>
            <a:ext cx="2714625" cy="2542032"/>
            <a:chOff x="3758250" y="4043366"/>
            <a:chExt cx="2714644" cy="2542050"/>
          </a:xfrm>
        </p:grpSpPr>
        <p:grpSp>
          <p:nvGrpSpPr>
            <p:cNvPr id="42" name="饼形 31"/>
            <p:cNvGrpSpPr>
              <a:grpSpLocks/>
            </p:cNvGrpSpPr>
            <p:nvPr/>
          </p:nvGrpSpPr>
          <p:grpSpPr bwMode="auto">
            <a:xfrm>
              <a:off x="3840475" y="4055558"/>
              <a:ext cx="2548146" cy="2529858"/>
              <a:chOff x="3840480" y="4126992"/>
              <a:chExt cx="2548128" cy="2529840"/>
            </a:xfrm>
          </p:grpSpPr>
          <p:pic>
            <p:nvPicPr>
              <p:cNvPr id="47" name="饼形 31"/>
              <p:cNvPicPr>
                <a:picLocks noChangeArrowheads="1"/>
              </p:cNvPicPr>
              <p:nvPr/>
            </p:nvPicPr>
            <p:blipFill>
              <a:blip r:embed="rId4"/>
              <a:srcRect/>
              <a:stretch>
                <a:fillRect/>
              </a:stretch>
            </p:blipFill>
            <p:spPr bwMode="auto">
              <a:xfrm>
                <a:off x="3840480" y="4126992"/>
                <a:ext cx="2548128" cy="2529840"/>
              </a:xfrm>
              <a:prstGeom prst="rect">
                <a:avLst/>
              </a:prstGeom>
              <a:noFill/>
              <a:ln w="9525">
                <a:noFill/>
                <a:miter lim="800000"/>
                <a:headEnd/>
                <a:tailEnd/>
              </a:ln>
            </p:spPr>
          </p:pic>
          <p:sp>
            <p:nvSpPr>
              <p:cNvPr id="48" name="Text Box 7"/>
              <p:cNvSpPr txBox="1">
                <a:spLocks noChangeArrowheads="1"/>
              </p:cNvSpPr>
              <p:nvPr/>
            </p:nvSpPr>
            <p:spPr bwMode="auto">
              <a:xfrm rot="-5400000">
                <a:off x="4589950" y="2375387"/>
                <a:ext cx="3535975" cy="3535977"/>
              </a:xfrm>
              <a:prstGeom prst="rect">
                <a:avLst/>
              </a:prstGeom>
              <a:noFill/>
              <a:ln w="9525">
                <a:noFill/>
                <a:miter lim="800000"/>
                <a:headEnd/>
                <a:tailEnd/>
              </a:ln>
            </p:spPr>
            <p:txBody>
              <a:bodyPr anchor="ctr"/>
              <a:lstStyle/>
              <a:p>
                <a:pPr algn="ctr">
                  <a:spcBef>
                    <a:spcPct val="0"/>
                  </a:spcBef>
                </a:pPr>
                <a:endParaRPr lang="zh-CN" altLang="en-US" sz="1800">
                  <a:solidFill>
                    <a:schemeClr val="tx1"/>
                  </a:solidFill>
                  <a:latin typeface="+mn-ea"/>
                </a:endParaRPr>
              </a:p>
            </p:txBody>
          </p:sp>
        </p:grpSp>
        <p:sp>
          <p:nvSpPr>
            <p:cNvPr id="43" name="TextBox 32"/>
            <p:cNvSpPr txBox="1"/>
            <p:nvPr/>
          </p:nvSpPr>
          <p:spPr bwMode="auto">
            <a:xfrm>
              <a:off x="3758250" y="4966282"/>
              <a:ext cx="2714644" cy="461668"/>
            </a:xfrm>
            <a:prstGeom prst="rect">
              <a:avLst/>
            </a:prstGeom>
            <a:noFill/>
          </p:spPr>
          <p:txBody>
            <a:bodyPr>
              <a:spAutoFit/>
            </a:bodyPr>
            <a:lstStyle/>
            <a:p>
              <a:pPr lvl="0">
                <a:spcBef>
                  <a:spcPct val="20000"/>
                </a:spcBef>
              </a:pPr>
              <a:r>
                <a:rPr lang="zh-CN" altLang="en-US" sz="2400" dirty="0" smtClean="0">
                  <a:solidFill>
                    <a:prstClr val="black"/>
                  </a:solidFill>
                  <a:latin typeface="+mn-ea"/>
                </a:rPr>
                <a:t>  </a:t>
              </a:r>
              <a:r>
                <a:rPr lang="zh-CN" altLang="en-US" sz="2400" b="1" dirty="0">
                  <a:solidFill>
                    <a:schemeClr val="bg1"/>
                  </a:solidFill>
                  <a:latin typeface="+mn-ea"/>
                </a:rPr>
                <a:t> </a:t>
              </a:r>
              <a:r>
                <a:rPr lang="zh-CN" altLang="en-US" sz="2400" b="1" dirty="0" smtClean="0">
                  <a:solidFill>
                    <a:schemeClr val="bg1"/>
                  </a:solidFill>
                  <a:latin typeface="+mn-ea"/>
                </a:rPr>
                <a:t>向导式</a:t>
              </a:r>
              <a:r>
                <a:rPr lang="zh-CN" altLang="en-US" sz="2400" b="1" dirty="0">
                  <a:solidFill>
                    <a:schemeClr val="bg1"/>
                  </a:solidFill>
                  <a:latin typeface="+mn-ea"/>
                </a:rPr>
                <a:t>快速</a:t>
              </a:r>
              <a:r>
                <a:rPr lang="zh-CN" altLang="en-US" sz="2400" b="1" dirty="0" smtClean="0">
                  <a:solidFill>
                    <a:schemeClr val="bg1"/>
                  </a:solidFill>
                  <a:latin typeface="+mn-ea"/>
                </a:rPr>
                <a:t>安装</a:t>
              </a:r>
              <a:endParaRPr lang="en-US" altLang="zh-CN" sz="2400" b="1" dirty="0">
                <a:solidFill>
                  <a:schemeClr val="bg1"/>
                </a:solidFill>
                <a:latin typeface="+mn-ea"/>
              </a:endParaRPr>
            </a:p>
          </p:txBody>
        </p:sp>
        <p:grpSp>
          <p:nvGrpSpPr>
            <p:cNvPr id="44" name="饼形 33"/>
            <p:cNvGrpSpPr>
              <a:grpSpLocks/>
            </p:cNvGrpSpPr>
            <p:nvPr/>
          </p:nvGrpSpPr>
          <p:grpSpPr bwMode="auto">
            <a:xfrm>
              <a:off x="5577847" y="4043366"/>
              <a:ext cx="810774" cy="804678"/>
              <a:chOff x="5577840" y="4114800"/>
              <a:chExt cx="810768" cy="804672"/>
            </a:xfrm>
          </p:grpSpPr>
          <p:pic>
            <p:nvPicPr>
              <p:cNvPr id="45" name="饼形 33"/>
              <p:cNvPicPr>
                <a:picLocks noChangeArrowheads="1"/>
              </p:cNvPicPr>
              <p:nvPr/>
            </p:nvPicPr>
            <p:blipFill>
              <a:blip r:embed="rId5"/>
              <a:srcRect/>
              <a:stretch>
                <a:fillRect/>
              </a:stretch>
            </p:blipFill>
            <p:spPr bwMode="auto">
              <a:xfrm>
                <a:off x="5577840" y="4114800"/>
                <a:ext cx="810768" cy="804672"/>
              </a:xfrm>
              <a:prstGeom prst="rect">
                <a:avLst/>
              </a:prstGeom>
              <a:noFill/>
              <a:ln w="9525">
                <a:noFill/>
                <a:miter lim="800000"/>
                <a:headEnd/>
                <a:tailEnd/>
              </a:ln>
            </p:spPr>
          </p:pic>
          <p:sp>
            <p:nvSpPr>
              <p:cNvPr id="46" name="Text Box 11"/>
              <p:cNvSpPr txBox="1">
                <a:spLocks noChangeArrowheads="1"/>
              </p:cNvSpPr>
              <p:nvPr/>
            </p:nvSpPr>
            <p:spPr bwMode="auto">
              <a:xfrm rot="-5400000">
                <a:off x="5822459" y="3584262"/>
                <a:ext cx="1094593" cy="1094593"/>
              </a:xfrm>
              <a:prstGeom prst="rect">
                <a:avLst/>
              </a:prstGeom>
              <a:noFill/>
              <a:ln w="9525">
                <a:noFill/>
                <a:miter lim="800000"/>
                <a:headEnd/>
                <a:tailEnd/>
              </a:ln>
            </p:spPr>
            <p:txBody>
              <a:bodyPr anchor="ctr"/>
              <a:lstStyle/>
              <a:p>
                <a:pPr algn="ctr">
                  <a:spcBef>
                    <a:spcPct val="0"/>
                  </a:spcBef>
                </a:pPr>
                <a:endParaRPr lang="zh-CN" altLang="en-US" sz="1800">
                  <a:solidFill>
                    <a:schemeClr val="tx1"/>
                  </a:solidFill>
                  <a:latin typeface="+mn-ea"/>
                </a:endParaRPr>
              </a:p>
            </p:txBody>
          </p:sp>
        </p:grpSp>
      </p:grpSp>
      <p:grpSp>
        <p:nvGrpSpPr>
          <p:cNvPr id="49" name="组合 37"/>
          <p:cNvGrpSpPr>
            <a:grpSpLocks/>
          </p:cNvGrpSpPr>
          <p:nvPr/>
        </p:nvGrpSpPr>
        <p:grpSpPr bwMode="auto">
          <a:xfrm>
            <a:off x="4572000" y="980728"/>
            <a:ext cx="2714625" cy="2542032"/>
            <a:chOff x="6350556" y="1483029"/>
            <a:chExt cx="2714644" cy="2542050"/>
          </a:xfrm>
        </p:grpSpPr>
        <p:pic>
          <p:nvPicPr>
            <p:cNvPr id="50" name="饼形 35"/>
            <p:cNvPicPr>
              <a:picLocks noChangeArrowheads="1"/>
            </p:cNvPicPr>
            <p:nvPr/>
          </p:nvPicPr>
          <p:blipFill>
            <a:blip r:embed="rId6"/>
            <a:srcRect/>
            <a:stretch>
              <a:fillRect/>
            </a:stretch>
          </p:blipFill>
          <p:spPr bwMode="auto">
            <a:xfrm>
              <a:off x="6394717" y="1483029"/>
              <a:ext cx="2548146" cy="2529858"/>
            </a:xfrm>
            <a:prstGeom prst="rect">
              <a:avLst/>
            </a:prstGeom>
            <a:noFill/>
            <a:ln w="9525">
              <a:noFill/>
              <a:miter lim="800000"/>
              <a:headEnd/>
              <a:tailEnd/>
            </a:ln>
          </p:spPr>
        </p:pic>
        <p:sp>
          <p:nvSpPr>
            <p:cNvPr id="51" name="TextBox 36"/>
            <p:cNvSpPr txBox="1"/>
            <p:nvPr/>
          </p:nvSpPr>
          <p:spPr bwMode="auto">
            <a:xfrm>
              <a:off x="6350556" y="2632392"/>
              <a:ext cx="2714644" cy="461668"/>
            </a:xfrm>
            <a:prstGeom prst="rect">
              <a:avLst/>
            </a:prstGeom>
            <a:noFill/>
          </p:spPr>
          <p:txBody>
            <a:bodyPr>
              <a:spAutoFit/>
            </a:bodyPr>
            <a:lstStyle/>
            <a:p>
              <a:pPr>
                <a:spcBef>
                  <a:spcPct val="20000"/>
                </a:spcBef>
              </a:pPr>
              <a:r>
                <a:rPr lang="zh-CN" altLang="en-US" sz="2400" b="1" dirty="0">
                  <a:solidFill>
                    <a:schemeClr val="bg1"/>
                  </a:solidFill>
                  <a:latin typeface="+mn-ea"/>
                </a:rPr>
                <a:t>多维度系统</a:t>
              </a:r>
              <a:r>
                <a:rPr lang="zh-CN" altLang="en-US" sz="2400" b="1" dirty="0" smtClean="0">
                  <a:solidFill>
                    <a:schemeClr val="bg1"/>
                  </a:solidFill>
                  <a:latin typeface="+mn-ea"/>
                </a:rPr>
                <a:t>监控</a:t>
              </a:r>
              <a:endParaRPr lang="en-US" altLang="zh-CN" sz="2400" b="1" dirty="0">
                <a:solidFill>
                  <a:schemeClr val="bg1"/>
                </a:solidFill>
                <a:latin typeface="+mn-ea"/>
              </a:endParaRPr>
            </a:p>
          </p:txBody>
        </p:sp>
        <p:grpSp>
          <p:nvGrpSpPr>
            <p:cNvPr id="52" name="饼形 37"/>
            <p:cNvGrpSpPr>
              <a:grpSpLocks/>
            </p:cNvGrpSpPr>
            <p:nvPr/>
          </p:nvGrpSpPr>
          <p:grpSpPr bwMode="auto">
            <a:xfrm>
              <a:off x="6394716" y="3220401"/>
              <a:ext cx="810774" cy="804678"/>
              <a:chOff x="6394704" y="3291840"/>
              <a:chExt cx="810768" cy="804672"/>
            </a:xfrm>
          </p:grpSpPr>
          <p:pic>
            <p:nvPicPr>
              <p:cNvPr id="53" name="饼形 37"/>
              <p:cNvPicPr>
                <a:picLocks noChangeArrowheads="1"/>
              </p:cNvPicPr>
              <p:nvPr/>
            </p:nvPicPr>
            <p:blipFill>
              <a:blip r:embed="rId7"/>
              <a:srcRect/>
              <a:stretch>
                <a:fillRect/>
              </a:stretch>
            </p:blipFill>
            <p:spPr bwMode="auto">
              <a:xfrm>
                <a:off x="6394704" y="3291840"/>
                <a:ext cx="810768" cy="804672"/>
              </a:xfrm>
              <a:prstGeom prst="rect">
                <a:avLst/>
              </a:prstGeom>
              <a:noFill/>
              <a:ln w="9525">
                <a:noFill/>
                <a:miter lim="800000"/>
                <a:headEnd/>
                <a:tailEnd/>
              </a:ln>
            </p:spPr>
          </p:pic>
          <p:sp>
            <p:nvSpPr>
              <p:cNvPr id="54" name="Text Box 19"/>
              <p:cNvSpPr txBox="1">
                <a:spLocks noChangeArrowheads="1"/>
              </p:cNvSpPr>
              <p:nvPr/>
            </p:nvSpPr>
            <p:spPr bwMode="auto">
              <a:xfrm rot="5400000">
                <a:off x="5870261" y="3536459"/>
                <a:ext cx="1094593" cy="1094593"/>
              </a:xfrm>
              <a:prstGeom prst="rect">
                <a:avLst/>
              </a:prstGeom>
              <a:noFill/>
              <a:ln w="9525">
                <a:noFill/>
                <a:miter lim="800000"/>
                <a:headEnd/>
                <a:tailEnd/>
              </a:ln>
            </p:spPr>
            <p:txBody>
              <a:bodyPr anchor="ctr"/>
              <a:lstStyle/>
              <a:p>
                <a:pPr algn="ctr">
                  <a:spcBef>
                    <a:spcPct val="0"/>
                  </a:spcBef>
                </a:pPr>
                <a:endParaRPr lang="zh-CN" altLang="en-US" sz="1800">
                  <a:solidFill>
                    <a:schemeClr val="tx1"/>
                  </a:solidFill>
                  <a:latin typeface="+mn-ea"/>
                </a:endParaRPr>
              </a:p>
            </p:txBody>
          </p:sp>
        </p:grpSp>
      </p:grpSp>
      <p:grpSp>
        <p:nvGrpSpPr>
          <p:cNvPr id="55" name="组合 38"/>
          <p:cNvGrpSpPr>
            <a:grpSpLocks/>
          </p:cNvGrpSpPr>
          <p:nvPr/>
        </p:nvGrpSpPr>
        <p:grpSpPr bwMode="auto">
          <a:xfrm>
            <a:off x="2061933" y="980728"/>
            <a:ext cx="2942114" cy="2548128"/>
            <a:chOff x="3840475" y="1483029"/>
            <a:chExt cx="2942136" cy="2548146"/>
          </a:xfrm>
        </p:grpSpPr>
        <p:pic>
          <p:nvPicPr>
            <p:cNvPr id="56" name="饼形 39"/>
            <p:cNvPicPr>
              <a:picLocks noChangeArrowheads="1"/>
            </p:cNvPicPr>
            <p:nvPr/>
          </p:nvPicPr>
          <p:blipFill>
            <a:blip r:embed="rId8"/>
            <a:srcRect/>
            <a:stretch>
              <a:fillRect/>
            </a:stretch>
          </p:blipFill>
          <p:spPr bwMode="auto">
            <a:xfrm>
              <a:off x="3840475" y="1483029"/>
              <a:ext cx="2529858" cy="2548146"/>
            </a:xfrm>
            <a:prstGeom prst="rect">
              <a:avLst/>
            </a:prstGeom>
            <a:noFill/>
            <a:ln w="9525">
              <a:noFill/>
              <a:miter lim="800000"/>
              <a:headEnd/>
              <a:tailEnd/>
            </a:ln>
          </p:spPr>
        </p:pic>
        <p:sp>
          <p:nvSpPr>
            <p:cNvPr id="57" name="TextBox 40"/>
            <p:cNvSpPr txBox="1"/>
            <p:nvPr/>
          </p:nvSpPr>
          <p:spPr bwMode="auto">
            <a:xfrm>
              <a:off x="4067967" y="2632392"/>
              <a:ext cx="2714644" cy="461668"/>
            </a:xfrm>
            <a:prstGeom prst="rect">
              <a:avLst/>
            </a:prstGeom>
            <a:noFill/>
          </p:spPr>
          <p:txBody>
            <a:bodyPr>
              <a:spAutoFit/>
            </a:bodyPr>
            <a:lstStyle/>
            <a:p>
              <a:pPr>
                <a:spcBef>
                  <a:spcPct val="20000"/>
                </a:spcBef>
              </a:pPr>
              <a:r>
                <a:rPr lang="zh-CN" altLang="en-US" sz="2400" b="1" dirty="0">
                  <a:solidFill>
                    <a:schemeClr val="bg1"/>
                  </a:solidFill>
                  <a:latin typeface="+mn-ea"/>
                </a:rPr>
                <a:t>全方位</a:t>
              </a:r>
              <a:r>
                <a:rPr lang="zh-CN" altLang="en-US" sz="2400" b="1" dirty="0" smtClean="0">
                  <a:solidFill>
                    <a:schemeClr val="bg1"/>
                  </a:solidFill>
                  <a:latin typeface="+mn-ea"/>
                </a:rPr>
                <a:t>故障诊断</a:t>
              </a:r>
              <a:endParaRPr lang="en-US" altLang="zh-CN" sz="2400" b="1" dirty="0">
                <a:solidFill>
                  <a:schemeClr val="bg1"/>
                </a:solidFill>
                <a:latin typeface="+mn-ea"/>
              </a:endParaRPr>
            </a:p>
          </p:txBody>
        </p:sp>
        <p:grpSp>
          <p:nvGrpSpPr>
            <p:cNvPr id="58" name="饼形 41"/>
            <p:cNvGrpSpPr>
              <a:grpSpLocks/>
            </p:cNvGrpSpPr>
            <p:nvPr/>
          </p:nvGrpSpPr>
          <p:grpSpPr bwMode="auto">
            <a:xfrm>
              <a:off x="5577847" y="3220401"/>
              <a:ext cx="804678" cy="810774"/>
              <a:chOff x="5577840" y="3291840"/>
              <a:chExt cx="804672" cy="810768"/>
            </a:xfrm>
          </p:grpSpPr>
          <p:pic>
            <p:nvPicPr>
              <p:cNvPr id="59" name="饼形 41"/>
              <p:cNvPicPr>
                <a:picLocks noChangeArrowheads="1"/>
              </p:cNvPicPr>
              <p:nvPr/>
            </p:nvPicPr>
            <p:blipFill>
              <a:blip r:embed="rId9"/>
              <a:srcRect/>
              <a:stretch>
                <a:fillRect/>
              </a:stretch>
            </p:blipFill>
            <p:spPr bwMode="auto">
              <a:xfrm>
                <a:off x="5577840" y="3291840"/>
                <a:ext cx="804672" cy="810768"/>
              </a:xfrm>
              <a:prstGeom prst="rect">
                <a:avLst/>
              </a:prstGeom>
              <a:noFill/>
              <a:ln w="9525">
                <a:noFill/>
                <a:miter lim="800000"/>
                <a:headEnd/>
                <a:tailEnd/>
              </a:ln>
            </p:spPr>
          </p:pic>
          <p:sp>
            <p:nvSpPr>
              <p:cNvPr id="60" name="Text Box 27"/>
              <p:cNvSpPr txBox="1">
                <a:spLocks noChangeArrowheads="1"/>
              </p:cNvSpPr>
              <p:nvPr/>
            </p:nvSpPr>
            <p:spPr bwMode="auto">
              <a:xfrm>
                <a:off x="5822459" y="3536459"/>
                <a:ext cx="1094593" cy="1094593"/>
              </a:xfrm>
              <a:prstGeom prst="rect">
                <a:avLst/>
              </a:prstGeom>
              <a:noFill/>
              <a:ln w="9525">
                <a:noFill/>
                <a:miter lim="800000"/>
                <a:headEnd/>
                <a:tailEnd/>
              </a:ln>
            </p:spPr>
            <p:txBody>
              <a:bodyPr anchor="ctr"/>
              <a:lstStyle/>
              <a:p>
                <a:pPr algn="ctr">
                  <a:spcBef>
                    <a:spcPct val="0"/>
                  </a:spcBef>
                </a:pPr>
                <a:endParaRPr lang="zh-CN" altLang="en-US" sz="1800">
                  <a:solidFill>
                    <a:schemeClr val="tx1"/>
                  </a:solidFill>
                  <a:latin typeface="+mn-ea"/>
                </a:endParaRPr>
              </a:p>
            </p:txBody>
          </p:sp>
        </p:grpSp>
      </p:grpSp>
      <p:grpSp>
        <p:nvGrpSpPr>
          <p:cNvPr id="61" name="组合 36"/>
          <p:cNvGrpSpPr>
            <a:grpSpLocks/>
          </p:cNvGrpSpPr>
          <p:nvPr/>
        </p:nvGrpSpPr>
        <p:grpSpPr bwMode="auto">
          <a:xfrm>
            <a:off x="4629643" y="3520411"/>
            <a:ext cx="2728991" cy="2547937"/>
            <a:chOff x="6413004" y="4037270"/>
            <a:chExt cx="2729443" cy="2548146"/>
          </a:xfrm>
        </p:grpSpPr>
        <p:pic>
          <p:nvPicPr>
            <p:cNvPr id="62" name="饼形 43"/>
            <p:cNvPicPr>
              <a:picLocks noChangeArrowheads="1"/>
            </p:cNvPicPr>
            <p:nvPr/>
          </p:nvPicPr>
          <p:blipFill>
            <a:blip r:embed="rId10"/>
            <a:srcRect/>
            <a:stretch>
              <a:fillRect/>
            </a:stretch>
          </p:blipFill>
          <p:spPr bwMode="auto">
            <a:xfrm>
              <a:off x="6413004" y="4037270"/>
              <a:ext cx="2529858" cy="2548146"/>
            </a:xfrm>
            <a:prstGeom prst="rect">
              <a:avLst/>
            </a:prstGeom>
            <a:noFill/>
            <a:ln w="9525">
              <a:noFill/>
              <a:miter lim="800000"/>
              <a:headEnd/>
              <a:tailEnd/>
            </a:ln>
          </p:spPr>
        </p:pic>
        <p:sp>
          <p:nvSpPr>
            <p:cNvPr id="63" name="TextBox 44"/>
            <p:cNvSpPr txBox="1"/>
            <p:nvPr/>
          </p:nvSpPr>
          <p:spPr bwMode="auto">
            <a:xfrm>
              <a:off x="6427372" y="5023287"/>
              <a:ext cx="2715075" cy="461703"/>
            </a:xfrm>
            <a:prstGeom prst="rect">
              <a:avLst/>
            </a:prstGeom>
            <a:noFill/>
          </p:spPr>
          <p:txBody>
            <a:bodyPr>
              <a:spAutoFit/>
            </a:bodyPr>
            <a:lstStyle/>
            <a:p>
              <a:pPr>
                <a:spcBef>
                  <a:spcPct val="20000"/>
                </a:spcBef>
              </a:pPr>
              <a:r>
                <a:rPr lang="zh-CN" altLang="en-US" sz="2400" b="1" dirty="0" smtClean="0">
                  <a:solidFill>
                    <a:schemeClr val="bg1"/>
                  </a:solidFill>
                  <a:latin typeface="+mn-ea"/>
                </a:rPr>
                <a:t>集中式</a:t>
              </a:r>
              <a:r>
                <a:rPr lang="zh-CN" altLang="en-US" sz="2400" b="1" dirty="0">
                  <a:solidFill>
                    <a:schemeClr val="bg1"/>
                  </a:solidFill>
                  <a:latin typeface="+mn-ea"/>
                </a:rPr>
                <a:t>便捷</a:t>
              </a:r>
              <a:r>
                <a:rPr lang="zh-CN" altLang="en-US" sz="2400" b="1" dirty="0" smtClean="0">
                  <a:solidFill>
                    <a:schemeClr val="bg1"/>
                  </a:solidFill>
                  <a:latin typeface="+mn-ea"/>
                </a:rPr>
                <a:t>管理</a:t>
              </a:r>
              <a:endParaRPr lang="en-US" altLang="zh-CN" sz="2400" b="1" dirty="0">
                <a:solidFill>
                  <a:schemeClr val="bg1"/>
                </a:solidFill>
                <a:latin typeface="+mn-ea"/>
              </a:endParaRPr>
            </a:p>
          </p:txBody>
        </p:sp>
        <p:grpSp>
          <p:nvGrpSpPr>
            <p:cNvPr id="64" name="饼形 45"/>
            <p:cNvGrpSpPr>
              <a:grpSpLocks/>
            </p:cNvGrpSpPr>
            <p:nvPr/>
          </p:nvGrpSpPr>
          <p:grpSpPr bwMode="auto">
            <a:xfrm>
              <a:off x="6425196" y="4037270"/>
              <a:ext cx="804678" cy="810774"/>
              <a:chOff x="6425184" y="4108704"/>
              <a:chExt cx="804672" cy="810768"/>
            </a:xfrm>
          </p:grpSpPr>
          <p:pic>
            <p:nvPicPr>
              <p:cNvPr id="65" name="饼形 45"/>
              <p:cNvPicPr>
                <a:picLocks noChangeArrowheads="1"/>
              </p:cNvPicPr>
              <p:nvPr/>
            </p:nvPicPr>
            <p:blipFill>
              <a:blip r:embed="rId11"/>
              <a:srcRect/>
              <a:stretch>
                <a:fillRect/>
              </a:stretch>
            </p:blipFill>
            <p:spPr bwMode="auto">
              <a:xfrm>
                <a:off x="6425184" y="4108704"/>
                <a:ext cx="804672" cy="810768"/>
              </a:xfrm>
              <a:prstGeom prst="rect">
                <a:avLst/>
              </a:prstGeom>
              <a:noFill/>
              <a:ln w="9525">
                <a:noFill/>
                <a:miter lim="800000"/>
                <a:headEnd/>
                <a:tailEnd/>
              </a:ln>
            </p:spPr>
          </p:pic>
          <p:sp>
            <p:nvSpPr>
              <p:cNvPr id="66" name="Text Box 35"/>
              <p:cNvSpPr txBox="1">
                <a:spLocks noChangeArrowheads="1"/>
              </p:cNvSpPr>
              <p:nvPr/>
            </p:nvSpPr>
            <p:spPr bwMode="auto">
              <a:xfrm rot="10800000">
                <a:off x="5893897" y="3584261"/>
                <a:ext cx="1094593" cy="1094593"/>
              </a:xfrm>
              <a:prstGeom prst="rect">
                <a:avLst/>
              </a:prstGeom>
              <a:noFill/>
              <a:ln w="9525">
                <a:noFill/>
                <a:miter lim="800000"/>
                <a:headEnd/>
                <a:tailEnd/>
              </a:ln>
            </p:spPr>
            <p:txBody>
              <a:bodyPr rot="10800000" anchor="ctr"/>
              <a:lstStyle/>
              <a:p>
                <a:pPr algn="ctr">
                  <a:spcBef>
                    <a:spcPct val="0"/>
                  </a:spcBef>
                </a:pPr>
                <a:endParaRPr lang="zh-CN" altLang="en-US" sz="1800">
                  <a:solidFill>
                    <a:schemeClr val="tx1"/>
                  </a:solidFill>
                  <a:latin typeface="+mn-ea"/>
                </a:endParaRPr>
              </a:p>
            </p:txBody>
          </p:sp>
        </p:grpSp>
      </p:grpSp>
      <p:grpSp>
        <p:nvGrpSpPr>
          <p:cNvPr id="67" name="组合 46"/>
          <p:cNvGrpSpPr>
            <a:grpSpLocks/>
          </p:cNvGrpSpPr>
          <p:nvPr/>
        </p:nvGrpSpPr>
        <p:grpSpPr bwMode="auto">
          <a:xfrm>
            <a:off x="3293519" y="2712373"/>
            <a:ext cx="2714625" cy="1749172"/>
            <a:chOff x="5072085" y="3286124"/>
            <a:chExt cx="2714625" cy="1748665"/>
          </a:xfrm>
        </p:grpSpPr>
        <p:sp>
          <p:nvSpPr>
            <p:cNvPr id="68" name="椭圆 67"/>
            <p:cNvSpPr/>
            <p:nvPr/>
          </p:nvSpPr>
          <p:spPr bwMode="auto">
            <a:xfrm>
              <a:off x="5572147" y="3286124"/>
              <a:ext cx="1727200" cy="1728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defRPr/>
              </a:pPr>
              <a:endParaRPr lang="zh-CN" altLang="en-US" sz="1800">
                <a:latin typeface="+mn-ea"/>
              </a:endParaRPr>
            </a:p>
          </p:txBody>
        </p:sp>
        <p:grpSp>
          <p:nvGrpSpPr>
            <p:cNvPr id="69" name="椭圆 48"/>
            <p:cNvGrpSpPr>
              <a:grpSpLocks noChangeAspect="1"/>
            </p:cNvGrpSpPr>
            <p:nvPr/>
          </p:nvGrpSpPr>
          <p:grpSpPr bwMode="auto">
            <a:xfrm>
              <a:off x="5583958" y="3322309"/>
              <a:ext cx="1719072" cy="1712480"/>
              <a:chOff x="5583936" y="3322320"/>
              <a:chExt cx="1719072" cy="1712976"/>
            </a:xfrm>
          </p:grpSpPr>
          <p:pic>
            <p:nvPicPr>
              <p:cNvPr id="74" name="椭圆 48"/>
              <p:cNvPicPr>
                <a:picLocks noChangeAspect="1" noChangeArrowheads="1"/>
              </p:cNvPicPr>
              <p:nvPr/>
            </p:nvPicPr>
            <p:blipFill>
              <a:blip r:embed="rId12"/>
              <a:srcRect/>
              <a:stretch>
                <a:fillRect/>
              </a:stretch>
            </p:blipFill>
            <p:spPr bwMode="auto">
              <a:xfrm>
                <a:off x="5583936" y="3322320"/>
                <a:ext cx="1719072" cy="1712976"/>
              </a:xfrm>
              <a:prstGeom prst="rect">
                <a:avLst/>
              </a:prstGeom>
              <a:noFill/>
              <a:ln w="9525">
                <a:noFill/>
                <a:miter lim="800000"/>
                <a:headEnd/>
                <a:tailEnd/>
              </a:ln>
            </p:spPr>
          </p:pic>
          <p:sp>
            <p:nvSpPr>
              <p:cNvPr id="75" name="Text Box 40"/>
              <p:cNvSpPr txBox="1">
                <a:spLocks noChangeArrowheads="1"/>
              </p:cNvSpPr>
              <p:nvPr/>
            </p:nvSpPr>
            <p:spPr bwMode="auto">
              <a:xfrm>
                <a:off x="5878175" y="3592259"/>
                <a:ext cx="1132784" cy="1133114"/>
              </a:xfrm>
              <a:prstGeom prst="rect">
                <a:avLst/>
              </a:prstGeom>
              <a:noFill/>
              <a:ln w="9525">
                <a:noFill/>
                <a:miter lim="800000"/>
                <a:headEnd/>
                <a:tailEnd/>
              </a:ln>
            </p:spPr>
            <p:txBody>
              <a:bodyPr anchor="ctr"/>
              <a:lstStyle/>
              <a:p>
                <a:pPr algn="ctr">
                  <a:spcBef>
                    <a:spcPct val="0"/>
                  </a:spcBef>
                </a:pPr>
                <a:endParaRPr lang="zh-CN" altLang="en-US" sz="1800">
                  <a:solidFill>
                    <a:srgbClr val="FFFFFF"/>
                  </a:solidFill>
                  <a:latin typeface="+mn-ea"/>
                </a:endParaRPr>
              </a:p>
            </p:txBody>
          </p:sp>
        </p:grpSp>
        <p:grpSp>
          <p:nvGrpSpPr>
            <p:cNvPr id="70" name="椭圆 49"/>
            <p:cNvGrpSpPr>
              <a:grpSpLocks noChangeAspect="1"/>
            </p:cNvGrpSpPr>
            <p:nvPr/>
          </p:nvGrpSpPr>
          <p:grpSpPr bwMode="auto">
            <a:xfrm>
              <a:off x="5724166" y="3438099"/>
              <a:ext cx="1432560" cy="1432145"/>
              <a:chOff x="5724144" y="3438144"/>
              <a:chExt cx="1432560" cy="1432560"/>
            </a:xfrm>
          </p:grpSpPr>
          <p:pic>
            <p:nvPicPr>
              <p:cNvPr id="72" name="椭圆 49"/>
              <p:cNvPicPr>
                <a:picLocks noChangeAspect="1" noChangeArrowheads="1"/>
              </p:cNvPicPr>
              <p:nvPr/>
            </p:nvPicPr>
            <p:blipFill>
              <a:blip r:embed="rId13"/>
              <a:srcRect/>
              <a:stretch>
                <a:fillRect/>
              </a:stretch>
            </p:blipFill>
            <p:spPr bwMode="auto">
              <a:xfrm>
                <a:off x="5724144" y="3438144"/>
                <a:ext cx="1432560" cy="1432560"/>
              </a:xfrm>
              <a:prstGeom prst="rect">
                <a:avLst/>
              </a:prstGeom>
              <a:noFill/>
              <a:ln w="9525">
                <a:noFill/>
                <a:miter lim="800000"/>
                <a:headEnd/>
                <a:tailEnd/>
              </a:ln>
            </p:spPr>
          </p:pic>
          <p:sp>
            <p:nvSpPr>
              <p:cNvPr id="73" name="Text Box 43"/>
              <p:cNvSpPr txBox="1">
                <a:spLocks noChangeArrowheads="1"/>
              </p:cNvSpPr>
              <p:nvPr/>
            </p:nvSpPr>
            <p:spPr bwMode="auto">
              <a:xfrm>
                <a:off x="5945376" y="3659480"/>
                <a:ext cx="992778" cy="993067"/>
              </a:xfrm>
              <a:prstGeom prst="rect">
                <a:avLst/>
              </a:prstGeom>
              <a:noFill/>
              <a:ln w="9525">
                <a:noFill/>
                <a:miter lim="800000"/>
                <a:headEnd/>
                <a:tailEnd/>
              </a:ln>
            </p:spPr>
            <p:txBody>
              <a:bodyPr anchor="ctr"/>
              <a:lstStyle/>
              <a:p>
                <a:pPr algn="ctr">
                  <a:spcBef>
                    <a:spcPct val="0"/>
                  </a:spcBef>
                </a:pPr>
                <a:endParaRPr lang="zh-CN" altLang="en-US" sz="1800">
                  <a:solidFill>
                    <a:srgbClr val="FFFFFF"/>
                  </a:solidFill>
                  <a:latin typeface="+mn-ea"/>
                </a:endParaRPr>
              </a:p>
            </p:txBody>
          </p:sp>
        </p:grpSp>
        <p:sp>
          <p:nvSpPr>
            <p:cNvPr id="71" name="TextBox 50"/>
            <p:cNvSpPr txBox="1">
              <a:spLocks noChangeArrowheads="1"/>
            </p:cNvSpPr>
            <p:nvPr/>
          </p:nvSpPr>
          <p:spPr bwMode="auto">
            <a:xfrm>
              <a:off x="5072085" y="3885405"/>
              <a:ext cx="2714625" cy="738450"/>
            </a:xfrm>
            <a:prstGeom prst="rect">
              <a:avLst/>
            </a:prstGeom>
            <a:noFill/>
            <a:ln w="9525">
              <a:noFill/>
              <a:miter lim="800000"/>
              <a:headEnd/>
              <a:tailEnd/>
            </a:ln>
          </p:spPr>
          <p:txBody>
            <a:bodyPr>
              <a:spAutoFit/>
            </a:bodyPr>
            <a:lstStyle/>
            <a:p>
              <a:pPr algn="ctr">
                <a:spcBef>
                  <a:spcPct val="0"/>
                </a:spcBef>
                <a:buNone/>
              </a:pPr>
              <a:r>
                <a:rPr lang="en-US" altLang="zh-CN" sz="2800" b="1" dirty="0" err="1" smtClean="0">
                  <a:solidFill>
                    <a:srgbClr val="0D0D0D"/>
                  </a:solidFill>
                  <a:latin typeface="+mn-ea"/>
                </a:rPr>
                <a:t>XData</a:t>
              </a:r>
              <a:endParaRPr lang="en-US" altLang="zh-CN" sz="2800" b="1" dirty="0" smtClean="0">
                <a:solidFill>
                  <a:srgbClr val="0D0D0D"/>
                </a:solidFill>
                <a:latin typeface="+mn-ea"/>
              </a:endParaRPr>
            </a:p>
            <a:p>
              <a:pPr algn="ctr">
                <a:spcBef>
                  <a:spcPct val="0"/>
                </a:spcBef>
                <a:buNone/>
              </a:pPr>
              <a:endParaRPr lang="en-US" altLang="zh-CN" sz="1400" b="1" dirty="0">
                <a:solidFill>
                  <a:srgbClr val="0D0D0D"/>
                </a:solidFill>
                <a:latin typeface="+mn-ea"/>
              </a:endParaRPr>
            </a:p>
          </p:txBody>
        </p:sp>
      </p:grpSp>
    </p:spTree>
    <p:extLst>
      <p:ext uri="{BB962C8B-B14F-4D97-AF65-F5344CB8AC3E}">
        <p14:creationId xmlns:p14="http://schemas.microsoft.com/office/powerpoint/2010/main" val="360256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1+#ppt_w/2"/>
                                          </p:val>
                                        </p:tav>
                                        <p:tav tm="100000">
                                          <p:val>
                                            <p:strVal val="#ppt_x"/>
                                          </p:val>
                                        </p:tav>
                                      </p:tavLst>
                                    </p:anim>
                                    <p:anim calcmode="lin" valueType="num">
                                      <p:cBhvr additive="base">
                                        <p:cTn id="8" dur="500" fill="hold"/>
                                        <p:tgtEl>
                                          <p:spTgt spid="6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ppt_x"/>
                                          </p:val>
                                        </p:tav>
                                        <p:tav tm="100000">
                                          <p:val>
                                            <p:strVal val="#ppt_x"/>
                                          </p:val>
                                        </p:tav>
                                      </p:tavLst>
                                    </p:anim>
                                    <p:anim calcmode="lin" valueType="num">
                                      <p:cBhvr additive="base">
                                        <p:cTn id="20"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1+#ppt_w/2"/>
                                          </p:val>
                                        </p:tav>
                                        <p:tav tm="100000">
                                          <p:val>
                                            <p:strVal val="#ppt_x"/>
                                          </p:val>
                                        </p:tav>
                                      </p:tavLst>
                                    </p:anim>
                                    <p:anim calcmode="lin" valueType="num">
                                      <p:cBhvr additive="base">
                                        <p:cTn id="26"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additive="base">
                                        <p:cTn id="31" dur="500" fill="hold"/>
                                        <p:tgtEl>
                                          <p:spTgt spid="55"/>
                                        </p:tgtEl>
                                        <p:attrNameLst>
                                          <p:attrName>ppt_x</p:attrName>
                                        </p:attrNameLst>
                                      </p:cBhvr>
                                      <p:tavLst>
                                        <p:tav tm="0">
                                          <p:val>
                                            <p:strVal val="#ppt_x"/>
                                          </p:val>
                                        </p:tav>
                                        <p:tav tm="100000">
                                          <p:val>
                                            <p:strVal val="#ppt_x"/>
                                          </p:val>
                                        </p:tav>
                                      </p:tavLst>
                                    </p:anim>
                                    <p:anim calcmode="lin" valueType="num">
                                      <p:cBhvr additive="base">
                                        <p:cTn id="32" dur="500" fill="hold"/>
                                        <p:tgtEl>
                                          <p:spTgt spid="5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887" y="202001"/>
            <a:ext cx="6480175" cy="620688"/>
          </a:xfrm>
          <a:prstGeom prst="rect">
            <a:avLst/>
          </a:prstGeom>
        </p:spPr>
        <p:txBody>
          <a:bodyPr/>
          <a:lstStyle/>
          <a:p>
            <a:pPr marL="0" indent="0">
              <a:buNone/>
            </a:pPr>
            <a:r>
              <a:rPr lang="en-US" altLang="zh-CN" dirty="0" err="1" smtClean="0">
                <a:latin typeface="微软雅黑" panose="020B0503020204020204" pitchFamily="34" charset="-122"/>
                <a:ea typeface="微软雅黑" panose="020B0503020204020204" pitchFamily="34" charset="-122"/>
              </a:rPr>
              <a:t>XData</a:t>
            </a:r>
            <a:r>
              <a:rPr lang="zh-CN" altLang="en-US" dirty="0" smtClean="0">
                <a:latin typeface="微软雅黑" panose="020B0503020204020204" pitchFamily="34" charset="-122"/>
                <a:ea typeface="微软雅黑" panose="020B0503020204020204" pitchFamily="34" charset="-122"/>
              </a:rPr>
              <a:t>运</a:t>
            </a:r>
            <a:r>
              <a:rPr lang="zh-CN" altLang="en-US" dirty="0">
                <a:latin typeface="微软雅黑" panose="020B0503020204020204" pitchFamily="34" charset="-122"/>
                <a:ea typeface="微软雅黑" panose="020B0503020204020204" pitchFamily="34" charset="-122"/>
              </a:rPr>
              <a:t>维功能覆盖</a:t>
            </a:r>
          </a:p>
        </p:txBody>
      </p:sp>
      <p:sp>
        <p:nvSpPr>
          <p:cNvPr id="4" name="AutoShape 6"/>
          <p:cNvSpPr>
            <a:spLocks noChangeArrowheads="1"/>
          </p:cNvSpPr>
          <p:nvPr/>
        </p:nvSpPr>
        <p:spPr bwMode="auto">
          <a:xfrm>
            <a:off x="2053703" y="1500758"/>
            <a:ext cx="1684338" cy="2000250"/>
          </a:xfrm>
          <a:prstGeom prst="roundRect">
            <a:avLst>
              <a:gd name="adj" fmla="val 16667"/>
            </a:avLst>
          </a:prstGeom>
          <a:gradFill rotWithShape="1">
            <a:gsLst>
              <a:gs pos="0">
                <a:srgbClr val="718841"/>
              </a:gs>
              <a:gs pos="100000">
                <a:srgbClr val="9BBB59"/>
              </a:gs>
            </a:gsLst>
            <a:lin ang="18900000" scaled="1"/>
          </a:gradFill>
          <a:ln>
            <a:noFill/>
          </a:ln>
          <a:effectLst>
            <a:prstShdw prst="shdw13" dist="63500" dir="3187806">
              <a:schemeClr val="bg2">
                <a:alpha val="50000"/>
              </a:schemeClr>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a:lnSpc>
                <a:spcPct val="120000"/>
              </a:lnSpc>
              <a:spcBef>
                <a:spcPct val="20000"/>
              </a:spcBef>
              <a:buFont typeface="Wingdings" panose="05000000000000000000" pitchFamily="2" charset="2"/>
              <a:buNone/>
            </a:pPr>
            <a:endParaRPr lang="zh-CN" altLang="en-US">
              <a:solidFill>
                <a:schemeClr val="bg1"/>
              </a:solidFill>
              <a:latin typeface="+mn-ea"/>
              <a:ea typeface="+mn-ea"/>
            </a:endParaRPr>
          </a:p>
        </p:txBody>
      </p:sp>
      <p:sp>
        <p:nvSpPr>
          <p:cNvPr id="5" name="AutoShape 7"/>
          <p:cNvSpPr>
            <a:spLocks noChangeArrowheads="1"/>
          </p:cNvSpPr>
          <p:nvPr/>
        </p:nvSpPr>
        <p:spPr bwMode="auto">
          <a:xfrm>
            <a:off x="3840683" y="1519584"/>
            <a:ext cx="1684338" cy="2000250"/>
          </a:xfrm>
          <a:prstGeom prst="roundRect">
            <a:avLst>
              <a:gd name="adj" fmla="val 16667"/>
            </a:avLst>
          </a:prstGeom>
          <a:gradFill rotWithShape="1">
            <a:gsLst>
              <a:gs pos="0">
                <a:srgbClr val="5D4976"/>
              </a:gs>
              <a:gs pos="100000">
                <a:srgbClr val="8064A2"/>
              </a:gs>
            </a:gsLst>
            <a:lin ang="18900000" scaled="1"/>
          </a:gradFill>
          <a:ln>
            <a:noFill/>
          </a:ln>
          <a:effectLst>
            <a:prstShdw prst="shdw13" dist="63500" dir="3187806">
              <a:schemeClr val="bg2">
                <a:alpha val="50000"/>
              </a:schemeClr>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a:lnSpc>
                <a:spcPct val="120000"/>
              </a:lnSpc>
              <a:spcBef>
                <a:spcPct val="20000"/>
              </a:spcBef>
              <a:buFont typeface="Wingdings" panose="05000000000000000000" pitchFamily="2" charset="2"/>
              <a:buNone/>
            </a:pPr>
            <a:endParaRPr lang="zh-CN" altLang="en-US">
              <a:solidFill>
                <a:schemeClr val="bg1"/>
              </a:solidFill>
              <a:latin typeface="+mn-ea"/>
              <a:ea typeface="+mn-ea"/>
            </a:endParaRPr>
          </a:p>
        </p:txBody>
      </p:sp>
      <p:sp>
        <p:nvSpPr>
          <p:cNvPr id="6" name="AutoShape 8"/>
          <p:cNvSpPr>
            <a:spLocks noChangeArrowheads="1"/>
          </p:cNvSpPr>
          <p:nvPr/>
        </p:nvSpPr>
        <p:spPr bwMode="auto">
          <a:xfrm>
            <a:off x="5645671" y="1519584"/>
            <a:ext cx="1684337" cy="2000250"/>
          </a:xfrm>
          <a:prstGeom prst="roundRect">
            <a:avLst>
              <a:gd name="adj" fmla="val 16667"/>
            </a:avLst>
          </a:prstGeom>
          <a:gradFill rotWithShape="1">
            <a:gsLst>
              <a:gs pos="0">
                <a:srgbClr val="398397"/>
              </a:gs>
              <a:gs pos="100000">
                <a:srgbClr val="4BACC6"/>
              </a:gs>
            </a:gsLst>
            <a:lin ang="18900000" scaled="1"/>
          </a:gradFill>
          <a:ln>
            <a:noFill/>
          </a:ln>
          <a:effectLst>
            <a:prstShdw prst="shdw13" dist="63500" dir="3187806">
              <a:schemeClr val="bg2">
                <a:alpha val="50000"/>
              </a:schemeClr>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a:lnSpc>
                <a:spcPct val="120000"/>
              </a:lnSpc>
              <a:spcBef>
                <a:spcPct val="20000"/>
              </a:spcBef>
              <a:buFont typeface="Wingdings" panose="05000000000000000000" pitchFamily="2" charset="2"/>
              <a:buNone/>
            </a:pPr>
            <a:endParaRPr lang="zh-CN" altLang="en-US">
              <a:solidFill>
                <a:schemeClr val="bg1"/>
              </a:solidFill>
              <a:latin typeface="+mn-ea"/>
              <a:ea typeface="+mn-ea"/>
            </a:endParaRPr>
          </a:p>
        </p:txBody>
      </p:sp>
      <p:sp>
        <p:nvSpPr>
          <p:cNvPr id="7" name="Line 9"/>
          <p:cNvSpPr>
            <a:spLocks noChangeShapeType="1"/>
          </p:cNvSpPr>
          <p:nvPr/>
        </p:nvSpPr>
        <p:spPr bwMode="auto">
          <a:xfrm>
            <a:off x="7325716" y="1771997"/>
            <a:ext cx="3175" cy="1450975"/>
          </a:xfrm>
          <a:prstGeom prst="line">
            <a:avLst/>
          </a:prstGeom>
          <a:noFill/>
          <a:ln w="19050">
            <a:solidFill>
              <a:srgbClr val="080808">
                <a:alpha val="21960"/>
              </a:srgb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bg1"/>
              </a:solidFill>
              <a:latin typeface="+mn-ea"/>
            </a:endParaRPr>
          </a:p>
        </p:txBody>
      </p:sp>
      <p:sp>
        <p:nvSpPr>
          <p:cNvPr id="8" name="Text Box 12"/>
          <p:cNvSpPr txBox="1">
            <a:spLocks noChangeArrowheads="1"/>
          </p:cNvSpPr>
          <p:nvPr/>
        </p:nvSpPr>
        <p:spPr bwMode="auto">
          <a:xfrm>
            <a:off x="1865833" y="1628800"/>
            <a:ext cx="2143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lnSpc>
                <a:spcPct val="120000"/>
              </a:lnSpc>
              <a:spcBef>
                <a:spcPct val="20000"/>
              </a:spcBef>
              <a:buFont typeface="Wingdings" panose="05000000000000000000" pitchFamily="2" charset="2"/>
              <a:buNone/>
            </a:pPr>
            <a:r>
              <a:rPr lang="zh-CN" altLang="en-US" sz="2000" b="1" dirty="0" smtClean="0">
                <a:solidFill>
                  <a:schemeClr val="bg1"/>
                </a:solidFill>
                <a:latin typeface="+mn-ea"/>
                <a:ea typeface="+mn-ea"/>
              </a:rPr>
              <a:t>软件部署</a:t>
            </a:r>
            <a:endParaRPr lang="zh-CN" altLang="en-US" sz="2000" b="1" dirty="0">
              <a:solidFill>
                <a:schemeClr val="bg1"/>
              </a:solidFill>
              <a:latin typeface="+mn-ea"/>
              <a:ea typeface="+mn-ea"/>
            </a:endParaRPr>
          </a:p>
        </p:txBody>
      </p:sp>
      <p:sp>
        <p:nvSpPr>
          <p:cNvPr id="9" name="Text Box 13"/>
          <p:cNvSpPr txBox="1">
            <a:spLocks noChangeArrowheads="1"/>
          </p:cNvSpPr>
          <p:nvPr/>
        </p:nvSpPr>
        <p:spPr bwMode="auto">
          <a:xfrm>
            <a:off x="3810049" y="1628800"/>
            <a:ext cx="1681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lnSpc>
                <a:spcPct val="120000"/>
              </a:lnSpc>
              <a:spcBef>
                <a:spcPct val="50000"/>
              </a:spcBef>
              <a:buFont typeface="Wingdings" panose="05000000000000000000" pitchFamily="2" charset="2"/>
              <a:buNone/>
            </a:pPr>
            <a:r>
              <a:rPr lang="zh-CN" altLang="en-US" sz="2000" b="1" dirty="0" smtClean="0">
                <a:solidFill>
                  <a:schemeClr val="bg1"/>
                </a:solidFill>
                <a:latin typeface="+mn-ea"/>
                <a:ea typeface="+mn-ea"/>
                <a:cs typeface="Arial" panose="020B0604020202020204" pitchFamily="34" charset="0"/>
              </a:rPr>
              <a:t>服务管理</a:t>
            </a:r>
            <a:endParaRPr lang="zh-CN" altLang="en-US" sz="2000" b="1" dirty="0">
              <a:solidFill>
                <a:schemeClr val="bg1"/>
              </a:solidFill>
              <a:latin typeface="+mn-ea"/>
              <a:ea typeface="+mn-ea"/>
              <a:cs typeface="Arial" panose="020B0604020202020204" pitchFamily="34" charset="0"/>
            </a:endParaRPr>
          </a:p>
        </p:txBody>
      </p:sp>
      <p:sp>
        <p:nvSpPr>
          <p:cNvPr id="10" name="Text Box 14"/>
          <p:cNvSpPr txBox="1">
            <a:spLocks noChangeArrowheads="1"/>
          </p:cNvSpPr>
          <p:nvPr/>
        </p:nvSpPr>
        <p:spPr bwMode="auto">
          <a:xfrm>
            <a:off x="5645671" y="1628800"/>
            <a:ext cx="1681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lnSpc>
                <a:spcPct val="120000"/>
              </a:lnSpc>
              <a:spcBef>
                <a:spcPct val="50000"/>
              </a:spcBef>
              <a:buFont typeface="Wingdings" panose="05000000000000000000" pitchFamily="2" charset="2"/>
              <a:buNone/>
            </a:pPr>
            <a:r>
              <a:rPr lang="zh-CN" altLang="en-US" sz="2000" b="1" dirty="0" smtClean="0">
                <a:solidFill>
                  <a:schemeClr val="bg1"/>
                </a:solidFill>
                <a:latin typeface="+mn-ea"/>
                <a:ea typeface="+mn-ea"/>
              </a:rPr>
              <a:t>节点管理</a:t>
            </a:r>
            <a:endParaRPr lang="zh-CN" altLang="en-US" sz="2000" b="1" dirty="0">
              <a:solidFill>
                <a:schemeClr val="bg1"/>
              </a:solidFill>
              <a:latin typeface="+mn-ea"/>
              <a:ea typeface="+mn-ea"/>
            </a:endParaRPr>
          </a:p>
        </p:txBody>
      </p:sp>
      <p:sp>
        <p:nvSpPr>
          <p:cNvPr id="11" name="Text Box 15"/>
          <p:cNvSpPr txBox="1">
            <a:spLocks noChangeArrowheads="1"/>
          </p:cNvSpPr>
          <p:nvPr/>
        </p:nvSpPr>
        <p:spPr bwMode="auto">
          <a:xfrm>
            <a:off x="1961790" y="2409874"/>
            <a:ext cx="1847850"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lnSpc>
                <a:spcPct val="120000"/>
              </a:lnSpc>
              <a:spcBef>
                <a:spcPct val="50000"/>
              </a:spcBef>
              <a:buFont typeface="Wingdings" panose="05000000000000000000" pitchFamily="2" charset="2"/>
              <a:buNone/>
            </a:pPr>
            <a:r>
              <a:rPr lang="en-US" altLang="zh-CN" sz="1600" dirty="0">
                <a:solidFill>
                  <a:schemeClr val="bg1"/>
                </a:solidFill>
                <a:latin typeface="+mn-ea"/>
                <a:ea typeface="+mn-ea"/>
                <a:cs typeface="Arial" panose="020B0604020202020204" pitchFamily="34" charset="0"/>
              </a:rPr>
              <a:t> </a:t>
            </a:r>
            <a:r>
              <a:rPr lang="zh-CN" altLang="en-US" sz="1600" dirty="0" smtClean="0">
                <a:solidFill>
                  <a:schemeClr val="bg1"/>
                </a:solidFill>
                <a:latin typeface="+mn-ea"/>
                <a:ea typeface="+mn-ea"/>
                <a:cs typeface="Arial" panose="020B0604020202020204" pitchFamily="34" charset="0"/>
              </a:rPr>
              <a:t>向导式安装</a:t>
            </a:r>
            <a:endParaRPr lang="en-US" altLang="zh-CN" sz="1600" dirty="0" smtClean="0">
              <a:solidFill>
                <a:schemeClr val="bg1"/>
              </a:solidFill>
              <a:latin typeface="+mn-ea"/>
              <a:ea typeface="+mn-ea"/>
              <a:cs typeface="Arial" panose="020B0604020202020204" pitchFamily="34" charset="0"/>
            </a:endParaRPr>
          </a:p>
          <a:p>
            <a:pPr algn="ctr">
              <a:lnSpc>
                <a:spcPct val="120000"/>
              </a:lnSpc>
              <a:spcBef>
                <a:spcPct val="50000"/>
              </a:spcBef>
              <a:buFont typeface="Wingdings" panose="05000000000000000000" pitchFamily="2" charset="2"/>
              <a:buNone/>
            </a:pPr>
            <a:r>
              <a:rPr lang="zh-CN" altLang="en-US" sz="1600" dirty="0" smtClean="0">
                <a:solidFill>
                  <a:schemeClr val="bg1"/>
                </a:solidFill>
                <a:latin typeface="+mn-ea"/>
                <a:ea typeface="+mn-ea"/>
                <a:cs typeface="Arial" panose="020B0604020202020204" pitchFamily="34" charset="0"/>
              </a:rPr>
              <a:t>一</a:t>
            </a:r>
            <a:r>
              <a:rPr lang="zh-CN" altLang="en-US" sz="1600" dirty="0">
                <a:solidFill>
                  <a:schemeClr val="bg1"/>
                </a:solidFill>
                <a:latin typeface="+mn-ea"/>
                <a:ea typeface="+mn-ea"/>
                <a:cs typeface="Arial" panose="020B0604020202020204" pitchFamily="34" charset="0"/>
              </a:rPr>
              <a:t>键</a:t>
            </a:r>
            <a:r>
              <a:rPr lang="zh-CN" altLang="en-US" sz="1600" dirty="0" smtClean="0">
                <a:solidFill>
                  <a:schemeClr val="bg1"/>
                </a:solidFill>
                <a:latin typeface="+mn-ea"/>
                <a:ea typeface="+mn-ea"/>
                <a:cs typeface="Arial" panose="020B0604020202020204" pitchFamily="34" charset="0"/>
              </a:rPr>
              <a:t>式卸载</a:t>
            </a:r>
            <a:endParaRPr lang="en-US" altLang="zh-CN" sz="1600" dirty="0">
              <a:solidFill>
                <a:schemeClr val="bg1"/>
              </a:solidFill>
              <a:latin typeface="+mn-ea"/>
              <a:ea typeface="+mn-ea"/>
              <a:cs typeface="Arial" panose="020B0604020202020204" pitchFamily="34" charset="0"/>
            </a:endParaRPr>
          </a:p>
        </p:txBody>
      </p:sp>
      <p:sp>
        <p:nvSpPr>
          <p:cNvPr id="12" name="Text Box 16"/>
          <p:cNvSpPr txBox="1">
            <a:spLocks noChangeArrowheads="1"/>
          </p:cNvSpPr>
          <p:nvPr/>
        </p:nvSpPr>
        <p:spPr bwMode="auto">
          <a:xfrm>
            <a:off x="3894186" y="2394627"/>
            <a:ext cx="1597025"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lnSpc>
                <a:spcPct val="120000"/>
              </a:lnSpc>
              <a:spcBef>
                <a:spcPct val="50000"/>
              </a:spcBef>
              <a:buFont typeface="Wingdings" panose="05000000000000000000" pitchFamily="2" charset="2"/>
              <a:buNone/>
            </a:pPr>
            <a:r>
              <a:rPr lang="zh-CN" altLang="en-US" sz="1600" dirty="0" smtClean="0">
                <a:solidFill>
                  <a:schemeClr val="bg1"/>
                </a:solidFill>
                <a:latin typeface="+mn-ea"/>
                <a:ea typeface="+mn-ea"/>
                <a:cs typeface="Arial" panose="020B0604020202020204" pitchFamily="34" charset="0"/>
              </a:rPr>
              <a:t>服务启停</a:t>
            </a:r>
            <a:endParaRPr lang="en-US" altLang="zh-CN" sz="1600" dirty="0" smtClean="0">
              <a:solidFill>
                <a:schemeClr val="bg1"/>
              </a:solidFill>
              <a:latin typeface="+mn-ea"/>
              <a:ea typeface="+mn-ea"/>
              <a:cs typeface="Arial" panose="020B0604020202020204" pitchFamily="34" charset="0"/>
            </a:endParaRPr>
          </a:p>
          <a:p>
            <a:pPr algn="ctr">
              <a:lnSpc>
                <a:spcPct val="120000"/>
              </a:lnSpc>
              <a:spcBef>
                <a:spcPct val="50000"/>
              </a:spcBef>
              <a:buFont typeface="Wingdings" panose="05000000000000000000" pitchFamily="2" charset="2"/>
              <a:buNone/>
            </a:pPr>
            <a:r>
              <a:rPr lang="zh-CN" altLang="en-US" sz="1600" dirty="0" smtClean="0">
                <a:solidFill>
                  <a:schemeClr val="bg1"/>
                </a:solidFill>
                <a:latin typeface="+mn-ea"/>
                <a:ea typeface="+mn-ea"/>
                <a:cs typeface="Arial" panose="020B0604020202020204" pitchFamily="34" charset="0"/>
              </a:rPr>
              <a:t>角色配置</a:t>
            </a:r>
            <a:endParaRPr lang="en-US" altLang="zh-CN" sz="1600" dirty="0">
              <a:solidFill>
                <a:schemeClr val="bg1"/>
              </a:solidFill>
              <a:latin typeface="+mn-ea"/>
              <a:ea typeface="+mn-ea"/>
              <a:cs typeface="Arial" panose="020B0604020202020204" pitchFamily="34" charset="0"/>
            </a:endParaRPr>
          </a:p>
        </p:txBody>
      </p:sp>
      <p:sp>
        <p:nvSpPr>
          <p:cNvPr id="13" name="Text Box 17"/>
          <p:cNvSpPr txBox="1">
            <a:spLocks noChangeArrowheads="1"/>
          </p:cNvSpPr>
          <p:nvPr/>
        </p:nvSpPr>
        <p:spPr bwMode="auto">
          <a:xfrm>
            <a:off x="5647722" y="2453147"/>
            <a:ext cx="1597025"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lnSpc>
                <a:spcPct val="120000"/>
              </a:lnSpc>
              <a:spcBef>
                <a:spcPct val="50000"/>
              </a:spcBef>
              <a:buFont typeface="Wingdings" panose="05000000000000000000" pitchFamily="2" charset="2"/>
              <a:buNone/>
            </a:pPr>
            <a:r>
              <a:rPr lang="zh-CN" altLang="en-US" sz="1600" b="1" dirty="0" smtClean="0">
                <a:solidFill>
                  <a:schemeClr val="bg1"/>
                </a:solidFill>
                <a:latin typeface="+mn-ea"/>
                <a:ea typeface="+mn-ea"/>
                <a:cs typeface="Arial" panose="020B0604020202020204" pitchFamily="34" charset="0"/>
              </a:rPr>
              <a:t>节点扩容</a:t>
            </a:r>
            <a:endParaRPr lang="en-US" altLang="zh-CN" sz="1600" b="1" dirty="0" smtClean="0">
              <a:solidFill>
                <a:schemeClr val="bg1"/>
              </a:solidFill>
              <a:latin typeface="+mn-ea"/>
              <a:ea typeface="+mn-ea"/>
              <a:cs typeface="Arial" panose="020B0604020202020204" pitchFamily="34" charset="0"/>
            </a:endParaRPr>
          </a:p>
          <a:p>
            <a:pPr algn="ctr">
              <a:lnSpc>
                <a:spcPct val="120000"/>
              </a:lnSpc>
              <a:spcBef>
                <a:spcPct val="50000"/>
              </a:spcBef>
              <a:buFont typeface="Wingdings" panose="05000000000000000000" pitchFamily="2" charset="2"/>
              <a:buNone/>
            </a:pPr>
            <a:r>
              <a:rPr lang="zh-CN" altLang="en-US" sz="1600" b="1" dirty="0" smtClean="0">
                <a:solidFill>
                  <a:schemeClr val="bg1"/>
                </a:solidFill>
                <a:latin typeface="+mn-ea"/>
                <a:ea typeface="+mn-ea"/>
                <a:cs typeface="Arial" panose="020B0604020202020204" pitchFamily="34" charset="0"/>
              </a:rPr>
              <a:t>删除节点</a:t>
            </a:r>
            <a:endParaRPr lang="en-US" altLang="zh-CN" sz="1600" b="1" dirty="0" smtClean="0">
              <a:solidFill>
                <a:schemeClr val="bg1"/>
              </a:solidFill>
              <a:latin typeface="+mn-ea"/>
              <a:ea typeface="+mn-ea"/>
              <a:cs typeface="Arial" panose="020B0604020202020204" pitchFamily="34" charset="0"/>
            </a:endParaRPr>
          </a:p>
        </p:txBody>
      </p:sp>
      <p:sp>
        <p:nvSpPr>
          <p:cNvPr id="14" name="AutoShape 8"/>
          <p:cNvSpPr>
            <a:spLocks noChangeArrowheads="1"/>
          </p:cNvSpPr>
          <p:nvPr/>
        </p:nvSpPr>
        <p:spPr bwMode="auto">
          <a:xfrm>
            <a:off x="1893342" y="3805014"/>
            <a:ext cx="1684338" cy="2000250"/>
          </a:xfrm>
          <a:prstGeom prst="roundRect">
            <a:avLst>
              <a:gd name="adj" fmla="val 16667"/>
            </a:avLst>
          </a:prstGeom>
          <a:solidFill>
            <a:srgbClr val="FFC000"/>
          </a:solidFill>
          <a:ln>
            <a:noFill/>
          </a:ln>
          <a:effectLst>
            <a:prstShdw prst="shdw13" dist="63500" dir="3187806">
              <a:schemeClr val="bg2">
                <a:alpha val="50000"/>
              </a:schemeClr>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a:lnSpc>
                <a:spcPct val="120000"/>
              </a:lnSpc>
              <a:spcBef>
                <a:spcPct val="20000"/>
              </a:spcBef>
              <a:buFont typeface="Wingdings" panose="05000000000000000000" pitchFamily="2" charset="2"/>
              <a:buNone/>
            </a:pPr>
            <a:endParaRPr lang="zh-CN" altLang="en-US">
              <a:solidFill>
                <a:schemeClr val="bg1"/>
              </a:solidFill>
              <a:latin typeface="+mn-ea"/>
              <a:ea typeface="+mn-ea"/>
            </a:endParaRPr>
          </a:p>
        </p:txBody>
      </p:sp>
      <p:sp>
        <p:nvSpPr>
          <p:cNvPr id="16" name="Text Box 14"/>
          <p:cNvSpPr txBox="1">
            <a:spLocks noChangeArrowheads="1"/>
          </p:cNvSpPr>
          <p:nvPr/>
        </p:nvSpPr>
        <p:spPr bwMode="auto">
          <a:xfrm>
            <a:off x="1793825" y="3842222"/>
            <a:ext cx="1681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lnSpc>
                <a:spcPct val="120000"/>
              </a:lnSpc>
              <a:spcBef>
                <a:spcPct val="50000"/>
              </a:spcBef>
            </a:pPr>
            <a:r>
              <a:rPr lang="zh-CN" altLang="en-US" sz="2000" b="1" dirty="0">
                <a:solidFill>
                  <a:schemeClr val="bg1"/>
                </a:solidFill>
                <a:latin typeface="+mn-ea"/>
                <a:ea typeface="+mn-ea"/>
              </a:rPr>
              <a:t>监控</a:t>
            </a:r>
          </a:p>
        </p:txBody>
      </p:sp>
      <p:sp>
        <p:nvSpPr>
          <p:cNvPr id="17" name="Text Box 17"/>
          <p:cNvSpPr txBox="1">
            <a:spLocks noChangeArrowheads="1"/>
          </p:cNvSpPr>
          <p:nvPr/>
        </p:nvSpPr>
        <p:spPr bwMode="auto">
          <a:xfrm>
            <a:off x="1883164" y="4721875"/>
            <a:ext cx="1737665"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lnSpc>
                <a:spcPct val="120000"/>
              </a:lnSpc>
              <a:spcBef>
                <a:spcPct val="50000"/>
              </a:spcBef>
              <a:buFont typeface="Wingdings" panose="05000000000000000000" pitchFamily="2" charset="2"/>
              <a:buNone/>
            </a:pPr>
            <a:r>
              <a:rPr lang="zh-CN" altLang="en-US" sz="1600" b="1" dirty="0" smtClean="0">
                <a:solidFill>
                  <a:schemeClr val="bg1"/>
                </a:solidFill>
                <a:latin typeface="+mn-ea"/>
                <a:ea typeface="+mn-ea"/>
                <a:cs typeface="Arial" panose="020B0604020202020204" pitchFamily="34" charset="0"/>
              </a:rPr>
              <a:t>节点设备监控</a:t>
            </a:r>
            <a:endParaRPr lang="en-US" altLang="zh-CN" sz="1600" b="1" dirty="0" smtClean="0">
              <a:solidFill>
                <a:schemeClr val="bg1"/>
              </a:solidFill>
              <a:latin typeface="+mn-ea"/>
              <a:ea typeface="+mn-ea"/>
              <a:cs typeface="Arial" panose="020B0604020202020204" pitchFamily="34" charset="0"/>
            </a:endParaRPr>
          </a:p>
          <a:p>
            <a:pPr algn="ctr">
              <a:lnSpc>
                <a:spcPct val="120000"/>
              </a:lnSpc>
              <a:spcBef>
                <a:spcPct val="50000"/>
              </a:spcBef>
              <a:buFont typeface="Wingdings" panose="05000000000000000000" pitchFamily="2" charset="2"/>
              <a:buNone/>
            </a:pPr>
            <a:r>
              <a:rPr lang="zh-CN" altLang="en-US" sz="1600" b="1" dirty="0" smtClean="0">
                <a:solidFill>
                  <a:schemeClr val="bg1"/>
                </a:solidFill>
                <a:latin typeface="+mn-ea"/>
                <a:ea typeface="+mn-ea"/>
                <a:cs typeface="Arial" panose="020B0604020202020204" pitchFamily="34" charset="0"/>
              </a:rPr>
              <a:t>服务运行监控</a:t>
            </a:r>
            <a:endParaRPr lang="en-US" altLang="zh-CN" sz="1600" b="1" dirty="0" smtClean="0">
              <a:solidFill>
                <a:schemeClr val="bg1"/>
              </a:solidFill>
              <a:latin typeface="+mn-ea"/>
              <a:ea typeface="+mn-ea"/>
              <a:cs typeface="Arial" panose="020B0604020202020204" pitchFamily="34" charset="0"/>
            </a:endParaRPr>
          </a:p>
        </p:txBody>
      </p:sp>
      <p:sp>
        <p:nvSpPr>
          <p:cNvPr id="18" name="AutoShape 6"/>
          <p:cNvSpPr>
            <a:spLocks noChangeArrowheads="1"/>
          </p:cNvSpPr>
          <p:nvPr/>
        </p:nvSpPr>
        <p:spPr bwMode="auto">
          <a:xfrm>
            <a:off x="3812653" y="3805584"/>
            <a:ext cx="1684338" cy="2000250"/>
          </a:xfrm>
          <a:prstGeom prst="roundRect">
            <a:avLst>
              <a:gd name="adj" fmla="val 16667"/>
            </a:avLst>
          </a:prstGeom>
          <a:gradFill rotWithShape="1">
            <a:gsLst>
              <a:gs pos="0">
                <a:srgbClr val="003F77"/>
              </a:gs>
              <a:gs pos="50000">
                <a:srgbClr val="005FAD"/>
              </a:gs>
              <a:gs pos="100000">
                <a:srgbClr val="0072CE"/>
              </a:gs>
            </a:gsLst>
            <a:lin ang="18900000" scaled="1"/>
          </a:gradFill>
          <a:ln>
            <a:noFill/>
          </a:ln>
          <a:effectLst>
            <a:prstShdw prst="shdw13" dist="63500" dir="3187806">
              <a:schemeClr val="bg2">
                <a:alpha val="50000"/>
              </a:schemeClr>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a:lnSpc>
                <a:spcPct val="120000"/>
              </a:lnSpc>
              <a:spcBef>
                <a:spcPct val="20000"/>
              </a:spcBef>
              <a:buFont typeface="Wingdings" panose="05000000000000000000" pitchFamily="2" charset="2"/>
              <a:buNone/>
            </a:pPr>
            <a:endParaRPr lang="zh-CN" altLang="en-US">
              <a:solidFill>
                <a:schemeClr val="bg1"/>
              </a:solidFill>
              <a:latin typeface="+mn-ea"/>
              <a:ea typeface="+mn-ea"/>
            </a:endParaRPr>
          </a:p>
        </p:txBody>
      </p:sp>
      <p:sp>
        <p:nvSpPr>
          <p:cNvPr id="22" name="Text Box 12"/>
          <p:cNvSpPr txBox="1">
            <a:spLocks noChangeArrowheads="1"/>
          </p:cNvSpPr>
          <p:nvPr/>
        </p:nvSpPr>
        <p:spPr bwMode="auto">
          <a:xfrm>
            <a:off x="3738041" y="3969097"/>
            <a:ext cx="1857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lnSpc>
                <a:spcPct val="120000"/>
              </a:lnSpc>
              <a:spcBef>
                <a:spcPct val="50000"/>
              </a:spcBef>
            </a:pPr>
            <a:r>
              <a:rPr lang="zh-CN" altLang="en-US" sz="2000" b="1" dirty="0">
                <a:solidFill>
                  <a:schemeClr val="bg1"/>
                </a:solidFill>
                <a:latin typeface="+mn-ea"/>
                <a:ea typeface="+mn-ea"/>
              </a:rPr>
              <a:t>告警</a:t>
            </a:r>
          </a:p>
        </p:txBody>
      </p:sp>
      <p:sp>
        <p:nvSpPr>
          <p:cNvPr id="25" name="Text Box 15"/>
          <p:cNvSpPr txBox="1">
            <a:spLocks noChangeArrowheads="1"/>
          </p:cNvSpPr>
          <p:nvPr/>
        </p:nvSpPr>
        <p:spPr bwMode="auto">
          <a:xfrm>
            <a:off x="3869778" y="4509120"/>
            <a:ext cx="1597025" cy="122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lnSpc>
                <a:spcPct val="120000"/>
              </a:lnSpc>
              <a:spcBef>
                <a:spcPct val="50000"/>
              </a:spcBef>
              <a:buFont typeface="Wingdings" panose="05000000000000000000" pitchFamily="2" charset="2"/>
              <a:buNone/>
            </a:pPr>
            <a:r>
              <a:rPr lang="zh-CN" altLang="en-US" sz="1600" b="1" dirty="0" smtClean="0">
                <a:solidFill>
                  <a:schemeClr val="bg1"/>
                </a:solidFill>
                <a:latin typeface="+mn-ea"/>
                <a:ea typeface="+mn-ea"/>
                <a:cs typeface="Arial" panose="020B0604020202020204" pitchFamily="34" charset="0"/>
              </a:rPr>
              <a:t>状态告警</a:t>
            </a:r>
            <a:endParaRPr lang="en-US" altLang="zh-CN" sz="1600" b="1" dirty="0" smtClean="0">
              <a:solidFill>
                <a:schemeClr val="bg1"/>
              </a:solidFill>
              <a:latin typeface="+mn-ea"/>
              <a:ea typeface="+mn-ea"/>
              <a:cs typeface="Arial" panose="020B0604020202020204" pitchFamily="34" charset="0"/>
            </a:endParaRPr>
          </a:p>
          <a:p>
            <a:pPr algn="ctr">
              <a:lnSpc>
                <a:spcPct val="120000"/>
              </a:lnSpc>
              <a:spcBef>
                <a:spcPct val="50000"/>
              </a:spcBef>
              <a:buFont typeface="Wingdings" panose="05000000000000000000" pitchFamily="2" charset="2"/>
              <a:buNone/>
            </a:pPr>
            <a:r>
              <a:rPr lang="zh-CN" altLang="en-US" sz="1600" b="1" dirty="0" smtClean="0">
                <a:solidFill>
                  <a:schemeClr val="bg1"/>
                </a:solidFill>
                <a:latin typeface="+mn-ea"/>
                <a:ea typeface="+mn-ea"/>
                <a:cs typeface="Arial" panose="020B0604020202020204" pitchFamily="34" charset="0"/>
              </a:rPr>
              <a:t>阈值告警</a:t>
            </a:r>
            <a:endParaRPr lang="en-US" altLang="zh-CN" sz="1600" b="1" dirty="0" smtClean="0">
              <a:solidFill>
                <a:schemeClr val="bg1"/>
              </a:solidFill>
              <a:latin typeface="+mn-ea"/>
              <a:ea typeface="+mn-ea"/>
              <a:cs typeface="Arial" panose="020B0604020202020204" pitchFamily="34" charset="0"/>
            </a:endParaRPr>
          </a:p>
          <a:p>
            <a:pPr algn="ctr">
              <a:lnSpc>
                <a:spcPct val="120000"/>
              </a:lnSpc>
              <a:spcBef>
                <a:spcPct val="50000"/>
              </a:spcBef>
              <a:buFont typeface="Wingdings" panose="05000000000000000000" pitchFamily="2" charset="2"/>
              <a:buNone/>
            </a:pPr>
            <a:r>
              <a:rPr lang="zh-CN" altLang="en-US" sz="1600" b="1" dirty="0">
                <a:solidFill>
                  <a:schemeClr val="bg1"/>
                </a:solidFill>
                <a:latin typeface="+mn-ea"/>
                <a:ea typeface="+mn-ea"/>
                <a:cs typeface="Arial" panose="020B0604020202020204" pitchFamily="34" charset="0"/>
              </a:rPr>
              <a:t>邮件</a:t>
            </a:r>
            <a:r>
              <a:rPr lang="zh-CN" altLang="en-US" sz="1600" b="1" dirty="0" smtClean="0">
                <a:solidFill>
                  <a:schemeClr val="bg1"/>
                </a:solidFill>
                <a:latin typeface="+mn-ea"/>
                <a:ea typeface="+mn-ea"/>
                <a:cs typeface="Arial" panose="020B0604020202020204" pitchFamily="34" charset="0"/>
              </a:rPr>
              <a:t>告警</a:t>
            </a:r>
            <a:endParaRPr lang="en-US" altLang="zh-CN" sz="1600" b="1" dirty="0">
              <a:solidFill>
                <a:schemeClr val="bg1"/>
              </a:solidFill>
              <a:latin typeface="+mn-ea"/>
              <a:ea typeface="+mn-ea"/>
              <a:cs typeface="Arial" panose="020B0604020202020204" pitchFamily="34" charset="0"/>
            </a:endParaRPr>
          </a:p>
        </p:txBody>
      </p:sp>
      <p:sp>
        <p:nvSpPr>
          <p:cNvPr id="28" name="AutoShape 8"/>
          <p:cNvSpPr>
            <a:spLocks noChangeArrowheads="1"/>
          </p:cNvSpPr>
          <p:nvPr/>
        </p:nvSpPr>
        <p:spPr bwMode="auto">
          <a:xfrm>
            <a:off x="5679629" y="3805584"/>
            <a:ext cx="1684338" cy="2000250"/>
          </a:xfrm>
          <a:prstGeom prst="roundRect">
            <a:avLst>
              <a:gd name="adj" fmla="val 16667"/>
            </a:avLst>
          </a:prstGeom>
          <a:gradFill rotWithShape="1">
            <a:gsLst>
              <a:gs pos="0">
                <a:srgbClr val="A00000"/>
              </a:gs>
              <a:gs pos="50000">
                <a:srgbClr val="E60000"/>
              </a:gs>
              <a:gs pos="100000">
                <a:srgbClr val="FF0000"/>
              </a:gs>
            </a:gsLst>
            <a:lin ang="18900000" scaled="1"/>
          </a:gradFill>
          <a:ln>
            <a:noFill/>
          </a:ln>
          <a:effectLst>
            <a:prstShdw prst="shdw13" dist="63500" dir="3187806">
              <a:schemeClr val="bg2">
                <a:alpha val="50000"/>
              </a:schemeClr>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a:lnSpc>
                <a:spcPct val="120000"/>
              </a:lnSpc>
              <a:spcBef>
                <a:spcPct val="20000"/>
              </a:spcBef>
              <a:buFont typeface="Wingdings" panose="05000000000000000000" pitchFamily="2" charset="2"/>
              <a:buNone/>
            </a:pPr>
            <a:endParaRPr lang="zh-CN" altLang="en-US">
              <a:solidFill>
                <a:schemeClr val="bg1"/>
              </a:solidFill>
              <a:latin typeface="+mn-ea"/>
              <a:ea typeface="+mn-ea"/>
            </a:endParaRPr>
          </a:p>
        </p:txBody>
      </p:sp>
      <p:sp>
        <p:nvSpPr>
          <p:cNvPr id="30" name="Text Box 14"/>
          <p:cNvSpPr txBox="1">
            <a:spLocks noChangeArrowheads="1"/>
          </p:cNvSpPr>
          <p:nvPr/>
        </p:nvSpPr>
        <p:spPr bwMode="auto">
          <a:xfrm>
            <a:off x="5679629" y="3933056"/>
            <a:ext cx="1681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lnSpc>
                <a:spcPct val="120000"/>
              </a:lnSpc>
              <a:spcBef>
                <a:spcPct val="50000"/>
              </a:spcBef>
            </a:pPr>
            <a:r>
              <a:rPr lang="zh-CN" altLang="en-US" sz="2000" b="1" dirty="0">
                <a:solidFill>
                  <a:schemeClr val="bg1"/>
                </a:solidFill>
                <a:latin typeface="+mn-ea"/>
                <a:ea typeface="+mn-ea"/>
              </a:rPr>
              <a:t>调优诊断</a:t>
            </a:r>
          </a:p>
        </p:txBody>
      </p:sp>
      <p:sp>
        <p:nvSpPr>
          <p:cNvPr id="31" name="Text Box 17"/>
          <p:cNvSpPr txBox="1">
            <a:spLocks noChangeArrowheads="1"/>
          </p:cNvSpPr>
          <p:nvPr/>
        </p:nvSpPr>
        <p:spPr bwMode="auto">
          <a:xfrm>
            <a:off x="5610249" y="4509120"/>
            <a:ext cx="1770063" cy="122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lnSpc>
                <a:spcPct val="120000"/>
              </a:lnSpc>
              <a:spcBef>
                <a:spcPct val="50000"/>
              </a:spcBef>
            </a:pPr>
            <a:r>
              <a:rPr lang="zh-CN" altLang="en-US" sz="1600" b="1" dirty="0">
                <a:solidFill>
                  <a:schemeClr val="bg1"/>
                </a:solidFill>
                <a:latin typeface="+mn-ea"/>
                <a:ea typeface="+mn-ea"/>
                <a:cs typeface="Arial" panose="020B0604020202020204" pitchFamily="34" charset="0"/>
              </a:rPr>
              <a:t>日志分析</a:t>
            </a:r>
            <a:endParaRPr lang="en-US" altLang="zh-CN" sz="1600" b="1" dirty="0">
              <a:solidFill>
                <a:schemeClr val="bg1"/>
              </a:solidFill>
              <a:latin typeface="+mn-ea"/>
              <a:ea typeface="+mn-ea"/>
              <a:cs typeface="Arial" panose="020B0604020202020204" pitchFamily="34" charset="0"/>
            </a:endParaRPr>
          </a:p>
          <a:p>
            <a:pPr algn="ctr">
              <a:lnSpc>
                <a:spcPct val="120000"/>
              </a:lnSpc>
              <a:spcBef>
                <a:spcPct val="50000"/>
              </a:spcBef>
            </a:pPr>
            <a:r>
              <a:rPr lang="zh-CN" altLang="en-US" sz="1600" b="1" dirty="0">
                <a:solidFill>
                  <a:schemeClr val="bg1"/>
                </a:solidFill>
                <a:latin typeface="+mn-ea"/>
                <a:ea typeface="+mn-ea"/>
                <a:cs typeface="Arial" panose="020B0604020202020204" pitchFamily="34" charset="0"/>
              </a:rPr>
              <a:t>审计</a:t>
            </a:r>
            <a:r>
              <a:rPr lang="zh-CN" altLang="en-US" sz="1600" b="1" dirty="0" smtClean="0">
                <a:solidFill>
                  <a:schemeClr val="bg1"/>
                </a:solidFill>
                <a:latin typeface="+mn-ea"/>
                <a:ea typeface="+mn-ea"/>
                <a:cs typeface="Arial" panose="020B0604020202020204" pitchFamily="34" charset="0"/>
              </a:rPr>
              <a:t>日志</a:t>
            </a:r>
            <a:endParaRPr lang="en-US" altLang="zh-CN" sz="1600" b="1" dirty="0" smtClean="0">
              <a:solidFill>
                <a:schemeClr val="bg1"/>
              </a:solidFill>
              <a:latin typeface="+mn-ea"/>
              <a:ea typeface="+mn-ea"/>
              <a:cs typeface="Arial" panose="020B0604020202020204" pitchFamily="34" charset="0"/>
            </a:endParaRPr>
          </a:p>
          <a:p>
            <a:pPr algn="ctr">
              <a:lnSpc>
                <a:spcPct val="120000"/>
              </a:lnSpc>
              <a:spcBef>
                <a:spcPct val="50000"/>
              </a:spcBef>
            </a:pPr>
            <a:r>
              <a:rPr lang="zh-CN" altLang="en-US" sz="1600" b="1" dirty="0" smtClean="0">
                <a:solidFill>
                  <a:schemeClr val="bg1"/>
                </a:solidFill>
                <a:latin typeface="+mn-ea"/>
                <a:ea typeface="+mn-ea"/>
                <a:cs typeface="Arial" panose="020B0604020202020204" pitchFamily="34" charset="0"/>
              </a:rPr>
              <a:t>推荐参数</a:t>
            </a:r>
            <a:endParaRPr lang="en-US" altLang="zh-CN" sz="1600" b="1" dirty="0">
              <a:solidFill>
                <a:schemeClr val="bg1"/>
              </a:solidFill>
              <a:latin typeface="+mn-ea"/>
              <a:ea typeface="+mn-ea"/>
              <a:cs typeface="Arial" panose="020B0604020202020204" pitchFamily="34" charset="0"/>
            </a:endParaRPr>
          </a:p>
        </p:txBody>
      </p:sp>
    </p:spTree>
    <p:extLst>
      <p:ext uri="{BB962C8B-B14F-4D97-AF65-F5344CB8AC3E}">
        <p14:creationId xmlns:p14="http://schemas.microsoft.com/office/powerpoint/2010/main" val="249523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35496" y="201238"/>
            <a:ext cx="6480175" cy="620688"/>
          </a:xfrm>
          <a:prstGeom prst="rect">
            <a:avLst/>
          </a:prstGeom>
        </p:spPr>
        <p:txBody>
          <a:bodyPr/>
          <a:lstStyle/>
          <a:p>
            <a:pPr marL="0" indent="0">
              <a:buNone/>
            </a:pPr>
            <a:r>
              <a:rPr lang="en-US" altLang="zh-CN" dirty="0" err="1" smtClean="0">
                <a:latin typeface="微软雅黑" panose="020B0503020204020204" pitchFamily="34" charset="-122"/>
                <a:ea typeface="微软雅黑" panose="020B0503020204020204" pitchFamily="34" charset="-122"/>
              </a:rPr>
              <a:t>Xdata</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便捷</a:t>
            </a:r>
            <a:r>
              <a:rPr lang="zh-CN" altLang="en-US" dirty="0">
                <a:latin typeface="微软雅黑" panose="020B0503020204020204" pitchFamily="34" charset="-122"/>
                <a:ea typeface="微软雅黑" panose="020B0503020204020204" pitchFamily="34" charset="-122"/>
              </a:rPr>
              <a:t>的</a:t>
            </a:r>
            <a:r>
              <a:rPr lang="zh-CN" altLang="en-US" dirty="0" smtClean="0">
                <a:latin typeface="微软雅黑" panose="020B0503020204020204" pitchFamily="34" charset="-122"/>
                <a:ea typeface="微软雅黑" panose="020B0503020204020204" pitchFamily="34" charset="-122"/>
              </a:rPr>
              <a:t>部署</a:t>
            </a:r>
            <a:endParaRPr lang="zh-CN" altLang="en-US" dirty="0">
              <a:latin typeface="微软雅黑" panose="020B0503020204020204" pitchFamily="34" charset="-122"/>
              <a:ea typeface="微软雅黑" panose="020B0503020204020204" pitchFamily="34" charset="-122"/>
            </a:endParaRPr>
          </a:p>
        </p:txBody>
      </p:sp>
      <p:sp>
        <p:nvSpPr>
          <p:cNvPr id="4" name="矩形 3"/>
          <p:cNvSpPr/>
          <p:nvPr/>
        </p:nvSpPr>
        <p:spPr>
          <a:xfrm>
            <a:off x="35496" y="965026"/>
            <a:ext cx="2124329" cy="3054747"/>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135000"/>
              </a:lnSpc>
            </a:pPr>
            <a:r>
              <a:rPr lang="zh-CN" altLang="en-US" dirty="0" smtClean="0">
                <a:latin typeface="微软雅黑" panose="020B0503020204020204" pitchFamily="34" charset="-122"/>
                <a:ea typeface="微软雅黑" panose="020B0503020204020204" pitchFamily="34" charset="-122"/>
              </a:rPr>
              <a:t>    提供向导安装，助您轻松完成复杂的安装过程：</a:t>
            </a:r>
            <a:endParaRPr lang="en-US" altLang="zh-CN" dirty="0" smtClean="0">
              <a:latin typeface="微软雅黑" panose="020B0503020204020204" pitchFamily="34" charset="-122"/>
              <a:ea typeface="微软雅黑" panose="020B0503020204020204" pitchFamily="34" charset="-122"/>
            </a:endParaRPr>
          </a:p>
          <a:p>
            <a:pPr marL="285750" indent="-285750">
              <a:lnSpc>
                <a:spcPct val="135000"/>
              </a:lnSpc>
              <a:buFont typeface="Wingdings" pitchFamily="2" charset="2"/>
              <a:buChar char="n"/>
            </a:pPr>
            <a:r>
              <a:rPr lang="zh-CN" altLang="en-US" dirty="0" smtClean="0">
                <a:latin typeface="微软雅黑" panose="020B0503020204020204" pitchFamily="34" charset="-122"/>
                <a:ea typeface="微软雅黑" panose="020B0503020204020204" pitchFamily="34" charset="-122"/>
              </a:rPr>
              <a:t>向导式安装：根据向导按步骤的定义相关配置，即可完成复杂系统的安装过程。</a:t>
            </a:r>
            <a:endParaRPr lang="en-US" altLang="zh-CN" dirty="0" smtClean="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2691491" y="965027"/>
            <a:ext cx="4686541" cy="1236535"/>
          </a:xfrm>
          <a:prstGeom prst="rect">
            <a:avLst/>
          </a:prstGeom>
        </p:spPr>
      </p:pic>
      <p:pic>
        <p:nvPicPr>
          <p:cNvPr id="5" name="图片 4"/>
          <p:cNvPicPr>
            <a:picLocks noChangeAspect="1"/>
          </p:cNvPicPr>
          <p:nvPr/>
        </p:nvPicPr>
        <p:blipFill>
          <a:blip r:embed="rId3"/>
          <a:stretch>
            <a:fillRect/>
          </a:stretch>
        </p:blipFill>
        <p:spPr>
          <a:xfrm>
            <a:off x="2691491" y="2201562"/>
            <a:ext cx="6041541" cy="1224135"/>
          </a:xfrm>
          <a:prstGeom prst="rect">
            <a:avLst/>
          </a:prstGeom>
        </p:spPr>
      </p:pic>
      <p:pic>
        <p:nvPicPr>
          <p:cNvPr id="6" name="图片 5"/>
          <p:cNvPicPr>
            <a:picLocks noChangeAspect="1"/>
          </p:cNvPicPr>
          <p:nvPr/>
        </p:nvPicPr>
        <p:blipFill>
          <a:blip r:embed="rId4"/>
          <a:stretch>
            <a:fillRect/>
          </a:stretch>
        </p:blipFill>
        <p:spPr>
          <a:xfrm>
            <a:off x="2771800" y="3568797"/>
            <a:ext cx="6048672" cy="1440160"/>
          </a:xfrm>
          <a:prstGeom prst="rect">
            <a:avLst/>
          </a:prstGeom>
        </p:spPr>
      </p:pic>
      <p:pic>
        <p:nvPicPr>
          <p:cNvPr id="10" name="图片 9"/>
          <p:cNvPicPr>
            <a:picLocks noChangeAspect="1"/>
          </p:cNvPicPr>
          <p:nvPr/>
        </p:nvPicPr>
        <p:blipFill>
          <a:blip r:embed="rId5"/>
          <a:stretch>
            <a:fillRect/>
          </a:stretch>
        </p:blipFill>
        <p:spPr>
          <a:xfrm>
            <a:off x="2771801" y="4793850"/>
            <a:ext cx="4606232" cy="1662232"/>
          </a:xfrm>
          <a:prstGeom prst="rect">
            <a:avLst/>
          </a:prstGeom>
        </p:spPr>
      </p:pic>
    </p:spTree>
    <p:extLst>
      <p:ext uri="{BB962C8B-B14F-4D97-AF65-F5344CB8AC3E}">
        <p14:creationId xmlns:p14="http://schemas.microsoft.com/office/powerpoint/2010/main" val="2408458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0" y="203624"/>
            <a:ext cx="6480175" cy="620688"/>
          </a:xfrm>
          <a:prstGeom prst="rect">
            <a:avLst/>
          </a:prstGeom>
        </p:spPr>
        <p:txBody>
          <a:bodyPr/>
          <a:lstStyle/>
          <a:p>
            <a:pPr marL="0" indent="0">
              <a:buNone/>
            </a:pPr>
            <a:r>
              <a:rPr lang="en-US" altLang="zh-CN" dirty="0" err="1" smtClean="0">
                <a:latin typeface="微软雅黑" panose="020B0503020204020204" pitchFamily="34" charset="-122"/>
                <a:ea typeface="微软雅黑" panose="020B0503020204020204" pitchFamily="34" charset="-122"/>
              </a:rPr>
              <a:t>Xdata</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完善</a:t>
            </a:r>
            <a:r>
              <a:rPr lang="zh-CN" altLang="en-US" dirty="0">
                <a:latin typeface="微软雅黑" panose="020B0503020204020204" pitchFamily="34" charset="-122"/>
                <a:ea typeface="微软雅黑" panose="020B0503020204020204" pitchFamily="34" charset="-122"/>
              </a:rPr>
              <a:t>的</a:t>
            </a:r>
            <a:r>
              <a:rPr lang="zh-CN" altLang="en-US" dirty="0" smtClean="0">
                <a:latin typeface="微软雅黑" panose="020B0503020204020204" pitchFamily="34" charset="-122"/>
                <a:ea typeface="微软雅黑" panose="020B0503020204020204" pitchFamily="34" charset="-122"/>
              </a:rPr>
              <a:t>管理</a:t>
            </a:r>
            <a:endParaRPr lang="zh-CN" altLang="en-US" dirty="0">
              <a:latin typeface="微软雅黑" panose="020B0503020204020204" pitchFamily="34" charset="-122"/>
              <a:ea typeface="微软雅黑" panose="020B0503020204020204" pitchFamily="34" charset="-122"/>
            </a:endParaRPr>
          </a:p>
        </p:txBody>
      </p:sp>
      <p:sp>
        <p:nvSpPr>
          <p:cNvPr id="5" name="矩形 4"/>
          <p:cNvSpPr/>
          <p:nvPr/>
        </p:nvSpPr>
        <p:spPr>
          <a:xfrm>
            <a:off x="6858016" y="1101784"/>
            <a:ext cx="2143140" cy="4953664"/>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135000"/>
              </a:lnSpc>
            </a:pPr>
            <a:r>
              <a:rPr lang="zh-CN" altLang="en-US" dirty="0" smtClean="0">
                <a:latin typeface="微软雅黑" panose="020B0503020204020204" pitchFamily="34" charset="-122"/>
                <a:ea typeface="微软雅黑" panose="020B0503020204020204" pitchFamily="34" charset="-122"/>
              </a:rPr>
              <a:t>提供完善的管理功能，可以为大数据软件的各种组件提供图形化的：</a:t>
            </a:r>
            <a:endParaRPr lang="en-US" altLang="zh-CN" dirty="0" smtClean="0">
              <a:latin typeface="微软雅黑" panose="020B0503020204020204" pitchFamily="34" charset="-122"/>
              <a:ea typeface="微软雅黑" panose="020B0503020204020204" pitchFamily="34" charset="-122"/>
            </a:endParaRPr>
          </a:p>
          <a:p>
            <a:pPr>
              <a:lnSpc>
                <a:spcPct val="135000"/>
              </a:lnSpc>
              <a:buFont typeface="Wingdings" pitchFamily="2" charset="2"/>
              <a:buChar char="n"/>
            </a:pPr>
            <a:r>
              <a:rPr lang="zh-CN" altLang="en-US" dirty="0" smtClean="0">
                <a:latin typeface="微软雅黑" panose="020B0503020204020204" pitchFamily="34" charset="-122"/>
                <a:ea typeface="微软雅黑" panose="020B0503020204020204" pitchFamily="34" charset="-122"/>
              </a:rPr>
              <a:t>服务启停</a:t>
            </a:r>
            <a:endParaRPr lang="en-US" altLang="zh-CN" dirty="0" smtClean="0">
              <a:latin typeface="微软雅黑" panose="020B0503020204020204" pitchFamily="34" charset="-122"/>
              <a:ea typeface="微软雅黑" panose="020B0503020204020204" pitchFamily="34" charset="-122"/>
            </a:endParaRPr>
          </a:p>
          <a:p>
            <a:pPr>
              <a:lnSpc>
                <a:spcPct val="135000"/>
              </a:lnSpc>
              <a:buFont typeface="Wingdings" pitchFamily="2" charset="2"/>
              <a:buChar char="n"/>
            </a:pPr>
            <a:r>
              <a:rPr lang="zh-CN" altLang="en-US" dirty="0" smtClean="0">
                <a:latin typeface="微软雅黑" panose="020B0503020204020204" pitchFamily="34" charset="-122"/>
                <a:ea typeface="微软雅黑" panose="020B0503020204020204" pitchFamily="34" charset="-122"/>
              </a:rPr>
              <a:t>角色配置</a:t>
            </a:r>
            <a:endParaRPr lang="en-US" altLang="zh-CN" dirty="0" smtClean="0">
              <a:latin typeface="微软雅黑" panose="020B0503020204020204" pitchFamily="34" charset="-122"/>
              <a:ea typeface="微软雅黑" panose="020B0503020204020204" pitchFamily="34" charset="-122"/>
            </a:endParaRPr>
          </a:p>
          <a:p>
            <a:pPr>
              <a:lnSpc>
                <a:spcPct val="135000"/>
              </a:lnSpc>
              <a:buFont typeface="Wingdings" pitchFamily="2" charset="2"/>
              <a:buChar char="n"/>
            </a:pPr>
            <a:r>
              <a:rPr lang="zh-CN" altLang="en-US" dirty="0" smtClean="0">
                <a:latin typeface="微软雅黑" panose="020B0503020204020204" pitchFamily="34" charset="-122"/>
                <a:ea typeface="微软雅黑" panose="020B0503020204020204" pitchFamily="34" charset="-122"/>
              </a:rPr>
              <a:t>增删节点</a:t>
            </a:r>
            <a:endParaRPr lang="en-US" altLang="zh-CN" dirty="0" smtClean="0">
              <a:latin typeface="微软雅黑" panose="020B0503020204020204" pitchFamily="34" charset="-122"/>
              <a:ea typeface="微软雅黑" panose="020B0503020204020204" pitchFamily="34" charset="-122"/>
            </a:endParaRPr>
          </a:p>
          <a:p>
            <a:pPr>
              <a:lnSpc>
                <a:spcPct val="135000"/>
              </a:lnSpc>
              <a:buFont typeface="Wingdings" pitchFamily="2" charset="2"/>
              <a:buChar char="n"/>
            </a:pPr>
            <a:r>
              <a:rPr lang="zh-CN" altLang="en-US" dirty="0" smtClean="0">
                <a:latin typeface="微软雅黑" panose="020B0503020204020204" pitchFamily="34" charset="-122"/>
                <a:ea typeface="微软雅黑" panose="020B0503020204020204" pitchFamily="34" charset="-122"/>
              </a:rPr>
              <a:t>高可用设置</a:t>
            </a:r>
            <a:endParaRPr lang="en-US" altLang="zh-CN" dirty="0" smtClean="0">
              <a:latin typeface="微软雅黑" panose="020B0503020204020204" pitchFamily="34" charset="-122"/>
              <a:ea typeface="微软雅黑" panose="020B0503020204020204" pitchFamily="34" charset="-122"/>
            </a:endParaRPr>
          </a:p>
          <a:p>
            <a:pPr>
              <a:lnSpc>
                <a:spcPct val="135000"/>
              </a:lnSpc>
              <a:buFont typeface="Wingdings" pitchFamily="2" charset="2"/>
              <a:buChar char="n"/>
            </a:pPr>
            <a:endParaRPr lang="en-US" altLang="zh-CN" dirty="0" smtClean="0">
              <a:latin typeface="微软雅黑" panose="020B0503020204020204" pitchFamily="34" charset="-122"/>
              <a:ea typeface="微软雅黑" panose="020B0503020204020204" pitchFamily="34" charset="-122"/>
            </a:endParaRPr>
          </a:p>
          <a:p>
            <a:pPr>
              <a:lnSpc>
                <a:spcPct val="135000"/>
              </a:lnSpc>
            </a:pPr>
            <a:r>
              <a:rPr lang="zh-CN" altLang="en-US" dirty="0" smtClean="0">
                <a:latin typeface="微软雅黑" panose="020B0503020204020204" pitchFamily="34" charset="-122"/>
                <a:ea typeface="微软雅黑" panose="020B0503020204020204" pitchFamily="34" charset="-122"/>
              </a:rPr>
              <a:t>复杂的操作、复杂的集群，通过轻点鼠标，即可快速完成</a:t>
            </a:r>
            <a:endParaRPr lang="en-US" altLang="zh-CN" dirty="0" smtClean="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179512" y="1101784"/>
            <a:ext cx="6408712" cy="1838397"/>
          </a:xfrm>
          <a:prstGeom prst="rect">
            <a:avLst/>
          </a:prstGeom>
        </p:spPr>
      </p:pic>
      <p:pic>
        <p:nvPicPr>
          <p:cNvPr id="4" name="图片 3"/>
          <p:cNvPicPr>
            <a:picLocks noChangeAspect="1"/>
          </p:cNvPicPr>
          <p:nvPr/>
        </p:nvPicPr>
        <p:blipFill>
          <a:blip r:embed="rId3"/>
          <a:stretch>
            <a:fillRect/>
          </a:stretch>
        </p:blipFill>
        <p:spPr>
          <a:xfrm>
            <a:off x="149507" y="3217653"/>
            <a:ext cx="6510725" cy="3027742"/>
          </a:xfrm>
          <a:prstGeom prst="rect">
            <a:avLst/>
          </a:prstGeom>
        </p:spPr>
      </p:pic>
    </p:spTree>
    <p:extLst>
      <p:ext uri="{BB962C8B-B14F-4D97-AF65-F5344CB8AC3E}">
        <p14:creationId xmlns:p14="http://schemas.microsoft.com/office/powerpoint/2010/main" val="3485730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4506" y="224312"/>
            <a:ext cx="6480175" cy="620688"/>
          </a:xfrm>
          <a:prstGeom prst="rect">
            <a:avLst/>
          </a:prstGeom>
        </p:spPr>
        <p:txBody>
          <a:bodyPr/>
          <a:lstStyle/>
          <a:p>
            <a:pPr marL="0" indent="0">
              <a:buNone/>
            </a:pPr>
            <a:r>
              <a:rPr lang="en-US" altLang="zh-CN" dirty="0" err="1" smtClean="0">
                <a:latin typeface="微软雅黑" panose="020B0503020204020204" pitchFamily="34" charset="-122"/>
                <a:ea typeface="微软雅黑" panose="020B0503020204020204" pitchFamily="34" charset="-122"/>
              </a:rPr>
              <a:t>Xdata</a:t>
            </a:r>
            <a:r>
              <a:rPr lang="en-US" altLang="zh-CN" dirty="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全面</a:t>
            </a:r>
            <a:r>
              <a:rPr lang="zh-CN" altLang="en-US" dirty="0">
                <a:latin typeface="微软雅黑" panose="020B0503020204020204" pitchFamily="34" charset="-122"/>
                <a:ea typeface="微软雅黑" panose="020B0503020204020204" pitchFamily="34" charset="-122"/>
              </a:rPr>
              <a:t>的</a:t>
            </a:r>
            <a:r>
              <a:rPr lang="zh-CN" altLang="en-US" dirty="0" smtClean="0">
                <a:latin typeface="微软雅黑" panose="020B0503020204020204" pitchFamily="34" charset="-122"/>
                <a:ea typeface="微软雅黑" panose="020B0503020204020204" pitchFamily="34" charset="-122"/>
              </a:rPr>
              <a:t>监控</a:t>
            </a:r>
            <a:endParaRPr lang="zh-CN" altLang="en-US" dirty="0">
              <a:latin typeface="微软雅黑" panose="020B0503020204020204" pitchFamily="34" charset="-122"/>
              <a:ea typeface="微软雅黑" panose="020B0503020204020204" pitchFamily="34" charset="-122"/>
            </a:endParaRPr>
          </a:p>
        </p:txBody>
      </p:sp>
      <p:sp>
        <p:nvSpPr>
          <p:cNvPr id="5" name="矩形 4"/>
          <p:cNvSpPr/>
          <p:nvPr/>
        </p:nvSpPr>
        <p:spPr>
          <a:xfrm>
            <a:off x="107504" y="1279426"/>
            <a:ext cx="2633465" cy="4745915"/>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135000"/>
              </a:lnSpc>
            </a:pPr>
            <a:r>
              <a:rPr lang="en-US" altLang="zh-CN" sz="1600" dirty="0" err="1" smtClean="0">
                <a:latin typeface="微软雅黑" panose="020B0503020204020204" pitchFamily="34" charset="-122"/>
                <a:ea typeface="微软雅黑" panose="020B0503020204020204" pitchFamily="34" charset="-122"/>
              </a:rPr>
              <a:t>XData</a:t>
            </a:r>
            <a:r>
              <a:rPr lang="zh-CN" altLang="en-US" sz="1600" dirty="0" smtClean="0">
                <a:latin typeface="微软雅黑" panose="020B0503020204020204" pitchFamily="34" charset="-122"/>
                <a:ea typeface="微软雅黑" panose="020B0503020204020204" pitchFamily="34" charset="-122"/>
              </a:rPr>
              <a:t>提供全面的监控功能，支持各个层次软硬件的监控：</a:t>
            </a:r>
            <a:endParaRPr lang="en-US" altLang="zh-CN" sz="1600" dirty="0" smtClean="0">
              <a:latin typeface="微软雅黑" panose="020B0503020204020204" pitchFamily="34" charset="-122"/>
              <a:ea typeface="微软雅黑" panose="020B0503020204020204" pitchFamily="34" charset="-122"/>
            </a:endParaRPr>
          </a:p>
          <a:p>
            <a:pPr marL="285750" indent="-285750">
              <a:lnSpc>
                <a:spcPct val="135000"/>
              </a:lnSpc>
              <a:buFont typeface="Wingdings" panose="05000000000000000000" pitchFamily="2" charset="2"/>
              <a:buChar char="n"/>
            </a:pPr>
            <a:r>
              <a:rPr lang="zh-CN" altLang="en-US" sz="1600" dirty="0">
                <a:latin typeface="微软雅黑" panose="020B0503020204020204" pitchFamily="34" charset="-122"/>
                <a:ea typeface="微软雅黑" panose="020B0503020204020204" pitchFamily="34" charset="-122"/>
              </a:rPr>
              <a:t>设备监控：提供各物理节点的状态、部件的基本信息监控</a:t>
            </a:r>
            <a:r>
              <a:rPr lang="zh-CN" altLang="en-US" sz="1600" dirty="0" smtClean="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marL="285750" indent="-285750">
              <a:lnSpc>
                <a:spcPct val="135000"/>
              </a:lnSpc>
              <a:buFont typeface="Wingdings" panose="05000000000000000000" pitchFamily="2" charset="2"/>
              <a:buChar char="n"/>
            </a:pPr>
            <a:r>
              <a:rPr lang="zh-CN" altLang="en-US" sz="1600" dirty="0" smtClean="0">
                <a:latin typeface="微软雅黑" panose="020B0503020204020204" pitchFamily="34" charset="-122"/>
                <a:ea typeface="微软雅黑" panose="020B0503020204020204" pitchFamily="34" charset="-122"/>
              </a:rPr>
              <a:t>组件</a:t>
            </a:r>
            <a:r>
              <a:rPr lang="zh-CN" altLang="en-US" sz="1600" dirty="0">
                <a:latin typeface="微软雅黑" panose="020B0503020204020204" pitchFamily="34" charset="-122"/>
                <a:ea typeface="微软雅黑" panose="020B0503020204020204" pitchFamily="34" charset="-122"/>
              </a:rPr>
              <a:t>监控：提供大数据各组件</a:t>
            </a:r>
            <a:r>
              <a:rPr lang="en-US" altLang="zh-CN" sz="1600" dirty="0">
                <a:latin typeface="微软雅黑" panose="020B0503020204020204" pitchFamily="34" charset="-122"/>
                <a:ea typeface="微软雅黑" panose="020B0503020204020204" pitchFamily="34" charset="-122"/>
              </a:rPr>
              <a:t>HDFS</a:t>
            </a:r>
            <a:r>
              <a:rPr lang="zh-CN" altLang="en-US" sz="1600" dirty="0">
                <a:latin typeface="微软雅黑" panose="020B0503020204020204" pitchFamily="34" charset="-122"/>
                <a:ea typeface="微软雅黑" panose="020B0503020204020204" pitchFamily="34" charset="-122"/>
              </a:rPr>
              <a:t>、</a:t>
            </a:r>
            <a:r>
              <a:rPr lang="en-US" altLang="zh-CN" sz="1600" dirty="0" err="1" smtClean="0">
                <a:latin typeface="微软雅黑" panose="020B0503020204020204" pitchFamily="34" charset="-122"/>
                <a:ea typeface="微软雅黑" panose="020B0503020204020204" pitchFamily="34" charset="-122"/>
              </a:rPr>
              <a:t>MapReduce</a:t>
            </a:r>
            <a:r>
              <a:rPr lang="zh-CN" altLang="en-US" sz="1600" dirty="0" smtClean="0">
                <a:latin typeface="微软雅黑" panose="020B0503020204020204" pitchFamily="34" charset="-122"/>
                <a:ea typeface="微软雅黑" panose="020B0503020204020204" pitchFamily="34" charset="-122"/>
              </a:rPr>
              <a:t>、</a:t>
            </a:r>
            <a:r>
              <a:rPr lang="en-US" altLang="zh-CN" sz="1600" dirty="0" err="1" smtClean="0">
                <a:latin typeface="微软雅黑" panose="020B0503020204020204" pitchFamily="34" charset="-122"/>
                <a:ea typeface="微软雅黑" panose="020B0503020204020204" pitchFamily="34" charset="-122"/>
              </a:rPr>
              <a:t>HBase</a:t>
            </a:r>
            <a:r>
              <a:rPr lang="zh-CN" altLang="en-US" sz="1600" dirty="0" smtClean="0">
                <a:latin typeface="微软雅黑" panose="020B0503020204020204" pitchFamily="34" charset="-122"/>
                <a:ea typeface="微软雅黑" panose="020B0503020204020204" pitchFamily="34" charset="-122"/>
              </a:rPr>
              <a:t>、</a:t>
            </a:r>
            <a:r>
              <a:rPr lang="en-US" altLang="zh-CN" sz="1600" dirty="0" smtClean="0">
                <a:latin typeface="微软雅黑" panose="020B0503020204020204" pitchFamily="34" charset="-122"/>
                <a:ea typeface="微软雅黑" panose="020B0503020204020204" pitchFamily="34" charset="-122"/>
              </a:rPr>
              <a:t>Hive</a:t>
            </a:r>
            <a:r>
              <a:rPr lang="zh-CN" altLang="en-US" sz="1600" dirty="0" smtClean="0">
                <a:latin typeface="微软雅黑" panose="020B0503020204020204" pitchFamily="34" charset="-122"/>
                <a:ea typeface="微软雅黑" panose="020B0503020204020204" pitchFamily="34" charset="-122"/>
              </a:rPr>
              <a:t>等服务的监控</a:t>
            </a:r>
            <a:endParaRPr lang="en-US" altLang="zh-CN" sz="1600" dirty="0" smtClean="0">
              <a:latin typeface="微软雅黑" panose="020B0503020204020204" pitchFamily="34" charset="-122"/>
              <a:ea typeface="微软雅黑" panose="020B0503020204020204" pitchFamily="34" charset="-122"/>
            </a:endParaRPr>
          </a:p>
          <a:p>
            <a:pPr marL="285750" indent="-285750">
              <a:lnSpc>
                <a:spcPct val="135000"/>
              </a:lnSpc>
              <a:buFont typeface="Wingdings" panose="05000000000000000000" pitchFamily="2" charset="2"/>
              <a:buChar char="n"/>
            </a:pPr>
            <a:r>
              <a:rPr lang="zh-CN" altLang="en-US" sz="1600" dirty="0">
                <a:latin typeface="微软雅黑" panose="020B0503020204020204" pitchFamily="34" charset="-122"/>
                <a:ea typeface="微软雅黑" panose="020B0503020204020204" pitchFamily="34" charset="-122"/>
              </a:rPr>
              <a:t>集群监控：提供集群整体性能、状态监控</a:t>
            </a:r>
            <a:endParaRPr lang="en-US" altLang="zh-CN" sz="1600" dirty="0">
              <a:latin typeface="微软雅黑" panose="020B0503020204020204" pitchFamily="34" charset="-122"/>
              <a:ea typeface="微软雅黑" panose="020B0503020204020204" pitchFamily="34" charset="-122"/>
            </a:endParaRPr>
          </a:p>
          <a:p>
            <a:pPr>
              <a:lnSpc>
                <a:spcPct val="135000"/>
              </a:lnSpc>
            </a:pPr>
            <a:endParaRPr lang="en-US" altLang="zh-CN" sz="1600" dirty="0" smtClean="0">
              <a:latin typeface="微软雅黑" panose="020B0503020204020204" pitchFamily="34" charset="-122"/>
              <a:ea typeface="微软雅黑" panose="020B0503020204020204" pitchFamily="34" charset="-122"/>
            </a:endParaRPr>
          </a:p>
          <a:p>
            <a:pPr>
              <a:lnSpc>
                <a:spcPct val="135000"/>
              </a:lnSpc>
            </a:pPr>
            <a:r>
              <a:rPr lang="zh-CN" altLang="en-US" sz="1600" dirty="0" smtClean="0">
                <a:latin typeface="微软雅黑" panose="020B0503020204020204" pitchFamily="34" charset="-122"/>
                <a:ea typeface="微软雅黑" panose="020B0503020204020204" pitchFamily="34" charset="-122"/>
              </a:rPr>
              <a:t>监控全方位、多层次，让你对系统的运行一览无余。</a:t>
            </a:r>
          </a:p>
        </p:txBody>
      </p:sp>
      <p:pic>
        <p:nvPicPr>
          <p:cNvPr id="2" name="图片 1"/>
          <p:cNvPicPr>
            <a:picLocks noChangeAspect="1"/>
          </p:cNvPicPr>
          <p:nvPr/>
        </p:nvPicPr>
        <p:blipFill>
          <a:blip r:embed="rId2"/>
          <a:stretch>
            <a:fillRect/>
          </a:stretch>
        </p:blipFill>
        <p:spPr>
          <a:xfrm>
            <a:off x="2999939" y="908720"/>
            <a:ext cx="5370587" cy="1635588"/>
          </a:xfrm>
          <a:prstGeom prst="rect">
            <a:avLst/>
          </a:prstGeom>
        </p:spPr>
      </p:pic>
      <p:pic>
        <p:nvPicPr>
          <p:cNvPr id="4" name="图片 3"/>
          <p:cNvPicPr>
            <a:picLocks noChangeAspect="1"/>
          </p:cNvPicPr>
          <p:nvPr/>
        </p:nvPicPr>
        <p:blipFill>
          <a:blip r:embed="rId3"/>
          <a:stretch>
            <a:fillRect/>
          </a:stretch>
        </p:blipFill>
        <p:spPr>
          <a:xfrm>
            <a:off x="2945828" y="2530873"/>
            <a:ext cx="5424698" cy="1906239"/>
          </a:xfrm>
          <a:prstGeom prst="rect">
            <a:avLst/>
          </a:prstGeom>
        </p:spPr>
      </p:pic>
      <p:pic>
        <p:nvPicPr>
          <p:cNvPr id="6" name="图片 5"/>
          <p:cNvPicPr>
            <a:picLocks noChangeAspect="1"/>
          </p:cNvPicPr>
          <p:nvPr/>
        </p:nvPicPr>
        <p:blipFill>
          <a:blip r:embed="rId4"/>
          <a:stretch>
            <a:fillRect/>
          </a:stretch>
        </p:blipFill>
        <p:spPr>
          <a:xfrm>
            <a:off x="2945828" y="4564552"/>
            <a:ext cx="5424698" cy="1584305"/>
          </a:xfrm>
          <a:prstGeom prst="rect">
            <a:avLst/>
          </a:prstGeom>
        </p:spPr>
      </p:pic>
    </p:spTree>
    <p:extLst>
      <p:ext uri="{BB962C8B-B14F-4D97-AF65-F5344CB8AC3E}">
        <p14:creationId xmlns:p14="http://schemas.microsoft.com/office/powerpoint/2010/main" val="131347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2583" y="186073"/>
            <a:ext cx="6480175" cy="620688"/>
          </a:xfrm>
          <a:prstGeom prst="rect">
            <a:avLst/>
          </a:prstGeom>
        </p:spPr>
        <p:txBody>
          <a:bodyPr/>
          <a:lstStyle/>
          <a:p>
            <a:pPr marL="0" indent="0">
              <a:buNone/>
            </a:pPr>
            <a:r>
              <a:rPr lang="en-US" altLang="zh-CN" dirty="0" err="1" smtClean="0">
                <a:latin typeface="微软雅黑" panose="020B0503020204020204" pitchFamily="34" charset="-122"/>
                <a:ea typeface="微软雅黑" panose="020B0503020204020204" pitchFamily="34" charset="-122"/>
              </a:rPr>
              <a:t>Xdata</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健全</a:t>
            </a:r>
            <a:r>
              <a:rPr lang="zh-CN" altLang="en-US" dirty="0">
                <a:latin typeface="微软雅黑" panose="020B0503020204020204" pitchFamily="34" charset="-122"/>
                <a:ea typeface="微软雅黑" panose="020B0503020204020204" pitchFamily="34" charset="-122"/>
              </a:rPr>
              <a:t>的告警</a:t>
            </a:r>
          </a:p>
        </p:txBody>
      </p:sp>
      <p:graphicFrame>
        <p:nvGraphicFramePr>
          <p:cNvPr id="4" name="对象 3"/>
          <p:cNvGraphicFramePr>
            <a:graphicFrameLocks noChangeAspect="1"/>
          </p:cNvGraphicFramePr>
          <p:nvPr>
            <p:extLst>
              <p:ext uri="{D42A27DB-BD31-4B8C-83A1-F6EECF244321}">
                <p14:modId xmlns:p14="http://schemas.microsoft.com/office/powerpoint/2010/main" val="483173553"/>
              </p:ext>
            </p:extLst>
          </p:nvPr>
        </p:nvGraphicFramePr>
        <p:xfrm>
          <a:off x="1377950" y="980728"/>
          <a:ext cx="6118225" cy="5526088"/>
        </p:xfrm>
        <a:graphic>
          <a:graphicData uri="http://schemas.openxmlformats.org/presentationml/2006/ole">
            <mc:AlternateContent xmlns:mc="http://schemas.openxmlformats.org/markup-compatibility/2006">
              <mc:Choice xmlns:v="urn:schemas-microsoft-com:vml" Requires="v">
                <p:oleObj spid="_x0000_s1193" name="Visio" r:id="rId4" imgW="6108899" imgH="5517988" progId="Visio.Drawing.11">
                  <p:embed/>
                </p:oleObj>
              </mc:Choice>
              <mc:Fallback>
                <p:oleObj name="Visio" r:id="rId4" imgW="6108899" imgH="5517988" progId="Visio.Drawing.11">
                  <p:embed/>
                  <p:pic>
                    <p:nvPicPr>
                      <p:cNvPr id="0" name=""/>
                      <p:cNvPicPr>
                        <a:picLocks noChangeAspect="1" noChangeArrowheads="1"/>
                      </p:cNvPicPr>
                      <p:nvPr/>
                    </p:nvPicPr>
                    <p:blipFill>
                      <a:blip r:embed="rId5"/>
                      <a:srcRect/>
                      <a:stretch>
                        <a:fillRect/>
                      </a:stretch>
                    </p:blipFill>
                    <p:spPr bwMode="auto">
                      <a:xfrm>
                        <a:off x="1377950" y="980728"/>
                        <a:ext cx="6118225" cy="5526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矩形 4"/>
          <p:cNvSpPr/>
          <p:nvPr/>
        </p:nvSpPr>
        <p:spPr>
          <a:xfrm rot="1241086">
            <a:off x="4589095" y="2231195"/>
            <a:ext cx="1594611" cy="338554"/>
          </a:xfrm>
          <a:prstGeom prst="rect">
            <a:avLst/>
          </a:prstGeom>
          <a:solidFill>
            <a:srgbClr val="FF9933"/>
          </a:solidFill>
        </p:spPr>
        <p:style>
          <a:lnRef idx="0">
            <a:schemeClr val="accent5"/>
          </a:lnRef>
          <a:fillRef idx="3">
            <a:schemeClr val="accent5"/>
          </a:fillRef>
          <a:effectRef idx="3">
            <a:schemeClr val="accent5"/>
          </a:effectRef>
          <a:fontRef idx="minor">
            <a:schemeClr val="lt1"/>
          </a:fontRef>
        </p:style>
        <p:txBody>
          <a:bodyPr wrap="square">
            <a:spAutoFit/>
          </a:bodyPr>
          <a:lstStyle/>
          <a:p>
            <a:pPr>
              <a:buFont typeface="Wingdings" pitchFamily="2" charset="2"/>
              <a:buNone/>
              <a:defRPr/>
            </a:pPr>
            <a:r>
              <a:rPr lang="zh-CN" altLang="en-US" sz="1600" b="1" dirty="0" smtClean="0">
                <a:latin typeface="微软雅黑" panose="020B0503020204020204" pitchFamily="34" charset="-122"/>
                <a:ea typeface="微软雅黑" panose="020B0503020204020204" pitchFamily="34" charset="-122"/>
              </a:rPr>
              <a:t>多种告警方式</a:t>
            </a:r>
            <a:endParaRPr lang="zh-CN" altLang="en-US" sz="1600" dirty="0">
              <a:latin typeface="微软雅黑" panose="020B0503020204020204" pitchFamily="34" charset="-122"/>
              <a:ea typeface="微软雅黑" panose="020B0503020204020204" pitchFamily="34" charset="-122"/>
            </a:endParaRPr>
          </a:p>
        </p:txBody>
      </p:sp>
      <p:sp>
        <p:nvSpPr>
          <p:cNvPr id="6" name="矩形 5"/>
          <p:cNvSpPr/>
          <p:nvPr/>
        </p:nvSpPr>
        <p:spPr>
          <a:xfrm rot="1241086">
            <a:off x="3028553" y="3698811"/>
            <a:ext cx="1095446" cy="338554"/>
          </a:xfrm>
          <a:prstGeom prst="rect">
            <a:avLst/>
          </a:prstGeom>
          <a:solidFill>
            <a:srgbClr val="FF9933"/>
          </a:solidFill>
        </p:spPr>
        <p:style>
          <a:lnRef idx="0">
            <a:schemeClr val="accent5"/>
          </a:lnRef>
          <a:fillRef idx="3">
            <a:schemeClr val="accent5"/>
          </a:fillRef>
          <a:effectRef idx="3">
            <a:schemeClr val="accent5"/>
          </a:effectRef>
          <a:fontRef idx="minor">
            <a:schemeClr val="lt1"/>
          </a:fontRef>
        </p:style>
        <p:txBody>
          <a:bodyPr wrap="square">
            <a:spAutoFit/>
          </a:bodyPr>
          <a:lstStyle/>
          <a:p>
            <a:pPr>
              <a:buFont typeface="Wingdings" pitchFamily="2" charset="2"/>
              <a:buNone/>
              <a:defRPr/>
            </a:pPr>
            <a:r>
              <a:rPr lang="zh-CN" altLang="en-US" sz="1600" b="1" dirty="0" smtClean="0">
                <a:latin typeface="微软雅黑" panose="020B0503020204020204" pitchFamily="34" charset="-122"/>
                <a:ea typeface="微软雅黑" panose="020B0503020204020204" pitchFamily="34" charset="-122"/>
              </a:rPr>
              <a:t>告警引擎</a:t>
            </a:r>
            <a:endParaRPr lang="zh-CN" altLang="en-US" sz="1600" dirty="0">
              <a:latin typeface="微软雅黑" panose="020B0503020204020204" pitchFamily="34" charset="-122"/>
              <a:ea typeface="微软雅黑" panose="020B0503020204020204" pitchFamily="34" charset="-122"/>
            </a:endParaRPr>
          </a:p>
        </p:txBody>
      </p:sp>
      <p:sp>
        <p:nvSpPr>
          <p:cNvPr id="7" name="矩形 6"/>
          <p:cNvSpPr/>
          <p:nvPr/>
        </p:nvSpPr>
        <p:spPr>
          <a:xfrm rot="1241086">
            <a:off x="1585460" y="5634743"/>
            <a:ext cx="1540170" cy="338554"/>
          </a:xfrm>
          <a:prstGeom prst="rect">
            <a:avLst/>
          </a:prstGeom>
          <a:solidFill>
            <a:srgbClr val="FF9933"/>
          </a:solidFill>
        </p:spPr>
        <p:style>
          <a:lnRef idx="0">
            <a:schemeClr val="accent5"/>
          </a:lnRef>
          <a:fillRef idx="3">
            <a:schemeClr val="accent5"/>
          </a:fillRef>
          <a:effectRef idx="3">
            <a:schemeClr val="accent5"/>
          </a:effectRef>
          <a:fontRef idx="minor">
            <a:schemeClr val="lt1"/>
          </a:fontRef>
        </p:style>
        <p:txBody>
          <a:bodyPr wrap="square">
            <a:spAutoFit/>
          </a:bodyPr>
          <a:lstStyle/>
          <a:p>
            <a:pPr>
              <a:buFont typeface="Wingdings" pitchFamily="2" charset="2"/>
              <a:buNone/>
              <a:defRPr/>
            </a:pPr>
            <a:r>
              <a:rPr lang="zh-CN" altLang="en-US" sz="1600" b="1" dirty="0" smtClean="0">
                <a:latin typeface="微软雅黑" panose="020B0503020204020204" pitchFamily="34" charset="-122"/>
                <a:ea typeface="微软雅黑" panose="020B0503020204020204" pitchFamily="34" charset="-122"/>
              </a:rPr>
              <a:t>统一告警平台</a:t>
            </a:r>
            <a:endParaRPr lang="zh-CN" altLang="en-US"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24805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演示文稿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演示文稿2</Template>
  <TotalTime>2097</TotalTime>
  <Words>1079</Words>
  <Application>Microsoft Office PowerPoint</Application>
  <PresentationFormat>On-screen Show (4:3)</PresentationFormat>
  <Paragraphs>84</Paragraphs>
  <Slides>13</Slides>
  <Notes>6</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5" baseType="lpstr">
      <vt:lpstr>方正大黑简体</vt:lpstr>
      <vt:lpstr>华文行楷</vt:lpstr>
      <vt:lpstr>华文楷体</vt:lpstr>
      <vt:lpstr>宋体</vt:lpstr>
      <vt:lpstr>微软雅黑</vt:lpstr>
      <vt:lpstr>Arial</vt:lpstr>
      <vt:lpstr>Calibri</vt:lpstr>
      <vt:lpstr>Corbel</vt:lpstr>
      <vt:lpstr>Times New Roman</vt:lpstr>
      <vt:lpstr>Wingdings</vt:lpstr>
      <vt:lpstr>演示文稿2</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sugon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用户47</dc:creator>
  <cp:lastModifiedBy>Fara YANG</cp:lastModifiedBy>
  <cp:revision>142</cp:revision>
  <dcterms:created xsi:type="dcterms:W3CDTF">2011-03-28T03:13:39Z</dcterms:created>
  <dcterms:modified xsi:type="dcterms:W3CDTF">2017-07-10T06:34:17Z</dcterms:modified>
</cp:coreProperties>
</file>