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72" r:id="rId3"/>
    <p:sldId id="374" r:id="rId4"/>
    <p:sldId id="375" r:id="rId5"/>
    <p:sldId id="376" r:id="rId6"/>
    <p:sldId id="408" r:id="rId7"/>
    <p:sldId id="409" r:id="rId8"/>
    <p:sldId id="382" r:id="rId9"/>
    <p:sldId id="381" r:id="rId10"/>
    <p:sldId id="410" r:id="rId11"/>
    <p:sldId id="412" r:id="rId12"/>
    <p:sldId id="414" r:id="rId13"/>
    <p:sldId id="415" r:id="rId14"/>
    <p:sldId id="416" r:id="rId15"/>
    <p:sldId id="394" r:id="rId16"/>
    <p:sldId id="393" r:id="rId17"/>
    <p:sldId id="397" r:id="rId18"/>
    <p:sldId id="398" r:id="rId19"/>
    <p:sldId id="399" r:id="rId20"/>
    <p:sldId id="400" r:id="rId21"/>
    <p:sldId id="401" r:id="rId22"/>
    <p:sldId id="402" r:id="rId23"/>
    <p:sldId id="418" r:id="rId24"/>
    <p:sldId id="417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50" autoAdjust="0"/>
    <p:restoredTop sz="79125" autoAdjust="0"/>
  </p:normalViewPr>
  <p:slideViewPr>
    <p:cSldViewPr>
      <p:cViewPr varScale="1">
        <p:scale>
          <a:sx n="68" d="100"/>
          <a:sy n="68" d="100"/>
        </p:scale>
        <p:origin x="10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940"/>
    </p:cViewPr>
  </p:sorter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8497-196B-415E-957E-0F415BE43247}" type="datetimeFigureOut">
              <a:rPr lang="zh-CN" altLang="en-US" smtClean="0"/>
              <a:pPr/>
              <a:t>2017/7/10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853C6-0FAD-4C80-9812-1751C55792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635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97A3-A6E9-460C-B8AE-AE67AD1E0A38}" type="datetimeFigureOut">
              <a:rPr lang="zh-CN" altLang="en-US" smtClean="0"/>
              <a:pPr/>
              <a:t>2017/7/10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C96D9-4D4F-4265-8F02-21631B019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11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345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97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475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b="0" i="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0953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363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463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001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713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2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812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219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035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516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89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468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698"/>
            <a:ext cx="9144000" cy="607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26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8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4824536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4"/>
          </p:nvPr>
        </p:nvSpPr>
        <p:spPr>
          <a:xfrm>
            <a:off x="539750" y="203624"/>
            <a:ext cx="6480175" cy="6206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微软雅黑" pitchFamily="34" charset="-122"/>
                <a:ea typeface="微软雅黑" pitchFamily="34" charset="-122"/>
                <a:cs typeface="Arial Unicode MS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00" y="205200"/>
            <a:ext cx="6480000" cy="619200"/>
          </a:xfrm>
          <a:prstGeom prst="rect">
            <a:avLst/>
          </a:prstGeom>
        </p:spPr>
        <p:txBody>
          <a:bodyPr/>
          <a:lstStyle>
            <a:lvl1pPr>
              <a:defRPr lang="zh-CN" altLang="en-US" sz="3200">
                <a:latin typeface="微软雅黑" pitchFamily="34" charset="-122"/>
                <a:ea typeface="微软雅黑" pitchFamily="34" charset="-122"/>
                <a:cs typeface="Arial Unicode MS" pitchFamily="34" charset="-122"/>
              </a:defRPr>
            </a:lvl1pPr>
          </a:lstStyle>
          <a:p>
            <a:pPr marL="342900" lvl="0" indent="-342900" algn="l">
              <a:spcBef>
                <a:spcPct val="20000"/>
              </a:spcBef>
              <a:buFontTx/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8250066" y="185618"/>
            <a:ext cx="590568" cy="476250"/>
          </a:xfrm>
          <a:prstGeom prst="rect">
            <a:avLst/>
          </a:prstGeom>
        </p:spPr>
        <p:txBody>
          <a:bodyPr/>
          <a:lstStyle/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1"/>
          </p:nvPr>
        </p:nvSpPr>
        <p:spPr>
          <a:xfrm>
            <a:off x="287984" y="1267200"/>
            <a:ext cx="4140000" cy="518487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2"/>
          </p:nvPr>
        </p:nvSpPr>
        <p:spPr>
          <a:xfrm>
            <a:off x="4643438" y="1267201"/>
            <a:ext cx="4140000" cy="5184873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8" name="组合 7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11" name="矩形 10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23"/>
          <p:cNvSpPr>
            <a:spLocks noChangeArrowheads="1"/>
          </p:cNvSpPr>
          <p:nvPr userDrawn="1"/>
        </p:nvSpPr>
        <p:spPr bwMode="auto">
          <a:xfrm>
            <a:off x="152400" y="4591050"/>
            <a:ext cx="8839200" cy="2087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893763" y="5764213"/>
            <a:ext cx="7356475" cy="785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通讯地址：北京市海淀区东北旺西路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号中关村软件园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36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 </a:t>
            </a:r>
            <a:endParaRPr lang="en-US" altLang="zh-CN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邮政编码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100094 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联系电话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010-56308000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微博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http://weibo.com/zksugon     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1000" spc="100" dirty="0">
                <a:solidFill>
                  <a:schemeClr val="bg1"/>
                </a:solidFill>
              </a:rPr>
              <a:t>EMAIL:SUGONBRAND@SUGON.COM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网站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(web)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Http://www.sugon.com</a:t>
            </a:r>
            <a:endParaRPr lang="zh-CN" altLang="en-US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11"/>
          <p:cNvSpPr txBox="1"/>
          <p:nvPr userDrawn="1"/>
        </p:nvSpPr>
        <p:spPr>
          <a:xfrm>
            <a:off x="3130849" y="4756758"/>
            <a:ext cx="36440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6600" dirty="0">
                <a:gradFill>
                  <a:gsLst>
                    <a:gs pos="9623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glow rad="63500">
                    <a:schemeClr val="tx1">
                      <a:alpha val="30000"/>
                    </a:schemeClr>
                  </a:glow>
                  <a:outerShdw blurRad="50800" dist="50800" dir="5400000" algn="ctr" rotWithShape="0">
                    <a:srgbClr val="000000">
                      <a:alpha val="52000"/>
                    </a:srgbClr>
                  </a:outerShdw>
                </a:effectLst>
                <a:latin typeface="方正大黑简体" pitchFamily="65" charset="-122"/>
                <a:ea typeface="方正大黑简体" pitchFamily="65" charset="-122"/>
              </a:rPr>
              <a:t>THANKS</a:t>
            </a:r>
            <a:endParaRPr lang="zh-CN" altLang="en-US" sz="8000" dirty="0">
              <a:gradFill>
                <a:gsLst>
                  <a:gs pos="9623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/>
                  </a:gs>
                </a:gsLst>
                <a:lin ang="5400000" scaled="0"/>
              </a:gradFill>
              <a:effectLst>
                <a:glow rad="63500">
                  <a:schemeClr val="tx1">
                    <a:alpha val="30000"/>
                  </a:schemeClr>
                </a:glow>
                <a:outerShdw blurRad="50800" dist="50800" dir="5400000" algn="ctr" rotWithShape="0">
                  <a:srgbClr val="000000">
                    <a:alpha val="52000"/>
                  </a:srgbClr>
                </a:outerShdw>
              </a:effectLst>
              <a:latin typeface="方正大黑简体" pitchFamily="65" charset="-122"/>
              <a:ea typeface="方正大黑简体" pitchFamily="65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 userDrawn="1"/>
        </p:nvSpPr>
        <p:spPr bwMode="auto">
          <a:xfrm>
            <a:off x="6149975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矩形 27"/>
          <p:cNvSpPr>
            <a:spLocks noChangeArrowheads="1"/>
          </p:cNvSpPr>
          <p:nvPr userDrawn="1"/>
        </p:nvSpPr>
        <p:spPr bwMode="auto">
          <a:xfrm>
            <a:off x="152400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/>
          </a:blip>
          <a:srcRect t="5578" b="5578"/>
          <a:stretch/>
        </p:blipFill>
        <p:spPr bwMode="auto">
          <a:xfrm>
            <a:off x="6150097" y="2481831"/>
            <a:ext cx="2825145" cy="190524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0" name="Picture 3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/>
          </a:blip>
          <a:srcRect l="4985" t="7926" r="4985"/>
          <a:stretch/>
        </p:blipFill>
        <p:spPr bwMode="auto">
          <a:xfrm>
            <a:off x="3151251" y="179653"/>
            <a:ext cx="2841504" cy="20870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1" name="Picture 4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/>
          </a:blip>
          <a:srcRect l="5096" t="10577" r="5096" b="-385"/>
          <a:stretch/>
        </p:blipFill>
        <p:spPr bwMode="auto">
          <a:xfrm>
            <a:off x="152403" y="2470923"/>
            <a:ext cx="2841505" cy="191615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sp>
        <p:nvSpPr>
          <p:cNvPr id="32" name="矩形 31"/>
          <p:cNvSpPr/>
          <p:nvPr userDrawn="1"/>
        </p:nvSpPr>
        <p:spPr>
          <a:xfrm>
            <a:off x="1893888" y="5791200"/>
            <a:ext cx="1841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en-US" sz="1200" b="1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9"/>
          <p:cNvSpPr txBox="1"/>
          <p:nvPr userDrawn="1"/>
        </p:nvSpPr>
        <p:spPr>
          <a:xfrm>
            <a:off x="3019060" y="3142973"/>
            <a:ext cx="3022628" cy="571766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32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32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073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11" name="组合 10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14" name="矩形 13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2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85678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507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4" r:id="rId3"/>
    <p:sldLayoutId id="214748366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hadoop.apache.org/core/docs/current/hadoop-default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1619672" y="3140968"/>
            <a:ext cx="6005512" cy="57626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Hadoop Streaming </a:t>
            </a:r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原理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221572" y="2132856"/>
            <a:ext cx="8921644" cy="2946846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Streaming</a:t>
            </a:r>
            <a:r>
              <a:rPr lang="zh-CN" altLang="en-US" dirty="0"/>
              <a:t>工作原理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72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Mapper</a:t>
            </a:r>
            <a:r>
              <a:rPr lang="zh-CN" altLang="en-US" dirty="0"/>
              <a:t>的执行过程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84784"/>
            <a:ext cx="7597587" cy="418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1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Mapper</a:t>
            </a:r>
            <a:r>
              <a:rPr lang="zh-CN" altLang="en-US" dirty="0" smtClean="0"/>
              <a:t>实现代码如下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以</a:t>
            </a:r>
            <a:r>
              <a:rPr lang="en-US" altLang="zh-CN" dirty="0" err="1" smtClean="0"/>
              <a:t>WordCount</a:t>
            </a:r>
            <a:r>
              <a:rPr lang="zh-CN" altLang="en-US" dirty="0"/>
              <a:t>为例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359446"/>
            <a:ext cx="7944422" cy="264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14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Reducer</a:t>
            </a:r>
            <a:r>
              <a:rPr lang="zh-CN" altLang="en-US" dirty="0" smtClean="0"/>
              <a:t>实现代码如下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以</a:t>
            </a:r>
            <a:r>
              <a:rPr lang="en-US" altLang="zh-CN" dirty="0" err="1"/>
              <a:t>WordCount</a:t>
            </a:r>
            <a:r>
              <a:rPr lang="zh-CN" altLang="en-US" dirty="0"/>
              <a:t>为例</a:t>
            </a:r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132856"/>
            <a:ext cx="677348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20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提交作业命令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以</a:t>
            </a:r>
            <a:r>
              <a:rPr lang="en-US" altLang="zh-CN" dirty="0" err="1"/>
              <a:t>WordCount</a:t>
            </a:r>
            <a:r>
              <a:rPr lang="zh-CN" altLang="en-US" dirty="0"/>
              <a:t>为例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75" y="2348880"/>
            <a:ext cx="9041472" cy="197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14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556" y="134537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Hadoop Streaming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简介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556" y="2477720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Streaming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工作原理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44372" y="3725323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Streaming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选项与用法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1100572" y="4796204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22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4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其他例子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58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只使用</a:t>
            </a:r>
            <a:r>
              <a:rPr lang="en-US" altLang="zh-CN" dirty="0"/>
              <a:t>Mapper</a:t>
            </a:r>
            <a:r>
              <a:rPr lang="zh-CN" altLang="en-US" dirty="0"/>
              <a:t>的作业</a:t>
            </a:r>
          </a:p>
        </p:txBody>
      </p:sp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有时只需要</a:t>
            </a:r>
            <a:r>
              <a:rPr lang="en-US" altLang="zh-CN" sz="2400" dirty="0"/>
              <a:t>map</a:t>
            </a:r>
            <a:r>
              <a:rPr lang="zh-CN" altLang="en-US" sz="2400" dirty="0"/>
              <a:t>函数处理输入数据。这时只需把</a:t>
            </a:r>
            <a:r>
              <a:rPr lang="en-US" altLang="zh-CN" sz="2400" dirty="0" err="1"/>
              <a:t>mapred.reduce.tasks</a:t>
            </a:r>
            <a:r>
              <a:rPr lang="zh-CN" altLang="en-US" sz="2400" dirty="0"/>
              <a:t>设置为零，</a:t>
            </a:r>
            <a:r>
              <a:rPr lang="en-US" altLang="zh-CN" sz="2400" dirty="0"/>
              <a:t>Map/reduce</a:t>
            </a:r>
            <a:r>
              <a:rPr lang="zh-CN" altLang="en-US" sz="2400" dirty="0"/>
              <a:t>框架就不会创建</a:t>
            </a:r>
            <a:r>
              <a:rPr lang="en-US" altLang="zh-CN" sz="2400" dirty="0"/>
              <a:t>reducer</a:t>
            </a:r>
            <a:r>
              <a:rPr lang="zh-CN" altLang="en-US" sz="2400" dirty="0"/>
              <a:t>任务，</a:t>
            </a:r>
            <a:r>
              <a:rPr lang="en-US" altLang="zh-CN" sz="2400" dirty="0"/>
              <a:t>mapper</a:t>
            </a:r>
            <a:r>
              <a:rPr lang="zh-CN" altLang="en-US" sz="2400" dirty="0"/>
              <a:t>任务的输出就是整个作业的最终输出。 </a:t>
            </a:r>
          </a:p>
          <a:p>
            <a:pPr>
              <a:lnSpc>
                <a:spcPct val="150000"/>
              </a:lnSpc>
            </a:pPr>
            <a:r>
              <a:rPr lang="zh-CN" altLang="en-US" sz="2400" dirty="0"/>
              <a:t>为了做到向下兼容，</a:t>
            </a:r>
            <a:r>
              <a:rPr lang="en-US" altLang="zh-CN" sz="2400" dirty="0"/>
              <a:t>Hadoop Streaming</a:t>
            </a:r>
            <a:r>
              <a:rPr lang="zh-CN" altLang="en-US" sz="2400" dirty="0"/>
              <a:t>也支持“</a:t>
            </a:r>
            <a:r>
              <a:rPr lang="en-US" altLang="zh-CN" sz="2400" dirty="0"/>
              <a:t>-reduce None”</a:t>
            </a:r>
            <a:r>
              <a:rPr lang="zh-CN" altLang="en-US" sz="2400" dirty="0"/>
              <a:t>选项，它与“</a:t>
            </a:r>
            <a:r>
              <a:rPr lang="en-US" altLang="zh-CN" sz="2400" dirty="0"/>
              <a:t>-</a:t>
            </a:r>
            <a:r>
              <a:rPr lang="en-US" altLang="zh-CN" sz="2400" dirty="0" err="1"/>
              <a:t>jobconf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mapred.reduce.tasks</a:t>
            </a:r>
            <a:r>
              <a:rPr lang="en-US" altLang="zh-CN" sz="2400" dirty="0"/>
              <a:t>=0”</a:t>
            </a:r>
            <a:r>
              <a:rPr lang="zh-CN" altLang="en-US" sz="2400" dirty="0"/>
              <a:t>等价。 </a:t>
            </a:r>
          </a:p>
        </p:txBody>
      </p:sp>
    </p:spTree>
    <p:extLst>
      <p:ext uri="{BB962C8B-B14F-4D97-AF65-F5344CB8AC3E}">
        <p14:creationId xmlns:p14="http://schemas.microsoft.com/office/powerpoint/2010/main" val="8384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39750" y="1196752"/>
            <a:ext cx="8078964" cy="54726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/>
              <a:t>用户可以使用“</a:t>
            </a:r>
            <a:r>
              <a:rPr lang="en-US" altLang="zh-CN" sz="2400" dirty="0"/>
              <a:t>-</a:t>
            </a:r>
            <a:r>
              <a:rPr lang="en-US" altLang="zh-CN" sz="2400" dirty="0" err="1"/>
              <a:t>jobconf</a:t>
            </a:r>
            <a:r>
              <a:rPr lang="en-US" altLang="zh-CN" sz="2400" dirty="0"/>
              <a:t> &lt;n&gt;=&lt;v&gt;”</a:t>
            </a:r>
            <a:r>
              <a:rPr lang="zh-CN" altLang="en-US" sz="2400" dirty="0"/>
              <a:t>增加一些配置变量。例如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 marL="0" indent="0">
              <a:lnSpc>
                <a:spcPct val="12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20000"/>
              </a:lnSpc>
              <a:buNone/>
            </a:pPr>
            <a:endParaRPr lang="en-US" altLang="zh-CN" sz="2400" dirty="0" smtClean="0"/>
          </a:p>
          <a:p>
            <a:pPr marL="0" indent="0">
              <a:lnSpc>
                <a:spcPct val="12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20000"/>
              </a:lnSpc>
              <a:buNone/>
            </a:pPr>
            <a:endParaRPr lang="en-US" altLang="zh-CN" sz="2400" dirty="0" smtClean="0"/>
          </a:p>
          <a:p>
            <a:pPr marL="0" indent="0">
              <a:lnSpc>
                <a:spcPct val="120000"/>
              </a:lnSpc>
              <a:buNone/>
            </a:pPr>
            <a:endParaRPr lang="en-US" altLang="zh-CN" sz="2400" dirty="0"/>
          </a:p>
          <a:p>
            <a:pPr marL="0" indent="0">
              <a:lnSpc>
                <a:spcPct val="120000"/>
              </a:lnSpc>
              <a:buNone/>
            </a:pPr>
            <a:endParaRPr lang="en-US" altLang="zh-CN" sz="2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 smtClean="0"/>
              <a:t>关于</a:t>
            </a:r>
            <a:r>
              <a:rPr lang="en-US" altLang="zh-CN" sz="2400" dirty="0" err="1"/>
              <a:t>jobconf</a:t>
            </a:r>
            <a:r>
              <a:rPr lang="zh-CN" altLang="en-US" sz="2400" dirty="0"/>
              <a:t>参数的更多细节可以参考：</a:t>
            </a:r>
            <a:r>
              <a:rPr lang="en-US" altLang="zh-CN" sz="2400" dirty="0">
                <a:hlinkClick r:id="rId3"/>
              </a:rPr>
              <a:t>hadoop-default.html</a:t>
            </a:r>
            <a:r>
              <a:rPr lang="zh-CN" altLang="en-US" sz="2400" dirty="0"/>
              <a:t> </a:t>
            </a:r>
            <a:endParaRPr lang="en-US" altLang="zh-CN" sz="2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 smtClean="0"/>
              <a:t> </a:t>
            </a:r>
            <a:endParaRPr lang="en-US" altLang="zh-CN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为</a:t>
            </a:r>
            <a:r>
              <a:rPr lang="zh-CN" altLang="en-US" dirty="0" smtClean="0"/>
              <a:t>作业指定附加配置参数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475" y="2348880"/>
            <a:ext cx="7769761" cy="1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12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79512" y="1916832"/>
            <a:ext cx="8768814" cy="3096344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其他选项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86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提纲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556" y="134537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Hadoop Streaming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简介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556" y="2477720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Streaming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工作原理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9576" y="4810811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sym typeface="Arial Black" panose="020B0A04020102020204" pitchFamily="34" charset="0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其他例子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116556" y="3671523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sym typeface="Arial Black" panose="020B0A04020102020204" pitchFamily="34" charset="0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Arial Black" panose="020B0A04020102020204" pitchFamily="34" charset="0"/>
              </a:endParaRPr>
            </a:p>
          </p:txBody>
        </p:sp>
        <p:sp>
          <p:nvSpPr>
            <p:cNvPr id="20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sym typeface="微软雅黑" panose="020B0503020204020204" pitchFamily="34" charset="-122"/>
                </a:rPr>
                <a:t>Streaming</a:t>
              </a:r>
              <a:r>
                <a:rPr lang="zh-CN" alt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sym typeface="微软雅黑" panose="020B0503020204020204" pitchFamily="34" charset="-122"/>
                </a:rPr>
                <a:t>选项与用法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21340" y="1413244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Hadoop Streaming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简介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21340" y="2418384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Streaming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工作原理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21340" y="3366735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Streaming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选项与用法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121340" y="4376547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其他例子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9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078964" cy="3600400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当</a:t>
            </a:r>
            <a:r>
              <a:rPr lang="en-US" altLang="zh-CN" sz="2400" dirty="0"/>
              <a:t>Map/Reduce</a:t>
            </a:r>
            <a:r>
              <a:rPr lang="zh-CN" altLang="en-US" sz="2400" dirty="0"/>
              <a:t>框架从</a:t>
            </a:r>
            <a:r>
              <a:rPr lang="en-US" altLang="zh-CN" sz="2400" dirty="0"/>
              <a:t>mapper</a:t>
            </a:r>
            <a:r>
              <a:rPr lang="zh-CN" altLang="en-US" sz="2400" dirty="0"/>
              <a:t>的标准输入读取一行时，它把这一行切分为</a:t>
            </a:r>
            <a:r>
              <a:rPr lang="en-US" altLang="zh-CN" sz="2400" dirty="0"/>
              <a:t>key/value</a:t>
            </a:r>
            <a:r>
              <a:rPr lang="zh-CN" altLang="en-US" sz="2400" dirty="0"/>
              <a:t>对。 在默认情况下，每行第一个</a:t>
            </a:r>
            <a:r>
              <a:rPr lang="en-US" altLang="zh-CN" sz="2400" dirty="0"/>
              <a:t>tab</a:t>
            </a:r>
            <a:r>
              <a:rPr lang="zh-CN" altLang="en-US" sz="2400" dirty="0"/>
              <a:t>符之前的部分作为</a:t>
            </a:r>
            <a:r>
              <a:rPr lang="en-US" altLang="zh-CN" sz="2400" dirty="0"/>
              <a:t>key</a:t>
            </a:r>
            <a:r>
              <a:rPr lang="zh-CN" altLang="en-US" sz="2400" dirty="0"/>
              <a:t>，之后的部分作为</a:t>
            </a:r>
            <a:r>
              <a:rPr lang="en-US" altLang="zh-CN" sz="2400" dirty="0"/>
              <a:t>value</a:t>
            </a:r>
            <a:r>
              <a:rPr lang="zh-CN" altLang="en-US" sz="2400" dirty="0"/>
              <a:t>（不包括</a:t>
            </a:r>
            <a:r>
              <a:rPr lang="en-US" altLang="zh-CN" sz="2400" dirty="0"/>
              <a:t>tab</a:t>
            </a:r>
            <a:r>
              <a:rPr lang="zh-CN" altLang="en-US" sz="2400" dirty="0"/>
              <a:t>符）。 </a:t>
            </a:r>
          </a:p>
          <a:p>
            <a:r>
              <a:rPr lang="zh-CN" altLang="en-US" sz="2400" dirty="0"/>
              <a:t>但是，用户可以自定义，可以指定分隔符是其他字符而不是默认的</a:t>
            </a:r>
            <a:r>
              <a:rPr lang="en-US" altLang="zh-CN" sz="2400" dirty="0"/>
              <a:t>tab</a:t>
            </a:r>
            <a:r>
              <a:rPr lang="zh-CN" altLang="en-US" sz="2400" dirty="0"/>
              <a:t>符，或者指定在第</a:t>
            </a:r>
            <a:r>
              <a:rPr lang="en-US" altLang="zh-CN" sz="2400" dirty="0"/>
              <a:t>n</a:t>
            </a:r>
            <a:r>
              <a:rPr lang="zh-CN" altLang="en-US" sz="2400" dirty="0"/>
              <a:t>（</a:t>
            </a:r>
            <a:r>
              <a:rPr lang="en-US" altLang="zh-CN" sz="2400" dirty="0"/>
              <a:t>n&gt;=1</a:t>
            </a:r>
            <a:r>
              <a:rPr lang="zh-CN" altLang="en-US" sz="2400" dirty="0"/>
              <a:t>）个分割符处分割而不是默认的第一个。例如： </a:t>
            </a:r>
            <a:endParaRPr lang="zh-CN" altLang="en-US" sz="2400" dirty="0">
              <a:effectLst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529054" y="188640"/>
            <a:ext cx="5976664" cy="620688"/>
          </a:xfrm>
        </p:spPr>
        <p:txBody>
          <a:bodyPr/>
          <a:lstStyle/>
          <a:p>
            <a:r>
              <a:rPr lang="zh-CN" altLang="en-US" dirty="0" smtClean="0"/>
              <a:t>自定义切分行形成</a:t>
            </a:r>
            <a:r>
              <a:rPr lang="en-US" altLang="zh-CN" dirty="0"/>
              <a:t>Key/Value</a:t>
            </a:r>
            <a:r>
              <a:rPr lang="zh-CN" altLang="en-US" dirty="0"/>
              <a:t>对</a:t>
            </a: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88" y="4125476"/>
            <a:ext cx="774086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1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302433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900" b="1" dirty="0" smtClean="0"/>
              <a:t>二次排序，</a:t>
            </a:r>
            <a:r>
              <a:rPr lang="en-US" altLang="zh-CN" sz="3900" b="1" dirty="0" smtClean="0"/>
              <a:t>-</a:t>
            </a:r>
            <a:r>
              <a:rPr lang="en-US" altLang="zh-CN" sz="3900" b="1" dirty="0" err="1" smtClean="0"/>
              <a:t>partitioner</a:t>
            </a:r>
            <a:r>
              <a:rPr lang="en-US" altLang="zh-CN" sz="3900" b="1" dirty="0" smtClean="0"/>
              <a:t> </a:t>
            </a:r>
            <a:r>
              <a:rPr lang="en-US" altLang="zh-CN" sz="3900" b="1" dirty="0" err="1" smtClean="0"/>
              <a:t>org.apache.hadoop.mapred.lib.KeyFieldBasedPartitioner</a:t>
            </a:r>
            <a:r>
              <a:rPr lang="en-US" altLang="zh-CN" sz="3900" b="1" dirty="0" smtClean="0"/>
              <a:t> </a:t>
            </a:r>
            <a:r>
              <a:rPr lang="zh-CN" altLang="en-US" sz="3900" b="1" dirty="0" smtClean="0"/>
              <a:t>选项</a:t>
            </a:r>
            <a:endParaRPr lang="en-US" altLang="zh-CN" sz="39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 smtClean="0"/>
              <a:t>Hadoop</a:t>
            </a:r>
            <a:r>
              <a:rPr lang="zh-CN" altLang="en-US" dirty="0"/>
              <a:t>有一个工具类</a:t>
            </a:r>
            <a:r>
              <a:rPr lang="en-US" altLang="zh-CN" dirty="0" err="1"/>
              <a:t>org.apache.hadoop.mapred.lib.KeyFieldBasedPartitioner</a:t>
            </a:r>
            <a:r>
              <a:rPr lang="zh-CN" altLang="en-US" dirty="0"/>
              <a:t>， 它在应用程序中很有用。</a:t>
            </a:r>
            <a:r>
              <a:rPr lang="en-US" altLang="zh-CN" dirty="0"/>
              <a:t>Map/reduce</a:t>
            </a:r>
            <a:r>
              <a:rPr lang="zh-CN" altLang="en-US" dirty="0"/>
              <a:t>框架用这个类切分</a:t>
            </a:r>
            <a:r>
              <a:rPr lang="en-US" altLang="zh-CN" dirty="0"/>
              <a:t>map</a:t>
            </a:r>
            <a:r>
              <a:rPr lang="zh-CN" altLang="en-US" dirty="0"/>
              <a:t>的输出， 切分是基于</a:t>
            </a:r>
            <a:r>
              <a:rPr lang="en-US" altLang="zh-CN" dirty="0"/>
              <a:t>key</a:t>
            </a:r>
            <a:r>
              <a:rPr lang="zh-CN" altLang="en-US" dirty="0"/>
              <a:t>值的前缀，而不是整个</a:t>
            </a:r>
            <a:r>
              <a:rPr lang="en-US" altLang="zh-CN" dirty="0"/>
              <a:t>key</a:t>
            </a:r>
            <a:r>
              <a:rPr lang="zh-CN" altLang="en-US" dirty="0"/>
              <a:t>。例如： 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一个实用的</a:t>
            </a:r>
            <a:r>
              <a:rPr lang="en-US" altLang="zh-CN" dirty="0" err="1"/>
              <a:t>Partitioner</a:t>
            </a:r>
            <a:r>
              <a:rPr lang="zh-CN" altLang="en-US" dirty="0"/>
              <a:t>类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4437112"/>
            <a:ext cx="65151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2880320"/>
          </a:xfrm>
        </p:spPr>
        <p:txBody>
          <a:bodyPr>
            <a:normAutofit fontScale="92500"/>
          </a:bodyPr>
          <a:lstStyle/>
          <a:p>
            <a:r>
              <a:rPr lang="en-US" altLang="zh-CN" sz="2400" dirty="0"/>
              <a:t>Hadoop</a:t>
            </a:r>
            <a:r>
              <a:rPr lang="zh-CN" altLang="en-US" sz="2400" dirty="0"/>
              <a:t>有一个工具包“</a:t>
            </a:r>
            <a:r>
              <a:rPr lang="en-US" altLang="zh-CN" sz="2400" dirty="0" smtClean="0"/>
              <a:t>Aggregate</a:t>
            </a:r>
            <a:r>
              <a:rPr lang="zh-CN" altLang="en-US" sz="2400" dirty="0" smtClean="0"/>
              <a:t>”</a:t>
            </a:r>
            <a:r>
              <a:rPr lang="en-US" altLang="zh-CN" sz="2400" dirty="0"/>
              <a:t> “Aggregate”</a:t>
            </a:r>
            <a:r>
              <a:rPr lang="zh-CN" altLang="en-US" sz="2400" dirty="0"/>
              <a:t>提供一个特殊的</a:t>
            </a:r>
            <a:r>
              <a:rPr lang="en-US" altLang="zh-CN" sz="2400" dirty="0"/>
              <a:t>reducer</a:t>
            </a:r>
            <a:r>
              <a:rPr lang="zh-CN" altLang="en-US" sz="2400" dirty="0"/>
              <a:t>类和一个特殊的</a:t>
            </a:r>
            <a:r>
              <a:rPr lang="en-US" altLang="zh-CN" sz="2400" dirty="0"/>
              <a:t>combiner</a:t>
            </a:r>
            <a:r>
              <a:rPr lang="zh-CN" altLang="en-US" sz="2400" dirty="0"/>
              <a:t>类， 并且有一系列的“聚合器”（“</a:t>
            </a:r>
            <a:r>
              <a:rPr lang="en-US" altLang="zh-CN" sz="2400" dirty="0"/>
              <a:t>aggregator”</a:t>
            </a:r>
            <a:r>
              <a:rPr lang="zh-CN" altLang="en-US" sz="2400" dirty="0"/>
              <a:t>）（例如“</a:t>
            </a:r>
            <a:r>
              <a:rPr lang="en-US" altLang="zh-CN" sz="2400" dirty="0"/>
              <a:t>sum”</a:t>
            </a:r>
            <a:r>
              <a:rPr lang="zh-CN" altLang="en-US" sz="2400" dirty="0"/>
              <a:t>，“</a:t>
            </a:r>
            <a:r>
              <a:rPr lang="en-US" altLang="zh-CN" sz="2400" dirty="0"/>
              <a:t>max”</a:t>
            </a:r>
            <a:r>
              <a:rPr lang="zh-CN" altLang="en-US" sz="2400" dirty="0"/>
              <a:t>，“</a:t>
            </a:r>
            <a:r>
              <a:rPr lang="en-US" altLang="zh-CN" sz="2400" dirty="0"/>
              <a:t>min”</a:t>
            </a:r>
            <a:r>
              <a:rPr lang="zh-CN" altLang="en-US" sz="2400" dirty="0"/>
              <a:t>等）用于聚合一组</a:t>
            </a:r>
            <a:r>
              <a:rPr lang="en-US" altLang="zh-CN" sz="2400" dirty="0"/>
              <a:t>value</a:t>
            </a:r>
            <a:r>
              <a:rPr lang="zh-CN" altLang="en-US" sz="2400" dirty="0"/>
              <a:t>的序列。 用户可以使用</a:t>
            </a:r>
            <a:r>
              <a:rPr lang="en-US" altLang="zh-CN" sz="2400" dirty="0"/>
              <a:t>Aggregate</a:t>
            </a:r>
            <a:r>
              <a:rPr lang="zh-CN" altLang="en-US" sz="2400" dirty="0"/>
              <a:t>定义一个</a:t>
            </a:r>
            <a:r>
              <a:rPr lang="en-US" altLang="zh-CN" sz="2400" dirty="0"/>
              <a:t>mapper</a:t>
            </a:r>
            <a:r>
              <a:rPr lang="zh-CN" altLang="en-US" sz="2400" dirty="0"/>
              <a:t>插件类， 这个类用于为</a:t>
            </a:r>
            <a:r>
              <a:rPr lang="en-US" altLang="zh-CN" sz="2400" dirty="0"/>
              <a:t>mapper</a:t>
            </a:r>
            <a:r>
              <a:rPr lang="zh-CN" altLang="en-US" sz="2400" dirty="0"/>
              <a:t>输入的每个</a:t>
            </a:r>
            <a:r>
              <a:rPr lang="en-US" altLang="zh-CN" sz="2400" dirty="0"/>
              <a:t>key/value</a:t>
            </a:r>
            <a:r>
              <a:rPr lang="zh-CN" altLang="en-US" sz="2400" dirty="0"/>
              <a:t>对产生“可聚合项”。 </a:t>
            </a:r>
            <a:r>
              <a:rPr lang="en-US" altLang="zh-CN" sz="2400" dirty="0"/>
              <a:t>combiner/reducer</a:t>
            </a:r>
            <a:r>
              <a:rPr lang="zh-CN" altLang="en-US" sz="2400" dirty="0"/>
              <a:t>利用适当的聚合器聚合这些可聚合项。 </a:t>
            </a:r>
          </a:p>
          <a:p>
            <a:r>
              <a:rPr lang="zh-CN" altLang="en-US" sz="2400" dirty="0"/>
              <a:t>要使用</a:t>
            </a:r>
            <a:r>
              <a:rPr lang="en-US" altLang="zh-CN" sz="2400" dirty="0"/>
              <a:t>Aggregate</a:t>
            </a:r>
            <a:r>
              <a:rPr lang="zh-CN" altLang="en-US" sz="2400" dirty="0"/>
              <a:t>，只需指定“</a:t>
            </a:r>
            <a:r>
              <a:rPr lang="en-US" altLang="zh-CN" sz="2400" dirty="0"/>
              <a:t>-reducer aggregate”</a:t>
            </a:r>
            <a:r>
              <a:rPr lang="zh-CN" altLang="en-US" sz="2400" dirty="0"/>
              <a:t>：</a:t>
            </a:r>
          </a:p>
          <a:p>
            <a:pPr marL="0" indent="0">
              <a:buNone/>
            </a:pP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Hadoop</a:t>
            </a:r>
            <a:r>
              <a:rPr lang="zh-CN" altLang="en-US" dirty="0"/>
              <a:t>聚合功能包的使用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74" y="4153272"/>
            <a:ext cx="7490901" cy="1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/>
              <a:t>实验目的：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/>
              <a:t>1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熟悉</a:t>
            </a:r>
            <a:r>
              <a:rPr lang="en-US" altLang="zh-CN" sz="2400" dirty="0"/>
              <a:t>Hadoop Streaming</a:t>
            </a:r>
            <a:r>
              <a:rPr lang="zh-CN" altLang="en-US" sz="2400" dirty="0"/>
              <a:t>工具及相关指令</a:t>
            </a:r>
          </a:p>
          <a:p>
            <a:pPr marL="0" indent="0">
              <a:buNone/>
            </a:pPr>
            <a:r>
              <a:rPr lang="en-US" altLang="zh-CN" sz="2400" dirty="0"/>
              <a:t>2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利用</a:t>
            </a:r>
            <a:r>
              <a:rPr lang="zh-CN" altLang="en-US" sz="2400" dirty="0"/>
              <a:t>非</a:t>
            </a:r>
            <a:r>
              <a:rPr lang="en-US" altLang="zh-CN" sz="2400" dirty="0"/>
              <a:t>java</a:t>
            </a:r>
            <a:r>
              <a:rPr lang="zh-CN" altLang="en-US" sz="2400" dirty="0"/>
              <a:t>语言进行</a:t>
            </a:r>
            <a:r>
              <a:rPr lang="en-US" altLang="zh-CN" sz="2400" dirty="0" err="1"/>
              <a:t>MapReduce</a:t>
            </a:r>
            <a:r>
              <a:rPr lang="zh-CN" altLang="en-US" sz="2400" dirty="0" smtClean="0"/>
              <a:t>编程</a:t>
            </a:r>
            <a:endParaRPr lang="en-US" altLang="zh-CN" sz="2400" dirty="0" smtClean="0"/>
          </a:p>
          <a:p>
            <a:pPr marL="0" indent="0">
              <a:buNone/>
            </a:pPr>
            <a:endParaRPr lang="zh-CN" altLang="en-US" sz="2400" dirty="0"/>
          </a:p>
          <a:p>
            <a:pPr marL="0" indent="0">
              <a:buNone/>
            </a:pPr>
            <a:r>
              <a:rPr lang="zh-CN" altLang="en-US" sz="2400" dirty="0" smtClean="0"/>
              <a:t>实验内容：</a:t>
            </a:r>
            <a:endParaRPr lang="en-US" altLang="zh-CN" sz="2400" dirty="0" smtClean="0"/>
          </a:p>
          <a:p>
            <a:pPr marL="457200" indent="-457200">
              <a:buAutoNum type="arabicPeriod"/>
            </a:pPr>
            <a:r>
              <a:rPr lang="zh-CN" altLang="en-US" sz="2400" dirty="0" smtClean="0"/>
              <a:t>利用</a:t>
            </a:r>
            <a:r>
              <a:rPr lang="en-US" altLang="zh-CN" sz="2400" dirty="0"/>
              <a:t>Hadoop Streaming</a:t>
            </a:r>
            <a:r>
              <a:rPr lang="zh-CN" altLang="en-US" sz="2400" dirty="0"/>
              <a:t>实现单词统计</a:t>
            </a:r>
            <a:r>
              <a:rPr lang="en-US" altLang="zh-CN" sz="2400" dirty="0" err="1" smtClean="0"/>
              <a:t>WordCount</a:t>
            </a:r>
            <a:endParaRPr lang="en-US" altLang="zh-CN" sz="2400" dirty="0" smtClean="0"/>
          </a:p>
          <a:p>
            <a:pPr marL="457200" indent="-457200">
              <a:buAutoNum type="arabicPeriod"/>
            </a:pPr>
            <a:endParaRPr lang="en-US" altLang="zh-CN" sz="2400" dirty="0"/>
          </a:p>
          <a:p>
            <a:pPr marL="457200" indent="-457200">
              <a:buAutoNum type="arabicPeriod"/>
            </a:pPr>
            <a:endParaRPr lang="en-US" altLang="zh-CN" sz="2400" dirty="0" smtClean="0"/>
          </a:p>
          <a:p>
            <a:pPr marL="457200" indent="-457200">
              <a:buAutoNum type="arabicPeriod"/>
            </a:pPr>
            <a:endParaRPr lang="en-US" altLang="zh-CN" sz="2400" dirty="0"/>
          </a:p>
          <a:p>
            <a:pPr marL="457200" indent="-457200">
              <a:buAutoNum type="arabicPeriod"/>
            </a:pPr>
            <a:endParaRPr lang="zh-CN" altLang="en-US" sz="24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188640"/>
            <a:ext cx="6480175" cy="620688"/>
          </a:xfrm>
        </p:spPr>
        <p:txBody>
          <a:bodyPr/>
          <a:lstStyle/>
          <a:p>
            <a:r>
              <a:rPr lang="en-US" altLang="zh-CN" dirty="0" smtClean="0"/>
              <a:t>Hadoop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Streaming </a:t>
            </a:r>
            <a:r>
              <a:rPr lang="zh-CN" altLang="en-US" dirty="0" smtClean="0"/>
              <a:t>编程实际操作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98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35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388843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 smtClean="0"/>
              <a:t>是什么</a:t>
            </a:r>
            <a:endParaRPr lang="en-US" altLang="zh-CN" sz="2800" dirty="0" smtClean="0"/>
          </a:p>
          <a:p>
            <a:pPr lvl="1">
              <a:lnSpc>
                <a:spcPct val="120000"/>
              </a:lnSpc>
            </a:pPr>
            <a:r>
              <a:rPr lang="en-US" altLang="zh-CN" sz="2400" dirty="0"/>
              <a:t>Hadoop streaming</a:t>
            </a:r>
            <a:r>
              <a:rPr lang="zh-CN" altLang="en-US" sz="2400" dirty="0"/>
              <a:t>是</a:t>
            </a:r>
            <a:r>
              <a:rPr lang="en-US" altLang="zh-CN" sz="2400" dirty="0"/>
              <a:t>Hadoop</a:t>
            </a:r>
            <a:r>
              <a:rPr lang="zh-CN" altLang="en-US" sz="2400" dirty="0"/>
              <a:t>的一个</a:t>
            </a:r>
            <a:r>
              <a:rPr lang="zh-CN" altLang="en-US" sz="2400" dirty="0" smtClean="0"/>
              <a:t>工具、</a:t>
            </a:r>
            <a:endParaRPr lang="en-US" altLang="zh-CN" sz="2400" dirty="0" smtClean="0"/>
          </a:p>
          <a:p>
            <a:pPr lvl="1">
              <a:lnSpc>
                <a:spcPct val="120000"/>
              </a:lnSpc>
            </a:pPr>
            <a:r>
              <a:rPr lang="en-US" altLang="zh-CN" sz="2400" dirty="0"/>
              <a:t>Streaming</a:t>
            </a:r>
            <a:r>
              <a:rPr lang="zh-CN" altLang="en-US" sz="2400" dirty="0"/>
              <a:t>框架允许任何程序语言实现的程序在</a:t>
            </a:r>
            <a:r>
              <a:rPr lang="en-US" altLang="zh-CN" sz="2400" dirty="0" err="1"/>
              <a:t>Hadoop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MapReduce</a:t>
            </a:r>
            <a:r>
              <a:rPr lang="zh-CN" altLang="en-US" sz="2400" dirty="0"/>
              <a:t>中</a:t>
            </a:r>
            <a:r>
              <a:rPr lang="zh-CN" altLang="en-US" sz="2400" dirty="0" smtClean="0"/>
              <a:t>使用</a:t>
            </a:r>
            <a:endParaRPr lang="en-US" altLang="zh-CN" sz="2400" dirty="0" smtClean="0"/>
          </a:p>
          <a:p>
            <a:pPr lvl="1">
              <a:lnSpc>
                <a:spcPct val="120000"/>
              </a:lnSpc>
            </a:pPr>
            <a:r>
              <a:rPr lang="zh-CN" altLang="en-US" sz="2400" dirty="0"/>
              <a:t>对于</a:t>
            </a:r>
            <a:r>
              <a:rPr lang="en-US" altLang="zh-CN" sz="2400" dirty="0" err="1"/>
              <a:t>hadoop</a:t>
            </a:r>
            <a:r>
              <a:rPr lang="zh-CN" altLang="en-US" sz="2400" dirty="0"/>
              <a:t>的扩展性意义</a:t>
            </a:r>
            <a:r>
              <a:rPr lang="zh-CN" altLang="en-US" sz="2400" dirty="0" smtClean="0"/>
              <a:t>重大</a:t>
            </a:r>
            <a:endParaRPr lang="en-US" altLang="zh-CN" sz="2400" dirty="0" smtClean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Hadoop Streaming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76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150972" cy="388843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b="1" dirty="0" smtClean="0"/>
              <a:t>开发效率高，便于移植</a:t>
            </a:r>
            <a:endParaRPr lang="en-US" altLang="zh-CN" sz="24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 smtClean="0"/>
              <a:t>     只要</a:t>
            </a:r>
            <a:r>
              <a:rPr lang="zh-CN" altLang="en-US" sz="2000" dirty="0"/>
              <a:t>按照标准输入输出格式进行编程，就可以满足</a:t>
            </a:r>
            <a:r>
              <a:rPr lang="en-US" altLang="zh-CN" sz="2000" dirty="0" err="1"/>
              <a:t>hadoop</a:t>
            </a:r>
            <a:r>
              <a:rPr lang="zh-CN" altLang="en-US" sz="2000" dirty="0"/>
              <a:t>要求。因此单机程序稍加改动就可以在集群上进行使用。 同样便于测试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 smtClean="0"/>
              <a:t>     只要</a:t>
            </a:r>
            <a:r>
              <a:rPr lang="zh-CN" altLang="en-US" sz="2000" dirty="0"/>
              <a:t>按照 </a:t>
            </a:r>
            <a:r>
              <a:rPr lang="en-US" altLang="zh-CN" sz="2000" dirty="0"/>
              <a:t>cat input | mapper | sort | reducer &gt; output </a:t>
            </a:r>
            <a:r>
              <a:rPr lang="zh-CN" altLang="en-US" sz="2000" dirty="0"/>
              <a:t>进行单机测试即可。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 smtClean="0"/>
              <a:t>      如果</a:t>
            </a:r>
            <a:r>
              <a:rPr lang="zh-CN" altLang="en-US" sz="2000" dirty="0"/>
              <a:t>单机测试通过，大多数情况是可以在集群上成功运行的，只要控制好内存就好了。</a:t>
            </a:r>
            <a:endParaRPr lang="en-US" altLang="zh-CN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000" dirty="0"/>
              <a:t> </a:t>
            </a:r>
            <a:r>
              <a:rPr lang="zh-CN" altLang="en-US" sz="2400" b="1" dirty="0" smtClean="0"/>
              <a:t>提高</a:t>
            </a:r>
            <a:r>
              <a:rPr lang="zh-CN" altLang="en-US" sz="2400" b="1" dirty="0"/>
              <a:t>程序效率</a:t>
            </a:r>
            <a:endParaRPr lang="en-US" altLang="zh-CN" sz="2400" b="1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 smtClean="0"/>
              <a:t>     有些</a:t>
            </a:r>
            <a:r>
              <a:rPr lang="zh-CN" altLang="en-US" sz="2000" dirty="0"/>
              <a:t>程序对内存要求较高，如果用</a:t>
            </a:r>
            <a:r>
              <a:rPr lang="en-US" altLang="zh-CN" sz="2000" dirty="0"/>
              <a:t>java</a:t>
            </a:r>
            <a:r>
              <a:rPr lang="zh-CN" altLang="en-US" sz="2000" dirty="0"/>
              <a:t>控制内存毕竟不如</a:t>
            </a:r>
            <a:r>
              <a:rPr lang="en-US" altLang="zh-CN" sz="2000" dirty="0"/>
              <a:t>C/C++</a:t>
            </a:r>
            <a:r>
              <a:rPr lang="zh-CN" altLang="en-US" sz="2000" dirty="0"/>
              <a:t>。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539750" y="203624"/>
            <a:ext cx="6537933" cy="575750"/>
          </a:xfrm>
        </p:spPr>
        <p:txBody>
          <a:bodyPr/>
          <a:lstStyle/>
          <a:p>
            <a:r>
              <a:rPr lang="en-US" altLang="zh-CN" dirty="0" smtClean="0"/>
              <a:t>Hadoop Streaming </a:t>
            </a:r>
            <a:r>
              <a:rPr lang="zh-CN" altLang="en-US" dirty="0" smtClean="0"/>
              <a:t>优点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51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39750" y="1988840"/>
            <a:ext cx="7704658" cy="280831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zh-CN" sz="1800" dirty="0"/>
              <a:t> </a:t>
            </a:r>
            <a:r>
              <a:rPr lang="en-US" altLang="zh-CN" sz="2400" dirty="0"/>
              <a:t>Hadoop Streaming</a:t>
            </a:r>
            <a:r>
              <a:rPr lang="zh-CN" altLang="en-US" sz="2400" dirty="0"/>
              <a:t>默认只能处理文本数据，无法直接对二进制数据进行处理 </a:t>
            </a:r>
          </a:p>
          <a:p>
            <a:pPr>
              <a:lnSpc>
                <a:spcPct val="110000"/>
              </a:lnSpc>
            </a:pPr>
            <a:r>
              <a:rPr lang="zh-CN" altLang="en-US" sz="2400" dirty="0"/>
              <a:t>  </a:t>
            </a:r>
            <a:r>
              <a:rPr lang="en-US" altLang="zh-CN" sz="2400" dirty="0" smtClean="0"/>
              <a:t>Streaming</a:t>
            </a:r>
            <a:r>
              <a:rPr lang="zh-CN" altLang="en-US" sz="2400" dirty="0"/>
              <a:t>中的</a:t>
            </a:r>
            <a:r>
              <a:rPr lang="en-US" altLang="zh-CN" sz="2400" dirty="0"/>
              <a:t>mapper</a:t>
            </a:r>
            <a:r>
              <a:rPr lang="zh-CN" altLang="en-US" sz="2400" dirty="0"/>
              <a:t>和</a:t>
            </a:r>
            <a:r>
              <a:rPr lang="en-US" altLang="zh-CN" sz="2400" dirty="0"/>
              <a:t>reducer</a:t>
            </a:r>
            <a:r>
              <a:rPr lang="zh-CN" altLang="en-US" sz="2400" dirty="0"/>
              <a:t>默认只能向标准输出写数据，不能方便地处理多路输出 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Hadoop Streaming </a:t>
            </a:r>
            <a:r>
              <a:rPr lang="zh-CN" altLang="en-US" dirty="0" smtClean="0"/>
              <a:t>缺点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323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835697" y="980728"/>
            <a:ext cx="4824536" cy="5323331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Hadoop Streaming</a:t>
            </a:r>
            <a:r>
              <a:rPr lang="zh-CN" altLang="en-US" dirty="0" smtClean="0"/>
              <a:t>具体参数介绍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186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735931" y="1408906"/>
            <a:ext cx="5657850" cy="4543425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err="1"/>
              <a:t>Hadoop</a:t>
            </a:r>
            <a:r>
              <a:rPr lang="en-US" altLang="zh-CN" dirty="0"/>
              <a:t> </a:t>
            </a:r>
            <a:r>
              <a:rPr lang="en-US" altLang="zh-CN" dirty="0" smtClean="0"/>
              <a:t>Streaming</a:t>
            </a:r>
            <a:r>
              <a:rPr lang="zh-CN" altLang="en-US" dirty="0" smtClean="0"/>
              <a:t>作业参数</a:t>
            </a:r>
            <a:r>
              <a:rPr lang="zh-CN" altLang="en-US" dirty="0"/>
              <a:t>介绍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749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02532" y="1434367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Hadoop Streaming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简介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02532" y="2583129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Streaming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工作原理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02532" y="3610479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Streaming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选项与用法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102532" y="4699290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其他例子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96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 smtClean="0"/>
              <a:t>Streaming</a:t>
            </a:r>
            <a:r>
              <a:rPr lang="zh-CN" altLang="en-US" dirty="0" smtClean="0"/>
              <a:t>工作原理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55419" y="4149080"/>
            <a:ext cx="824440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在上面的例子里，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mapper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reducer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都是可执行文件，它们从标准输入读入数据（一行一行读）， 并把计算结果发给标准输出。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Streaming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工具会创建一个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Map/Reduce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作业， 并把它发送给合适的集群，同时监视这个作业的整个执行过程。 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streaming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的原理其实很简单，就是通过标准输入输出管道来让用户的程序和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Hadoop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框架进行数据传输以及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通信。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247883" y="1196752"/>
            <a:ext cx="8244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Hadoop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streaming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Hadoop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的一个工具， 它帮助用户创建和运行一类特殊的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map/reduce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作业， 这些特殊的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map/reduce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作业是由一些可执行文件或脚本文件充当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mapper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或者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reducer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例如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     $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HADOOP_HOME/bin/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hadoop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jar $HADOOP_HOME/hadoop-streaming.jar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\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       -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input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myInputDirs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\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       -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output 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myOutputDir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\ 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       -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mapper /bin/cat \ 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        -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reducer /bin/</a:t>
            </a:r>
            <a:r>
              <a:rPr lang="en-US" altLang="zh-CN" sz="1400" dirty="0" err="1">
                <a:latin typeface="微软雅黑" pitchFamily="34" charset="-122"/>
                <a:ea typeface="微软雅黑" pitchFamily="34" charset="-122"/>
              </a:rPr>
              <a:t>wc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79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演示文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演示文稿2</Template>
  <TotalTime>3179</TotalTime>
  <Words>1094</Words>
  <Application>Microsoft Office PowerPoint</Application>
  <PresentationFormat>On-screen Show (4:3)</PresentationFormat>
  <Paragraphs>120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8" baseType="lpstr">
      <vt:lpstr>Arial Unicode MS</vt:lpstr>
      <vt:lpstr>方正大黑简体</vt:lpstr>
      <vt:lpstr>黑体</vt:lpstr>
      <vt:lpstr>华文行楷</vt:lpstr>
      <vt:lpstr>华文楷体</vt:lpstr>
      <vt:lpstr>宋体</vt:lpstr>
      <vt:lpstr>微软雅黑</vt:lpstr>
      <vt:lpstr>Arial</vt:lpstr>
      <vt:lpstr>Arial Black</vt:lpstr>
      <vt:lpstr>Calibri</vt:lpstr>
      <vt:lpstr>Corbel</vt:lpstr>
      <vt:lpstr>Franklin Gothic Book</vt:lpstr>
      <vt:lpstr>Wingdings</vt:lpstr>
      <vt:lpstr>演示文稿2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sugon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用户47</dc:creator>
  <cp:lastModifiedBy>Fara YANG</cp:lastModifiedBy>
  <cp:revision>206</cp:revision>
  <dcterms:created xsi:type="dcterms:W3CDTF">2011-03-28T03:13:39Z</dcterms:created>
  <dcterms:modified xsi:type="dcterms:W3CDTF">2017-07-10T06:34:41Z</dcterms:modified>
</cp:coreProperties>
</file>