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72" r:id="rId3"/>
    <p:sldId id="412" r:id="rId4"/>
    <p:sldId id="402" r:id="rId5"/>
    <p:sldId id="411" r:id="rId6"/>
    <p:sldId id="413" r:id="rId7"/>
    <p:sldId id="409" r:id="rId8"/>
    <p:sldId id="404" r:id="rId9"/>
    <p:sldId id="405" r:id="rId10"/>
    <p:sldId id="406" r:id="rId11"/>
    <p:sldId id="377" r:id="rId12"/>
    <p:sldId id="378" r:id="rId13"/>
    <p:sldId id="415" r:id="rId14"/>
    <p:sldId id="379" r:id="rId15"/>
    <p:sldId id="416" r:id="rId16"/>
    <p:sldId id="417" r:id="rId17"/>
    <p:sldId id="380" r:id="rId18"/>
    <p:sldId id="414" r:id="rId19"/>
    <p:sldId id="382" r:id="rId20"/>
    <p:sldId id="418" r:id="rId21"/>
    <p:sldId id="383" r:id="rId22"/>
    <p:sldId id="384" r:id="rId23"/>
    <p:sldId id="419" r:id="rId24"/>
    <p:sldId id="420" r:id="rId25"/>
    <p:sldId id="395" r:id="rId26"/>
    <p:sldId id="397" r:id="rId27"/>
    <p:sldId id="398" r:id="rId28"/>
    <p:sldId id="421" r:id="rId29"/>
    <p:sldId id="410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50" autoAdjust="0"/>
    <p:restoredTop sz="83395" autoAdjust="0"/>
  </p:normalViewPr>
  <p:slideViewPr>
    <p:cSldViewPr>
      <p:cViewPr varScale="1">
        <p:scale>
          <a:sx n="72" d="100"/>
          <a:sy n="72" d="100"/>
        </p:scale>
        <p:origin x="88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940"/>
    </p:cViewPr>
  </p:sorter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8497-196B-415E-957E-0F415BE43247}" type="datetimeFigureOut">
              <a:rPr lang="zh-CN" altLang="en-US" smtClean="0"/>
              <a:pPr/>
              <a:t>2017/7/10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853C6-0FAD-4C80-9812-1751C55792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635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97A3-A6E9-460C-B8AE-AE67AD1E0A38}" type="datetimeFigureOut">
              <a:rPr lang="zh-CN" altLang="en-US" smtClean="0"/>
              <a:pPr/>
              <a:t>2017/7/10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C96D9-4D4F-4265-8F02-21631B019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11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345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405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875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72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99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99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155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155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72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776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44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72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014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07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7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15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0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824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824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405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40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698"/>
            <a:ext cx="9144000" cy="607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26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内容占位符 8"/>
          <p:cNvSpPr>
            <a:spLocks noGrp="1"/>
          </p:cNvSpPr>
          <p:nvPr>
            <p:ph sz="quarter" idx="13" hasCustomPrompt="1"/>
          </p:nvPr>
        </p:nvSpPr>
        <p:spPr>
          <a:xfrm>
            <a:off x="525484" y="1268760"/>
            <a:ext cx="8078964" cy="4824536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单击第三此处编辑母版文本样式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4"/>
          </p:nvPr>
        </p:nvSpPr>
        <p:spPr>
          <a:xfrm>
            <a:off x="539750" y="203624"/>
            <a:ext cx="6480175" cy="6206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微软雅黑" pitchFamily="34" charset="-122"/>
                <a:ea typeface="微软雅黑" pitchFamily="34" charset="-122"/>
                <a:cs typeface="Arial Unicode MS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3591"/>
            <a:ext cx="2965457" cy="59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2" name="TextBox 2"/>
          <p:cNvSpPr txBox="1"/>
          <p:nvPr userDrawn="1"/>
        </p:nvSpPr>
        <p:spPr>
          <a:xfrm>
            <a:off x="8270723" y="139126"/>
            <a:ext cx="6350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582A0A7-D2E8-4468-BF31-3ED6607AC4C6}" type="slidenum">
              <a:rPr lang="en-US" altLang="zh-CN" b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pPr algn="ctr"/>
              <a:t>‹#›</a:t>
            </a:fld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00" y="205200"/>
            <a:ext cx="6480000" cy="619200"/>
          </a:xfrm>
          <a:prstGeom prst="rect">
            <a:avLst/>
          </a:prstGeom>
        </p:spPr>
        <p:txBody>
          <a:bodyPr/>
          <a:lstStyle>
            <a:lvl1pPr>
              <a:defRPr lang="zh-CN" altLang="en-US" sz="3200">
                <a:latin typeface="微软雅黑" pitchFamily="34" charset="-122"/>
                <a:ea typeface="微软雅黑" pitchFamily="34" charset="-122"/>
                <a:cs typeface="Arial Unicode MS" pitchFamily="34" charset="-122"/>
              </a:defRPr>
            </a:lvl1pPr>
          </a:lstStyle>
          <a:p>
            <a:pPr marL="342900" lvl="0" indent="-342900" algn="l">
              <a:spcBef>
                <a:spcPct val="20000"/>
              </a:spcBef>
              <a:buFontTx/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1"/>
          </p:nvPr>
        </p:nvSpPr>
        <p:spPr>
          <a:xfrm>
            <a:off x="287984" y="1267200"/>
            <a:ext cx="4140000" cy="518487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2"/>
          </p:nvPr>
        </p:nvSpPr>
        <p:spPr>
          <a:xfrm>
            <a:off x="4643438" y="1267201"/>
            <a:ext cx="4140000" cy="5184873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3591"/>
            <a:ext cx="2965457" cy="59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1" name="TextBox 2"/>
          <p:cNvSpPr txBox="1"/>
          <p:nvPr userDrawn="1"/>
        </p:nvSpPr>
        <p:spPr>
          <a:xfrm>
            <a:off x="8270723" y="139126"/>
            <a:ext cx="6350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582A0A7-D2E8-4468-BF31-3ED6607AC4C6}" type="slidenum">
              <a:rPr lang="en-US" altLang="zh-CN" b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pPr algn="ctr"/>
              <a:t>‹#›</a:t>
            </a:fld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8" name="组合 7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11" name="矩形 10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23"/>
          <p:cNvSpPr>
            <a:spLocks noChangeArrowheads="1"/>
          </p:cNvSpPr>
          <p:nvPr userDrawn="1"/>
        </p:nvSpPr>
        <p:spPr bwMode="auto">
          <a:xfrm>
            <a:off x="152400" y="4591050"/>
            <a:ext cx="8839200" cy="2087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893763" y="5764213"/>
            <a:ext cx="7356475" cy="785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通讯地址：北京市海淀区东北旺西路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号中关村软件园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36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 </a:t>
            </a:r>
            <a:endParaRPr lang="en-US" altLang="zh-CN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邮政编码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100094 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联系电话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010-56308000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微博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http://weibo.com/zksugon     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1000" spc="100" dirty="0">
                <a:solidFill>
                  <a:schemeClr val="bg1"/>
                </a:solidFill>
              </a:rPr>
              <a:t>EMAIL:SUGONBRAND@SUGON.COM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网站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(web)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Http://www.sugon.com</a:t>
            </a:r>
            <a:endParaRPr lang="zh-CN" altLang="en-US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11"/>
          <p:cNvSpPr txBox="1"/>
          <p:nvPr userDrawn="1"/>
        </p:nvSpPr>
        <p:spPr>
          <a:xfrm>
            <a:off x="3130849" y="4756758"/>
            <a:ext cx="36440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6600" dirty="0">
                <a:gradFill>
                  <a:gsLst>
                    <a:gs pos="9623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glow rad="63500">
                    <a:schemeClr val="tx1">
                      <a:alpha val="30000"/>
                    </a:schemeClr>
                  </a:glow>
                  <a:outerShdw blurRad="50800" dist="50800" dir="5400000" algn="ctr" rotWithShape="0">
                    <a:srgbClr val="000000">
                      <a:alpha val="52000"/>
                    </a:srgbClr>
                  </a:outerShdw>
                </a:effectLst>
                <a:latin typeface="方正大黑简体" pitchFamily="65" charset="-122"/>
                <a:ea typeface="方正大黑简体" pitchFamily="65" charset="-122"/>
              </a:rPr>
              <a:t>THANKS</a:t>
            </a:r>
            <a:endParaRPr lang="zh-CN" altLang="en-US" sz="8000" dirty="0">
              <a:gradFill>
                <a:gsLst>
                  <a:gs pos="9623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/>
                  </a:gs>
                </a:gsLst>
                <a:lin ang="5400000" scaled="0"/>
              </a:gradFill>
              <a:effectLst>
                <a:glow rad="63500">
                  <a:schemeClr val="tx1">
                    <a:alpha val="30000"/>
                  </a:schemeClr>
                </a:glow>
                <a:outerShdw blurRad="50800" dist="50800" dir="5400000" algn="ctr" rotWithShape="0">
                  <a:srgbClr val="000000">
                    <a:alpha val="52000"/>
                  </a:srgbClr>
                </a:outerShdw>
              </a:effectLst>
              <a:latin typeface="方正大黑简体" pitchFamily="65" charset="-122"/>
              <a:ea typeface="方正大黑简体" pitchFamily="65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 userDrawn="1"/>
        </p:nvSpPr>
        <p:spPr bwMode="auto">
          <a:xfrm>
            <a:off x="6149975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矩形 27"/>
          <p:cNvSpPr>
            <a:spLocks noChangeArrowheads="1"/>
          </p:cNvSpPr>
          <p:nvPr userDrawn="1"/>
        </p:nvSpPr>
        <p:spPr bwMode="auto">
          <a:xfrm>
            <a:off x="152400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/>
          </a:blip>
          <a:srcRect t="5578" b="5578"/>
          <a:stretch/>
        </p:blipFill>
        <p:spPr bwMode="auto">
          <a:xfrm>
            <a:off x="6150097" y="2481831"/>
            <a:ext cx="2825145" cy="1905244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0" name="Picture 3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/>
          </a:blip>
          <a:srcRect l="4985" t="7926" r="4985"/>
          <a:stretch/>
        </p:blipFill>
        <p:spPr bwMode="auto">
          <a:xfrm>
            <a:off x="3151251" y="179653"/>
            <a:ext cx="2841504" cy="20870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1" name="Picture 4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/>
          </a:blip>
          <a:srcRect l="5096" t="10577" r="5096" b="-385"/>
          <a:stretch/>
        </p:blipFill>
        <p:spPr bwMode="auto">
          <a:xfrm>
            <a:off x="152403" y="2470923"/>
            <a:ext cx="2841505" cy="191615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sp>
        <p:nvSpPr>
          <p:cNvPr id="32" name="矩形 31"/>
          <p:cNvSpPr/>
          <p:nvPr userDrawn="1"/>
        </p:nvSpPr>
        <p:spPr>
          <a:xfrm>
            <a:off x="1893888" y="5791200"/>
            <a:ext cx="1841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en-US" sz="1200" b="1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2993908" y="3105691"/>
            <a:ext cx="3148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3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3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84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3" name="组合 2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6" name="矩形 5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4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矩形 4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85678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507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4" r:id="rId3"/>
    <p:sldLayoutId id="214748366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Visio_Drawing1.vsd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4294967295"/>
          </p:nvPr>
        </p:nvSpPr>
        <p:spPr>
          <a:xfrm>
            <a:off x="1763688" y="3140968"/>
            <a:ext cx="6005512" cy="57626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MapReduce </a:t>
            </a:r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原理与实践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72008" y="311150"/>
            <a:ext cx="27718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工作流程概述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25550"/>
            <a:ext cx="6629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19293" y="4570383"/>
            <a:ext cx="34101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7-1 MapReduce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工作流程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130675" y="1524000"/>
            <a:ext cx="955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Shuffle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066800" y="5181600"/>
            <a:ext cx="723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任务之间不会进行通信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Reduce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任务之间也不会发生任何信息交换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用户不能显式地从一台机器向另一台机器发送消息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所有的数据交换都是通过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框架自身去实现的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76788" y="332656"/>
            <a:ext cx="5575331" cy="620688"/>
          </a:xfrm>
        </p:spPr>
        <p:txBody>
          <a:bodyPr/>
          <a:lstStyle/>
          <a:p>
            <a:r>
              <a:rPr lang="en-US" altLang="zh-CN" dirty="0" err="1" smtClean="0"/>
              <a:t>MapReduce</a:t>
            </a:r>
            <a:r>
              <a:rPr lang="zh-CN" altLang="en-US" dirty="0" smtClean="0"/>
              <a:t>执行过程</a:t>
            </a:r>
            <a:endParaRPr lang="zh-CN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52736"/>
            <a:ext cx="7639214" cy="541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7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332656"/>
            <a:ext cx="6480175" cy="620688"/>
          </a:xfrm>
        </p:spPr>
        <p:txBody>
          <a:bodyPr/>
          <a:lstStyle/>
          <a:p>
            <a:r>
              <a:rPr lang="en-US" altLang="zh-CN" dirty="0" err="1"/>
              <a:t>MapReduce</a:t>
            </a:r>
            <a:r>
              <a:rPr lang="zh-CN" altLang="en-US" dirty="0"/>
              <a:t>各个执行阶段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219200"/>
            <a:ext cx="207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/>
              <a:t>关于</a:t>
            </a:r>
            <a:r>
              <a:rPr lang="en-US" altLang="zh-CN" b="1"/>
              <a:t>Split</a:t>
            </a:r>
            <a:r>
              <a:rPr lang="zh-CN" altLang="en-US" b="1"/>
              <a:t>（分片）</a:t>
            </a:r>
          </a:p>
        </p:txBody>
      </p:sp>
      <p:pic>
        <p:nvPicPr>
          <p:cNvPr id="6" name="Picture 2" descr="c:\users\lenovo\appdata\roaming\360se6\User Data\temp\20130608150258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97038"/>
            <a:ext cx="77152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609600" y="5400675"/>
            <a:ext cx="807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HDFS 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以固定大小的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block 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为基本单位存储数据，而对于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MapReduce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而言，其处理单位是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split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split 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是一个逻辑概念，它只包含一些元数据信息，比如数据起始位置、数据长度、数据所在节点等。它的划分方法完全由用户自己决定。</a:t>
            </a:r>
          </a:p>
        </p:txBody>
      </p:sp>
    </p:spTree>
    <p:extLst>
      <p:ext uri="{BB962C8B-B14F-4D97-AF65-F5344CB8AC3E}">
        <p14:creationId xmlns:p14="http://schemas.microsoft.com/office/powerpoint/2010/main" val="5282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332656"/>
            <a:ext cx="6480175" cy="620688"/>
          </a:xfrm>
        </p:spPr>
        <p:txBody>
          <a:bodyPr/>
          <a:lstStyle/>
          <a:p>
            <a:r>
              <a:rPr lang="en-US" altLang="zh-CN" dirty="0" err="1"/>
              <a:t>MapReduce</a:t>
            </a:r>
            <a:r>
              <a:rPr lang="zh-CN" altLang="en-US" dirty="0"/>
              <a:t>各个执行阶段</a:t>
            </a:r>
          </a:p>
        </p:txBody>
      </p:sp>
      <p:sp>
        <p:nvSpPr>
          <p:cNvPr id="8" name="矩形 4"/>
          <p:cNvSpPr>
            <a:spLocks noChangeArrowheads="1"/>
          </p:cNvSpPr>
          <p:nvPr/>
        </p:nvSpPr>
        <p:spPr bwMode="auto">
          <a:xfrm>
            <a:off x="838200" y="1219200"/>
            <a:ext cx="7315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Map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任务的数量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Arial" charset="0"/>
              <a:buChar char="•"/>
            </a:pP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Hadoop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为每个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split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创建一个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Map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任务，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split 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的多少决定了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Map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任务的数目。大多数情况下，理想的分片大小是一个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HDFS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块</a:t>
            </a:r>
          </a:p>
        </p:txBody>
      </p:sp>
      <p:pic>
        <p:nvPicPr>
          <p:cNvPr id="9" name="Picture 2" descr="c:\users\lenovo\appdata\roaming\360se6\User Data\temp\20130608150258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5" t="70314" r="28889"/>
          <a:stretch>
            <a:fillRect/>
          </a:stretch>
        </p:blipFill>
        <p:spPr bwMode="auto">
          <a:xfrm>
            <a:off x="1295400" y="2209800"/>
            <a:ext cx="64849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838200" y="3911600"/>
            <a:ext cx="7391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任务的数量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最优的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任务个数取决于集群中可用的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任务槽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(slot)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的数目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通常设置比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任务槽数目稍微小一些的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任务个数（这样可以预留一些系统资源处理可能发生的错误）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49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" y="332656"/>
            <a:ext cx="4932040" cy="620688"/>
          </a:xfrm>
        </p:spPr>
        <p:txBody>
          <a:bodyPr/>
          <a:lstStyle/>
          <a:p>
            <a:r>
              <a:rPr lang="en-US" altLang="zh-CN" dirty="0"/>
              <a:t>Shuffle</a:t>
            </a:r>
            <a:r>
              <a:rPr lang="zh-CN" altLang="en-US" dirty="0"/>
              <a:t>过程详解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9600" y="1217891"/>
            <a:ext cx="22134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1. Shuffle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过程简介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772400" cy="351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3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" y="332656"/>
            <a:ext cx="4932040" cy="620688"/>
          </a:xfrm>
        </p:spPr>
        <p:txBody>
          <a:bodyPr/>
          <a:lstStyle/>
          <a:p>
            <a:r>
              <a:rPr lang="en-US" altLang="zh-CN" dirty="0"/>
              <a:t>Shuffle</a:t>
            </a:r>
            <a:r>
              <a:rPr lang="zh-CN" altLang="en-US" dirty="0"/>
              <a:t>过程详解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9600" y="1217891"/>
            <a:ext cx="27376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2. Map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端的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Shuffle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过程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28800"/>
            <a:ext cx="3762375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171256" y="1424965"/>
            <a:ext cx="3505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每个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Map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任务分配一个缓存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zh-CN" sz="1600" dirty="0" err="1">
                <a:latin typeface="微软雅黑" pitchFamily="34" charset="-122"/>
                <a:ea typeface="微软雅黑" pitchFamily="34" charset="-122"/>
              </a:rPr>
              <a:t>MapReduce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默认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100MB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缓存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设置溢写比例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0.8</a:t>
            </a:r>
          </a:p>
          <a:p>
            <a:pPr eaLnBrk="1" hangingPunct="1">
              <a:buFont typeface="Arial" charset="0"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分区默认采用哈希函数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排序是默认的操作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排序后可以合并（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Combine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合并不能改变最终结果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Map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任务全部结束之前进行归并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归并得到一个大的文件，放在本地磁盘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文件归并时，如果溢写文件数量大于预定值（默认是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）则可以再次启动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Combiner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，少于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不需要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zh-CN" sz="1600" dirty="0" err="1">
                <a:latin typeface="微软雅黑" pitchFamily="34" charset="-122"/>
                <a:ea typeface="微软雅黑" pitchFamily="34" charset="-122"/>
              </a:rPr>
              <a:t>JobTracker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会一直监测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Map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任务的执行，并通知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任务来领取数据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-65604" y="5869136"/>
            <a:ext cx="95341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合并（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Combine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）和归并（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Merge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）的区别：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两个键值对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&lt;“a”,1&gt;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&lt;“a”,1&gt;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，如果合并，会得到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&lt;“a”,2&gt;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，如果归并，会得到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&lt;“a”,&lt;1,1&gt;&gt;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5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" y="332656"/>
            <a:ext cx="4932040" cy="620688"/>
          </a:xfrm>
        </p:spPr>
        <p:txBody>
          <a:bodyPr/>
          <a:lstStyle/>
          <a:p>
            <a:r>
              <a:rPr lang="en-US" altLang="zh-CN" dirty="0"/>
              <a:t>Shuffle</a:t>
            </a:r>
            <a:r>
              <a:rPr lang="zh-CN" altLang="en-US" dirty="0"/>
              <a:t>过程详解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9600" y="1217891"/>
            <a:ext cx="30600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3. Reduce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端的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Shuffle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过程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95575"/>
            <a:ext cx="80772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79512" y="1600200"/>
            <a:ext cx="8912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任务通过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RPC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向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JobTracker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询问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Map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任务是否已经完成，若完成，则领取数据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领取数据先放入缓存，来自不同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Map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机器，先归并，再合并，写入磁盘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多个溢写文件归并成一个或多个大文件，文件中的键值对是排序的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Char char="•"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当数据很少时，不需要溢写到磁盘，直接在缓存中归并，然后输出给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Reduce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73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err="1"/>
              <a:t>MapReduce</a:t>
            </a:r>
            <a:r>
              <a:rPr lang="zh-CN" altLang="en-US" dirty="0"/>
              <a:t>应用程序执行过程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24744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7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概述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体系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架构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accent2">
              <a:lumMod val="75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编程实战</a:t>
              </a: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1115616" y="4215613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性能调优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1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332656"/>
            <a:ext cx="6480175" cy="620688"/>
          </a:xfrm>
        </p:spPr>
        <p:txBody>
          <a:bodyPr/>
          <a:lstStyle/>
          <a:p>
            <a:r>
              <a:rPr lang="zh-CN" altLang="en-US" dirty="0"/>
              <a:t>一个</a:t>
            </a:r>
            <a:r>
              <a:rPr lang="en-US" altLang="zh-CN" dirty="0" err="1"/>
              <a:t>WordCount</a:t>
            </a:r>
            <a:r>
              <a:rPr lang="zh-CN" altLang="en-US" dirty="0"/>
              <a:t>执行过程的实例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19200"/>
            <a:ext cx="5610944" cy="500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9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概述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原理架构</a:t>
              </a: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编程实战</a:t>
              </a: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1115616" y="4215613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性能调优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39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332656"/>
            <a:ext cx="6480175" cy="620688"/>
          </a:xfrm>
        </p:spPr>
        <p:txBody>
          <a:bodyPr/>
          <a:lstStyle/>
          <a:p>
            <a:r>
              <a:rPr lang="zh-CN" altLang="en-US" dirty="0"/>
              <a:t>一个</a:t>
            </a:r>
            <a:r>
              <a:rPr lang="en-US" altLang="zh-CN" dirty="0" err="1"/>
              <a:t>WordCount</a:t>
            </a:r>
            <a:r>
              <a:rPr lang="zh-CN" altLang="en-US" dirty="0"/>
              <a:t>执行过程的实例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489329" cy="457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3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-15506" y="329669"/>
            <a:ext cx="6480175" cy="620688"/>
          </a:xfrm>
        </p:spPr>
        <p:txBody>
          <a:bodyPr/>
          <a:lstStyle/>
          <a:p>
            <a:r>
              <a:rPr lang="en-US" altLang="zh-CN" dirty="0" smtClean="0"/>
              <a:t>MapReduce </a:t>
            </a:r>
            <a:r>
              <a:rPr lang="zh-CN" altLang="en-US" dirty="0" smtClean="0"/>
              <a:t>编程</a:t>
            </a:r>
            <a:r>
              <a:rPr lang="zh-CN" altLang="en-US" dirty="0"/>
              <a:t>实战：案例分析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09600" y="1295400"/>
            <a:ext cx="221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 dirty="0">
                <a:latin typeface="微软雅黑" pitchFamily="34" charset="-122"/>
                <a:ea typeface="微软雅黑" pitchFamily="34" charset="-122"/>
              </a:rPr>
              <a:t>文件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zh-CN" b="1" dirty="0">
                <a:latin typeface="微软雅黑" pitchFamily="34" charset="-122"/>
                <a:ea typeface="微软雅黑" pitchFamily="34" charset="-122"/>
              </a:rPr>
              <a:t>的内容如下：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066478"/>
              </p:ext>
            </p:extLst>
          </p:nvPr>
        </p:nvGraphicFramePr>
        <p:xfrm>
          <a:off x="609600" y="1752600"/>
          <a:ext cx="3124200" cy="782638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82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China is my motherland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I love China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105400" y="1295400"/>
            <a:ext cx="219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latin typeface="微软雅黑" pitchFamily="34" charset="-122"/>
                <a:ea typeface="微软雅黑" pitchFamily="34" charset="-122"/>
              </a:rPr>
              <a:t>文件</a:t>
            </a:r>
            <a:r>
              <a:rPr lang="en-US" altLang="zh-CN" b="1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zh-CN" b="1">
                <a:latin typeface="微软雅黑" pitchFamily="34" charset="-122"/>
                <a:ea typeface="微软雅黑" pitchFamily="34" charset="-122"/>
              </a:rPr>
              <a:t>的内容如下：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44753"/>
              </p:ext>
            </p:extLst>
          </p:nvPr>
        </p:nvGraphicFramePr>
        <p:xfrm>
          <a:off x="5181600" y="1752600"/>
          <a:ext cx="2286000" cy="4572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I am from  China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09600" y="33528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期望结果</a:t>
            </a:r>
            <a:r>
              <a:rPr lang="zh-CN" altLang="zh-CN" b="1" dirty="0">
                <a:latin typeface="微软雅黑" pitchFamily="34" charset="-122"/>
                <a:ea typeface="微软雅黑" pitchFamily="34" charset="-122"/>
              </a:rPr>
              <a:t>如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右侧所示</a:t>
            </a:r>
            <a:r>
              <a:rPr lang="zh-CN" altLang="zh-CN" b="1" dirty="0">
                <a:latin typeface="微软雅黑" pitchFamily="34" charset="-122"/>
                <a:ea typeface="微软雅黑" pitchFamily="34" charset="-122"/>
              </a:rPr>
              <a:t>：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475669"/>
              </p:ext>
            </p:extLst>
          </p:nvPr>
        </p:nvGraphicFramePr>
        <p:xfrm>
          <a:off x="3321546" y="2924944"/>
          <a:ext cx="2114550" cy="3327400"/>
        </p:xfrm>
        <a:graphic>
          <a:graphicData uri="http://schemas.openxmlformats.org/drawingml/2006/table">
            <a:tbl>
              <a:tblPr/>
              <a:tblGrid>
                <a:gridCol w="2114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7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I                    2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is                   1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China            3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my                 1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love               1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am                 1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from              1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49" charset="-122"/>
                        </a:rPr>
                        <a:t>motherland    1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2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4079" y="332656"/>
            <a:ext cx="6480175" cy="620688"/>
          </a:xfrm>
        </p:spPr>
        <p:txBody>
          <a:bodyPr>
            <a:normAutofit/>
          </a:bodyPr>
          <a:lstStyle/>
          <a:p>
            <a:r>
              <a:rPr lang="zh-CN" altLang="zh-CN" dirty="0"/>
              <a:t>编写</a:t>
            </a:r>
            <a:r>
              <a:rPr lang="en-US" altLang="zh-CN" dirty="0"/>
              <a:t>Map</a:t>
            </a:r>
            <a:r>
              <a:rPr lang="zh-CN" altLang="zh-CN" dirty="0"/>
              <a:t>处理逻辑</a:t>
            </a:r>
            <a:endParaRPr lang="zh-CN" altLang="en-US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57200" y="1066800"/>
            <a:ext cx="83820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altLang="zh-CN" sz="1600" dirty="0"/>
              <a:t>Map</a:t>
            </a:r>
            <a:r>
              <a:rPr lang="zh-CN" altLang="en-US" sz="1600" dirty="0"/>
              <a:t>输入类型为</a:t>
            </a:r>
            <a:r>
              <a:rPr lang="en-US" altLang="zh-CN" sz="1600" dirty="0"/>
              <a:t>&lt;</a:t>
            </a:r>
            <a:r>
              <a:rPr lang="en-US" altLang="zh-CN" sz="1600" dirty="0" err="1"/>
              <a:t>key,value</a:t>
            </a:r>
            <a:r>
              <a:rPr lang="en-US" altLang="zh-CN" sz="1600" dirty="0"/>
              <a:t>&gt;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zh-CN" altLang="en-US" sz="1600" dirty="0"/>
              <a:t>期望的</a:t>
            </a:r>
            <a:r>
              <a:rPr lang="en-US" altLang="zh-CN" sz="1600" dirty="0"/>
              <a:t>Map</a:t>
            </a:r>
            <a:r>
              <a:rPr lang="zh-CN" altLang="en-US" sz="1600" dirty="0"/>
              <a:t>输出类型为</a:t>
            </a:r>
            <a:r>
              <a:rPr lang="en-US" altLang="zh-CN" sz="1600" dirty="0"/>
              <a:t>&lt;</a:t>
            </a:r>
            <a:r>
              <a:rPr lang="zh-CN" altLang="en-US" sz="1600" dirty="0"/>
              <a:t>单词，出现次数</a:t>
            </a:r>
            <a:r>
              <a:rPr lang="en-US" altLang="zh-CN" sz="1600" dirty="0"/>
              <a:t>&gt;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57200" y="1828800"/>
            <a:ext cx="83820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altLang="zh-CN" sz="1600" dirty="0"/>
              <a:t>Map</a:t>
            </a:r>
            <a:r>
              <a:rPr lang="zh-CN" altLang="en-US" sz="1600" dirty="0"/>
              <a:t>输入类型最终确定为</a:t>
            </a:r>
            <a:r>
              <a:rPr lang="en-US" altLang="zh-CN" sz="1600" dirty="0"/>
              <a:t>&lt;</a:t>
            </a:r>
            <a:r>
              <a:rPr lang="en-US" altLang="zh-CN" sz="1600" dirty="0" err="1"/>
              <a:t>Object,Text</a:t>
            </a:r>
            <a:r>
              <a:rPr lang="en-US" altLang="zh-CN" sz="1600" dirty="0"/>
              <a:t>&gt;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altLang="zh-CN" sz="1600" dirty="0"/>
              <a:t>Map</a:t>
            </a:r>
            <a:r>
              <a:rPr lang="zh-CN" altLang="en-US" sz="1600" dirty="0"/>
              <a:t>输出类型最终确定为</a:t>
            </a:r>
            <a:r>
              <a:rPr lang="en-US" altLang="zh-CN" sz="1600" dirty="0"/>
              <a:t>&lt;</a:t>
            </a:r>
            <a:r>
              <a:rPr lang="en-US" altLang="zh-CN" sz="1600" dirty="0" err="1"/>
              <a:t>Text,IntWritable</a:t>
            </a:r>
            <a:r>
              <a:rPr lang="en-US" altLang="zh-CN" sz="1600" dirty="0"/>
              <a:t>&gt;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2852936"/>
            <a:ext cx="7772400" cy="32924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public static class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MyMapper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extends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Mapper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&lt;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Object,Text,Text,IntWritable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&gt;{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private final static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IntWritable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one = new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IntWritable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(1); 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private Text word = new Text(); 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public void map(Object key, Text value, Context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context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 throws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IOException,InterruptedException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{  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       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StringTokenizer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itr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= new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StringTokenizer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value.toString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());  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        while (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itr.hasMoreTokens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())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        {  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               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word.set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itr.nextToken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());  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                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context.write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en-US" altLang="zh-CN" sz="1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word,one</a:t>
            </a: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);  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        }  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                }  </a:t>
            </a:r>
          </a:p>
          <a:p>
            <a:pPr eaLnBrk="0" hangingPunct="0">
              <a:defRPr/>
            </a:pPr>
            <a:r>
              <a:rPr lang="en-US" altLang="zh-CN" sz="1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}</a:t>
            </a:r>
            <a:r>
              <a:rPr lang="en-US" altLang="zh-CN" sz="1600" dirty="0">
                <a:latin typeface="Arial" pitchFamily="34" charset="0"/>
                <a:ea typeface="宋体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5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2924944"/>
            <a:ext cx="8507288" cy="3312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4079" y="332656"/>
            <a:ext cx="6480175" cy="620688"/>
          </a:xfrm>
        </p:spPr>
        <p:txBody>
          <a:bodyPr>
            <a:normAutofit/>
          </a:bodyPr>
          <a:lstStyle/>
          <a:p>
            <a:r>
              <a:rPr lang="zh-CN" altLang="zh-CN" dirty="0" smtClean="0"/>
              <a:t>编写</a:t>
            </a:r>
            <a:r>
              <a:rPr lang="en-US" altLang="zh-CN" dirty="0" smtClean="0"/>
              <a:t>Reduce</a:t>
            </a:r>
            <a:r>
              <a:rPr lang="zh-CN" altLang="zh-CN" dirty="0" smtClean="0"/>
              <a:t>处理</a:t>
            </a:r>
            <a:r>
              <a:rPr lang="zh-CN" altLang="zh-CN" dirty="0"/>
              <a:t>逻辑</a:t>
            </a:r>
            <a:endParaRPr lang="zh-CN" altLang="en-US" dirty="0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57200" y="914400"/>
            <a:ext cx="838200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250000"/>
              </a:lnSpc>
              <a:buFont typeface="Arial" charset="0"/>
              <a:buChar char="•"/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处理数据之前，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Map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的结果首先通过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Shuffle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阶段进行整理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250000"/>
              </a:lnSpc>
              <a:buFont typeface="Arial" charset="0"/>
              <a:buChar char="•"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阶段的任务：对输入数字序列进行求和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250000"/>
              </a:lnSpc>
              <a:buFont typeface="Arial" charset="0"/>
              <a:buChar char="•"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的输入数据为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&lt;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key,Iterable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容器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&gt;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924944"/>
            <a:ext cx="7848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public static class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MyReducer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extends Reducer&lt;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Text,IntWritable,Text,IntWritable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&gt;{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private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IntWritable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result = new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IntWritable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();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public void reduce(Text key,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Iterable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&lt;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IntWritable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&gt; values, Context context) throws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IOException,InterruptedException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{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       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int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sum = 0;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        for (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IntWritable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val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: values)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        {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                sum +=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val.get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();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        }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       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result.set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(sum);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       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context.write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(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key,result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); 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	                } </a:t>
            </a:r>
          </a:p>
          <a:p>
            <a:pPr eaLnBrk="0" hangingPunct="0"/>
            <a:r>
              <a:rPr lang="en-US" altLang="zh-CN" sz="14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    }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97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概述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体系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架构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编程实战</a:t>
              </a: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1115616" y="4215613"/>
            <a:ext cx="6807852" cy="653547"/>
            <a:chOff x="0" y="0"/>
            <a:chExt cx="7287686" cy="685502"/>
          </a:xfrm>
          <a:solidFill>
            <a:schemeClr val="accent2">
              <a:lumMod val="75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性能调优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50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2880320"/>
          </a:xfrm>
        </p:spPr>
        <p:txBody>
          <a:bodyPr/>
          <a:lstStyle/>
          <a:p>
            <a:r>
              <a:rPr lang="zh-CN" altLang="en-US" sz="2400" dirty="0"/>
              <a:t>对操作系统进行参数调优</a:t>
            </a:r>
          </a:p>
          <a:p>
            <a:pPr lvl="1"/>
            <a:r>
              <a:rPr lang="zh-CN" altLang="en-US" sz="2000" dirty="0"/>
              <a:t>增大同时打开的文件描述符和网络连接参数 </a:t>
            </a:r>
          </a:p>
          <a:p>
            <a:pPr lvl="1"/>
            <a:r>
              <a:rPr lang="zh-CN" altLang="en-US" sz="2000" dirty="0"/>
              <a:t>关闭</a:t>
            </a:r>
            <a:r>
              <a:rPr lang="en-US" altLang="zh-CN" sz="2000" dirty="0"/>
              <a:t>swap</a:t>
            </a:r>
            <a:r>
              <a:rPr lang="zh-CN" altLang="en-US" sz="2000" dirty="0"/>
              <a:t>分区 </a:t>
            </a:r>
          </a:p>
          <a:p>
            <a:pPr lvl="1"/>
            <a:r>
              <a:rPr lang="zh-CN" altLang="en-US" sz="2000" dirty="0"/>
              <a:t>文件系统的选择和配置</a:t>
            </a:r>
          </a:p>
          <a:p>
            <a:pPr lvl="1"/>
            <a:r>
              <a:rPr lang="en-US" altLang="zh-CN" sz="2000" dirty="0"/>
              <a:t>IO</a:t>
            </a:r>
            <a:r>
              <a:rPr lang="zh-CN" altLang="en-US" sz="2000" dirty="0"/>
              <a:t>调度器选择。根据业务需求，选择合适的</a:t>
            </a:r>
            <a:r>
              <a:rPr lang="en-US" altLang="zh-CN" sz="2000" dirty="0"/>
              <a:t>IO</a:t>
            </a:r>
            <a:r>
              <a:rPr lang="zh-CN" altLang="en-US" sz="2000" dirty="0"/>
              <a:t>调度器。</a:t>
            </a:r>
          </a:p>
          <a:p>
            <a:endParaRPr lang="zh-CN" altLang="en-US" sz="1800" dirty="0"/>
          </a:p>
          <a:p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" y="332656"/>
            <a:ext cx="6372200" cy="620688"/>
          </a:xfrm>
        </p:spPr>
        <p:txBody>
          <a:bodyPr/>
          <a:lstStyle/>
          <a:p>
            <a:r>
              <a:rPr lang="en-US" altLang="zh-CN" dirty="0"/>
              <a:t>MapReduce</a:t>
            </a:r>
            <a:r>
              <a:rPr lang="zh-CN" altLang="en-US" dirty="0"/>
              <a:t>性能调优：操作系统</a:t>
            </a:r>
          </a:p>
        </p:txBody>
      </p:sp>
    </p:spTree>
    <p:extLst>
      <p:ext uri="{BB962C8B-B14F-4D97-AF65-F5344CB8AC3E}">
        <p14:creationId xmlns:p14="http://schemas.microsoft.com/office/powerpoint/2010/main" val="1511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078964" cy="51845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/>
              <a:t>JVM</a:t>
            </a:r>
            <a:r>
              <a:rPr lang="zh-CN" altLang="en-US" sz="2400" dirty="0"/>
              <a:t>参数的优化</a:t>
            </a:r>
          </a:p>
          <a:p>
            <a:pPr lvl="1">
              <a:lnSpc>
                <a:spcPct val="120000"/>
              </a:lnSpc>
            </a:pPr>
            <a:r>
              <a:rPr lang="zh-CN" altLang="en-US" sz="2000" dirty="0"/>
              <a:t>通过调整</a:t>
            </a:r>
            <a:r>
              <a:rPr lang="en-US" altLang="zh-CN" sz="2000" dirty="0"/>
              <a:t>JVM FLAGS</a:t>
            </a:r>
            <a:r>
              <a:rPr lang="zh-CN" altLang="en-US" sz="2000" dirty="0"/>
              <a:t>和</a:t>
            </a:r>
            <a:r>
              <a:rPr lang="en-US" altLang="zh-CN" sz="2000" dirty="0"/>
              <a:t>JVM</a:t>
            </a:r>
            <a:r>
              <a:rPr lang="zh-CN" altLang="en-US" sz="2000" dirty="0"/>
              <a:t>垃圾回收机制提高</a:t>
            </a:r>
            <a:r>
              <a:rPr lang="en-US" altLang="zh-CN" sz="2000" dirty="0" err="1"/>
              <a:t>Hadoop</a:t>
            </a:r>
            <a:r>
              <a:rPr lang="zh-CN" altLang="en-US" sz="2000" dirty="0"/>
              <a:t>的性能。</a:t>
            </a:r>
          </a:p>
          <a:p>
            <a:pPr>
              <a:lnSpc>
                <a:spcPct val="120000"/>
              </a:lnSpc>
            </a:pPr>
            <a:r>
              <a:rPr lang="zh-CN" altLang="en-US" sz="2400" dirty="0"/>
              <a:t>通过</a:t>
            </a:r>
            <a:r>
              <a:rPr lang="en-US" altLang="zh-CN" sz="2400" dirty="0" err="1"/>
              <a:t>hadoop</a:t>
            </a:r>
            <a:r>
              <a:rPr lang="zh-CN" altLang="en-US" sz="2400" dirty="0"/>
              <a:t>的参数进行调优</a:t>
            </a:r>
          </a:p>
          <a:p>
            <a:pPr lvl="1">
              <a:lnSpc>
                <a:spcPct val="120000"/>
              </a:lnSpc>
            </a:pPr>
            <a:r>
              <a:rPr lang="zh-CN" altLang="en-US" sz="2000" dirty="0"/>
              <a:t>设置合理的槽位数目</a:t>
            </a:r>
          </a:p>
          <a:p>
            <a:pPr lvl="1">
              <a:lnSpc>
                <a:spcPct val="120000"/>
              </a:lnSpc>
            </a:pPr>
            <a:r>
              <a:rPr lang="zh-CN" altLang="en-US" sz="2000" dirty="0"/>
              <a:t>调整心跳间隔</a:t>
            </a:r>
            <a:r>
              <a:rPr lang="en-US" altLang="zh-CN" sz="2000" dirty="0"/>
              <a:t>,</a:t>
            </a:r>
            <a:r>
              <a:rPr lang="zh-CN" altLang="en-US" sz="2000" dirty="0"/>
              <a:t>对于</a:t>
            </a:r>
            <a:r>
              <a:rPr lang="en-US" altLang="zh-CN" sz="2000" dirty="0"/>
              <a:t>300</a:t>
            </a:r>
            <a:r>
              <a:rPr lang="zh-CN" altLang="en-US" sz="2000" dirty="0"/>
              <a:t>台以下的集群可以把心跳设置成</a:t>
            </a:r>
            <a:r>
              <a:rPr lang="en-US" altLang="zh-CN" sz="2000" dirty="0"/>
              <a:t>300</a:t>
            </a:r>
            <a:r>
              <a:rPr lang="zh-CN" altLang="en-US" sz="2000" dirty="0"/>
              <a:t>毫秒</a:t>
            </a:r>
            <a:r>
              <a:rPr lang="en-US" altLang="zh-CN" sz="2000" dirty="0"/>
              <a:t>(</a:t>
            </a:r>
            <a:r>
              <a:rPr lang="zh-CN" altLang="en-US" sz="2000" dirty="0"/>
              <a:t>默认是</a:t>
            </a:r>
            <a:r>
              <a:rPr lang="en-US" altLang="zh-CN" sz="2000" dirty="0"/>
              <a:t>3</a:t>
            </a:r>
            <a:r>
              <a:rPr lang="zh-CN" altLang="en-US" sz="2000" dirty="0"/>
              <a:t>秒</a:t>
            </a:r>
            <a:r>
              <a:rPr lang="en-US" altLang="zh-CN" sz="2000" dirty="0"/>
              <a:t>)</a:t>
            </a:r>
          </a:p>
          <a:p>
            <a:pPr lvl="1">
              <a:lnSpc>
                <a:spcPct val="120000"/>
              </a:lnSpc>
            </a:pPr>
            <a:r>
              <a:rPr lang="zh-CN" altLang="en-US" sz="2000" dirty="0"/>
              <a:t>本地目录配置多块可用磁盘</a:t>
            </a:r>
            <a:r>
              <a:rPr lang="en-US" altLang="zh-CN" sz="2000" dirty="0"/>
              <a:t>. </a:t>
            </a:r>
          </a:p>
          <a:p>
            <a:pPr lvl="1">
              <a:lnSpc>
                <a:spcPct val="120000"/>
              </a:lnSpc>
            </a:pPr>
            <a:r>
              <a:rPr lang="zh-CN" altLang="en-US" sz="2000" dirty="0"/>
              <a:t>适当增加</a:t>
            </a:r>
            <a:r>
              <a:rPr lang="en-US" altLang="zh-CN" sz="2000" dirty="0"/>
              <a:t>RPC Handler</a:t>
            </a:r>
            <a:r>
              <a:rPr lang="zh-CN" altLang="en-US" sz="2000" dirty="0"/>
              <a:t>的数量  </a:t>
            </a:r>
            <a:r>
              <a:rPr lang="en-US" altLang="zh-CN" sz="2000" dirty="0"/>
              <a:t>(</a:t>
            </a:r>
            <a:r>
              <a:rPr lang="zh-CN" altLang="en-US" sz="2000" dirty="0"/>
              <a:t>默认是</a:t>
            </a:r>
            <a:r>
              <a:rPr lang="en-US" altLang="zh-CN" sz="2000" dirty="0"/>
              <a:t>10)</a:t>
            </a:r>
          </a:p>
          <a:p>
            <a:pPr lvl="1">
              <a:lnSpc>
                <a:spcPct val="120000"/>
              </a:lnSpc>
            </a:pPr>
            <a:r>
              <a:rPr lang="zh-CN" altLang="en-US" sz="2000" dirty="0"/>
              <a:t>适当调整</a:t>
            </a:r>
            <a:r>
              <a:rPr lang="en-US" altLang="zh-CN" sz="2000" dirty="0"/>
              <a:t>HTTP</a:t>
            </a:r>
            <a:r>
              <a:rPr lang="zh-CN" altLang="en-US" sz="2000" dirty="0"/>
              <a:t>线程数 </a:t>
            </a:r>
            <a:r>
              <a:rPr lang="en-US" altLang="zh-CN" sz="2000" dirty="0"/>
              <a:t>(</a:t>
            </a:r>
            <a:r>
              <a:rPr lang="zh-CN" altLang="en-US" sz="2000" dirty="0"/>
              <a:t>默认是</a:t>
            </a:r>
            <a:r>
              <a:rPr lang="en-US" altLang="zh-CN" sz="2000" dirty="0"/>
              <a:t>40)</a:t>
            </a:r>
          </a:p>
          <a:p>
            <a:pPr lvl="1">
              <a:lnSpc>
                <a:spcPct val="120000"/>
              </a:lnSpc>
            </a:pPr>
            <a:r>
              <a:rPr lang="zh-CN" altLang="en-US" sz="2000" dirty="0"/>
              <a:t>使用合适的压缩算法</a:t>
            </a:r>
          </a:p>
          <a:p>
            <a:pPr lvl="1">
              <a:lnSpc>
                <a:spcPct val="120000"/>
              </a:lnSpc>
            </a:pPr>
            <a:r>
              <a:rPr lang="zh-CN" altLang="en-US" sz="2000" dirty="0"/>
              <a:t>开启预读机制（仅</a:t>
            </a:r>
            <a:r>
              <a:rPr lang="en-US" altLang="zh-CN" sz="2000" dirty="0"/>
              <a:t>CDH</a:t>
            </a:r>
            <a:r>
              <a:rPr lang="zh-CN" altLang="en-US" sz="2000" dirty="0"/>
              <a:t>支持</a:t>
            </a:r>
            <a:r>
              <a:rPr lang="zh-CN" altLang="en-US" sz="2000" dirty="0" smtClean="0"/>
              <a:t>）</a:t>
            </a:r>
            <a:endParaRPr lang="zh-CN" altLang="en-US" sz="20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260648"/>
            <a:ext cx="6480175" cy="620688"/>
          </a:xfrm>
        </p:spPr>
        <p:txBody>
          <a:bodyPr/>
          <a:lstStyle/>
          <a:p>
            <a:r>
              <a:rPr lang="en-US" altLang="zh-CN" dirty="0"/>
              <a:t>MapReduce</a:t>
            </a:r>
            <a:r>
              <a:rPr lang="zh-CN" altLang="en-US" dirty="0"/>
              <a:t>性能调优：参数优化</a:t>
            </a:r>
          </a:p>
        </p:txBody>
      </p:sp>
    </p:spTree>
    <p:extLst>
      <p:ext uri="{BB962C8B-B14F-4D97-AF65-F5344CB8AC3E}">
        <p14:creationId xmlns:p14="http://schemas.microsoft.com/office/powerpoint/2010/main" val="32469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2304256"/>
          </a:xfrm>
        </p:spPr>
        <p:txBody>
          <a:bodyPr/>
          <a:lstStyle/>
          <a:p>
            <a:r>
              <a:rPr lang="zh-CN" altLang="en-US" sz="2400" dirty="0"/>
              <a:t>从应用角度优化</a:t>
            </a:r>
          </a:p>
          <a:p>
            <a:pPr lvl="1"/>
            <a:r>
              <a:rPr lang="zh-CN" altLang="en-US" sz="2000" dirty="0"/>
              <a:t>设置</a:t>
            </a:r>
            <a:r>
              <a:rPr lang="en-US" altLang="zh-CN" sz="2000" dirty="0"/>
              <a:t>combiner.  </a:t>
            </a:r>
            <a:r>
              <a:rPr lang="zh-CN" altLang="en-US" sz="2000" dirty="0"/>
              <a:t>在应用中尽量使用</a:t>
            </a:r>
            <a:r>
              <a:rPr lang="en-US" altLang="zh-CN" sz="2000" dirty="0"/>
              <a:t>combiner</a:t>
            </a:r>
            <a:r>
              <a:rPr lang="zh-CN" altLang="en-US" sz="2000" dirty="0"/>
              <a:t>可以有效地提高效率</a:t>
            </a:r>
          </a:p>
          <a:p>
            <a:pPr lvl="1"/>
            <a:r>
              <a:rPr lang="zh-CN" altLang="en-US" sz="2000" dirty="0"/>
              <a:t>选择合理的</a:t>
            </a:r>
            <a:r>
              <a:rPr lang="en-US" altLang="zh-CN" sz="2000" dirty="0"/>
              <a:t>Writable </a:t>
            </a:r>
            <a:r>
              <a:rPr lang="zh-CN" altLang="en-US" sz="2000" dirty="0"/>
              <a:t>类型</a:t>
            </a:r>
          </a:p>
          <a:p>
            <a:pPr lvl="1"/>
            <a:r>
              <a:rPr lang="zh-CN" altLang="en-US" sz="2000" dirty="0"/>
              <a:t>合理使用</a:t>
            </a:r>
            <a:r>
              <a:rPr lang="en-US" altLang="zh-CN" sz="2000" dirty="0" err="1"/>
              <a:t>DistributedCache</a:t>
            </a:r>
            <a:endParaRPr lang="en-US" altLang="zh-CN" sz="2000" dirty="0"/>
          </a:p>
          <a:p>
            <a:pPr lvl="1"/>
            <a:r>
              <a:rPr lang="zh-CN" altLang="en-US" sz="2000" dirty="0"/>
              <a:t>合理控制</a:t>
            </a:r>
            <a:r>
              <a:rPr lang="en-US" altLang="zh-CN" sz="2000" dirty="0"/>
              <a:t>Reduce Task</a:t>
            </a:r>
            <a:r>
              <a:rPr lang="zh-CN" altLang="en-US" sz="2000" dirty="0"/>
              <a:t>的启动时机</a:t>
            </a:r>
          </a:p>
          <a:p>
            <a:endParaRPr lang="zh-CN" altLang="en-US" sz="2400" dirty="0"/>
          </a:p>
          <a:p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332656"/>
            <a:ext cx="6480175" cy="620688"/>
          </a:xfrm>
        </p:spPr>
        <p:txBody>
          <a:bodyPr/>
          <a:lstStyle/>
          <a:p>
            <a:r>
              <a:rPr lang="en-US" altLang="zh-CN" dirty="0"/>
              <a:t>MapReduce</a:t>
            </a:r>
            <a:r>
              <a:rPr lang="zh-CN" altLang="en-US" dirty="0"/>
              <a:t>性能调优：应用编写</a:t>
            </a:r>
          </a:p>
        </p:txBody>
      </p:sp>
    </p:spTree>
    <p:extLst>
      <p:ext uri="{BB962C8B-B14F-4D97-AF65-F5344CB8AC3E}">
        <p14:creationId xmlns:p14="http://schemas.microsoft.com/office/powerpoint/2010/main" val="42768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496944" cy="5472608"/>
          </a:xfrm>
        </p:spPr>
        <p:txBody>
          <a:bodyPr/>
          <a:lstStyle/>
          <a:p>
            <a:r>
              <a:rPr lang="zh-CN" altLang="en-US" sz="2400" dirty="0" smtClean="0"/>
              <a:t>实验目的：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000" dirty="0" smtClean="0"/>
              <a:t>1.</a:t>
            </a:r>
            <a:r>
              <a:rPr lang="zh-CN" altLang="en-US" sz="2000" dirty="0"/>
              <a:t> </a:t>
            </a:r>
            <a:r>
              <a:rPr lang="zh-CN" altLang="en-US" sz="2000" dirty="0" smtClean="0"/>
              <a:t>熟悉</a:t>
            </a:r>
            <a:r>
              <a:rPr lang="en-US" altLang="zh-CN" sz="2000" dirty="0" err="1"/>
              <a:t>MapReduce</a:t>
            </a:r>
            <a:r>
              <a:rPr lang="zh-CN" altLang="en-US" sz="2000" dirty="0"/>
              <a:t>计算引擎</a:t>
            </a:r>
          </a:p>
          <a:p>
            <a:pPr marL="0" indent="0">
              <a:buNone/>
            </a:pPr>
            <a:r>
              <a:rPr lang="en-US" altLang="zh-CN" sz="2000" dirty="0"/>
              <a:t>2</a:t>
            </a:r>
            <a:r>
              <a:rPr lang="en-US" altLang="zh-CN" sz="2000" dirty="0" smtClean="0"/>
              <a:t>. </a:t>
            </a:r>
            <a:r>
              <a:rPr lang="zh-CN" altLang="en-US" sz="2000" dirty="0" smtClean="0"/>
              <a:t>初步</a:t>
            </a:r>
            <a:r>
              <a:rPr lang="zh-CN" altLang="en-US" sz="2000" dirty="0"/>
              <a:t>学习</a:t>
            </a:r>
            <a:r>
              <a:rPr lang="en-US" altLang="zh-CN" sz="2000" dirty="0" err="1"/>
              <a:t>MapReduce</a:t>
            </a:r>
            <a:r>
              <a:rPr lang="zh-CN" altLang="en-US" sz="2000" dirty="0" smtClean="0"/>
              <a:t>编程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r>
              <a:rPr lang="zh-CN" altLang="en-US" sz="2400" dirty="0" smtClean="0"/>
              <a:t>实验原理</a:t>
            </a:r>
            <a:r>
              <a:rPr lang="zh-CN" altLang="en-US" sz="2400" dirty="0"/>
              <a:t>：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000" dirty="0" smtClean="0"/>
              <a:t>利用</a:t>
            </a:r>
            <a:r>
              <a:rPr lang="zh-CN" altLang="en-US" sz="2000" dirty="0"/>
              <a:t>一个输入</a:t>
            </a:r>
            <a:r>
              <a:rPr lang="en-US" altLang="zh-CN" sz="2000" dirty="0"/>
              <a:t>Key/Value pair</a:t>
            </a:r>
            <a:r>
              <a:rPr lang="zh-CN" altLang="en-US" sz="2000" dirty="0"/>
              <a:t>集合来产生一个输出的</a:t>
            </a:r>
            <a:r>
              <a:rPr lang="en-US" altLang="zh-CN" sz="2000" dirty="0"/>
              <a:t>Key/Value pair</a:t>
            </a:r>
            <a:r>
              <a:rPr lang="zh-CN" altLang="en-US" sz="2000" dirty="0"/>
              <a:t>集合。</a:t>
            </a:r>
          </a:p>
          <a:p>
            <a:pPr marL="0" indent="0">
              <a:buNone/>
            </a:pPr>
            <a:r>
              <a:rPr lang="en-US" altLang="zh-CN" sz="2000" dirty="0"/>
              <a:t>Map</a:t>
            </a:r>
            <a:r>
              <a:rPr lang="zh-CN" altLang="en-US" sz="2000" dirty="0"/>
              <a:t>函数</a:t>
            </a:r>
            <a:r>
              <a:rPr lang="en-US" altLang="zh-CN" sz="2000" dirty="0"/>
              <a:t>:</a:t>
            </a:r>
            <a:r>
              <a:rPr lang="zh-CN" altLang="en-US" sz="2000" dirty="0"/>
              <a:t>接受一个输入的</a:t>
            </a:r>
            <a:r>
              <a:rPr lang="en-US" altLang="zh-CN" sz="2000" dirty="0"/>
              <a:t>Key/Value pair</a:t>
            </a:r>
            <a:r>
              <a:rPr lang="zh-CN" altLang="en-US" sz="2000" dirty="0"/>
              <a:t>值，然后产生一个中间</a:t>
            </a:r>
            <a:r>
              <a:rPr lang="en-US" altLang="zh-CN" sz="2000" dirty="0"/>
              <a:t>Key/Value pair</a:t>
            </a:r>
            <a:r>
              <a:rPr lang="zh-CN" altLang="en-US" sz="2000" dirty="0"/>
              <a:t>值的集合。</a:t>
            </a:r>
          </a:p>
          <a:p>
            <a:pPr marL="0" indent="0">
              <a:buNone/>
            </a:pPr>
            <a:r>
              <a:rPr lang="en-US" altLang="zh-CN" sz="2000" dirty="0"/>
              <a:t>Reduce</a:t>
            </a:r>
            <a:r>
              <a:rPr lang="zh-CN" altLang="en-US" sz="2000" dirty="0"/>
              <a:t>函数：接受一个中间</a:t>
            </a:r>
            <a:r>
              <a:rPr lang="en-US" altLang="zh-CN" sz="2000" dirty="0"/>
              <a:t>Key</a:t>
            </a:r>
            <a:r>
              <a:rPr lang="zh-CN" altLang="en-US" sz="2000" dirty="0"/>
              <a:t>值和相关的一个</a:t>
            </a:r>
            <a:r>
              <a:rPr lang="en-US" altLang="zh-CN" sz="2000" dirty="0"/>
              <a:t>Value</a:t>
            </a:r>
            <a:r>
              <a:rPr lang="zh-CN" altLang="en-US" sz="2000" dirty="0"/>
              <a:t>值的集合，合并这些</a:t>
            </a:r>
            <a:r>
              <a:rPr lang="en-US" altLang="zh-CN" sz="2000" dirty="0"/>
              <a:t>Value</a:t>
            </a:r>
            <a:r>
              <a:rPr lang="zh-CN" altLang="en-US" sz="2000" dirty="0"/>
              <a:t>值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0" indent="0">
              <a:buNone/>
            </a:pPr>
            <a:endParaRPr lang="zh-CN" altLang="en-US" sz="2000" dirty="0"/>
          </a:p>
          <a:p>
            <a:r>
              <a:rPr lang="zh-CN" altLang="en-US" sz="2400" dirty="0" smtClean="0"/>
              <a:t>实验内容：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000" dirty="0" smtClean="0"/>
              <a:t>1.MapReduce</a:t>
            </a:r>
            <a:r>
              <a:rPr lang="zh-CN" altLang="en-US" sz="2000" dirty="0" smtClean="0"/>
              <a:t>初级</a:t>
            </a:r>
            <a:r>
              <a:rPr lang="zh-CN" altLang="en-US" sz="2000" dirty="0"/>
              <a:t>编程（单词统计</a:t>
            </a:r>
            <a:r>
              <a:rPr lang="en-US" altLang="zh-CN" sz="2000" dirty="0" err="1"/>
              <a:t>Wordcount</a:t>
            </a:r>
            <a:r>
              <a:rPr lang="en-US" altLang="zh-CN" sz="2000" dirty="0"/>
              <a:t> 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2</a:t>
            </a:r>
            <a:r>
              <a:rPr lang="en-US" altLang="zh-CN" sz="2000" dirty="0"/>
              <a:t>. </a:t>
            </a:r>
            <a:r>
              <a:rPr lang="en-US" altLang="zh-CN" sz="2000" dirty="0" err="1" smtClean="0"/>
              <a:t>MapReduce</a:t>
            </a:r>
            <a:r>
              <a:rPr lang="zh-CN" altLang="en-US" sz="2000" dirty="0"/>
              <a:t>初级</a:t>
            </a:r>
            <a:r>
              <a:rPr lang="zh-CN" altLang="en-US" sz="2000" dirty="0" smtClean="0"/>
              <a:t>编程（</a:t>
            </a:r>
            <a:r>
              <a:rPr lang="en-US" altLang="zh-CN" sz="2000" dirty="0" smtClean="0"/>
              <a:t>Web</a:t>
            </a:r>
            <a:r>
              <a:rPr lang="zh-CN" altLang="en-US" sz="2000" dirty="0" smtClean="0"/>
              <a:t>日志分析）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3.MapReduce</a:t>
            </a:r>
            <a:r>
              <a:rPr lang="zh-CN" altLang="en-US" sz="2000" dirty="0" smtClean="0"/>
              <a:t>进阶编程（统计求和、分组、平均）</a:t>
            </a:r>
            <a:endParaRPr lang="zh-CN" altLang="en-US" sz="2000" dirty="0"/>
          </a:p>
          <a:p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332656"/>
            <a:ext cx="6480175" cy="620688"/>
          </a:xfrm>
        </p:spPr>
        <p:txBody>
          <a:bodyPr/>
          <a:lstStyle/>
          <a:p>
            <a:r>
              <a:rPr lang="en-US" altLang="zh-CN" dirty="0" err="1" smtClean="0"/>
              <a:t>MapReduce</a:t>
            </a:r>
            <a:r>
              <a:rPr lang="zh-CN" altLang="en-US" dirty="0" smtClean="0"/>
              <a:t>编程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056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332656"/>
            <a:ext cx="4399947" cy="495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0"/>
              </a:spcBef>
            </a:pP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分布式并行编程</a:t>
            </a:r>
            <a:endParaRPr lang="zh-CN" altLang="en-US" sz="32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685800" y="1219200"/>
            <a:ext cx="7848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问题：在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MapReduce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出现之前，已经有像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MPI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这样非常成熟的并行计算框架了，那么为什么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Google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还需要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MapReduce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？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MapReduce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相较于传统的并行计算框架有什么优势？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59964"/>
              </p:ext>
            </p:extLst>
          </p:nvPr>
        </p:nvGraphicFramePr>
        <p:xfrm>
          <a:off x="467544" y="2638972"/>
          <a:ext cx="8229600" cy="266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7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86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84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</a:rPr>
                        <a:t>传统并行计算框架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MapReduce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集群架构</a:t>
                      </a:r>
                      <a:r>
                        <a:rPr lang="en-US" altLang="zh-CN" sz="1800" dirty="0" smtClean="0"/>
                        <a:t>/</a:t>
                      </a:r>
                      <a:r>
                        <a:rPr lang="zh-CN" altLang="en-US" sz="1800" dirty="0" smtClean="0"/>
                        <a:t>容错性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共享式</a:t>
                      </a:r>
                      <a:r>
                        <a:rPr lang="en-US" altLang="zh-CN" sz="1800" dirty="0" smtClean="0"/>
                        <a:t>(</a:t>
                      </a:r>
                      <a:r>
                        <a:rPr lang="zh-CN" altLang="en-US" sz="1800" dirty="0" smtClean="0"/>
                        <a:t>共享内存</a:t>
                      </a:r>
                      <a:r>
                        <a:rPr lang="en-US" altLang="zh-CN" sz="1800" dirty="0" smtClean="0"/>
                        <a:t>/</a:t>
                      </a:r>
                      <a:r>
                        <a:rPr lang="zh-CN" altLang="en-US" sz="1800" dirty="0" smtClean="0"/>
                        <a:t>共享存储</a:t>
                      </a:r>
                      <a:r>
                        <a:rPr lang="en-US" altLang="zh-CN" sz="1800" dirty="0" smtClean="0"/>
                        <a:t>)</a:t>
                      </a:r>
                      <a:r>
                        <a:rPr lang="zh-CN" altLang="en-US" sz="1800" dirty="0" smtClean="0"/>
                        <a:t>，容错性差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非共享式，容错性好</a:t>
                      </a:r>
                      <a:endParaRPr lang="zh-CN" alt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硬件</a:t>
                      </a:r>
                      <a:r>
                        <a:rPr lang="en-US" altLang="zh-CN" sz="1800" dirty="0" smtClean="0"/>
                        <a:t>/</a:t>
                      </a:r>
                      <a:r>
                        <a:rPr lang="zh-CN" altLang="en-US" sz="1800" dirty="0" smtClean="0"/>
                        <a:t>价格</a:t>
                      </a:r>
                      <a:r>
                        <a:rPr lang="en-US" altLang="zh-CN" sz="1800" dirty="0" smtClean="0"/>
                        <a:t>/</a:t>
                      </a:r>
                      <a:r>
                        <a:rPr lang="zh-CN" altLang="en-US" sz="1800" dirty="0" smtClean="0"/>
                        <a:t>扩展性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刀片服务器、高速网、</a:t>
                      </a:r>
                      <a:r>
                        <a:rPr lang="en-US" altLang="zh-CN" sz="1800" dirty="0" smtClean="0"/>
                        <a:t>SAN</a:t>
                      </a:r>
                      <a:r>
                        <a:rPr lang="zh-CN" altLang="en-US" sz="1800" dirty="0" smtClean="0"/>
                        <a:t>，价格贵，扩展性差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普通</a:t>
                      </a:r>
                      <a:r>
                        <a:rPr lang="en-US" altLang="zh-CN" sz="1800" dirty="0" smtClean="0"/>
                        <a:t>PC</a:t>
                      </a:r>
                      <a:r>
                        <a:rPr lang="zh-CN" altLang="en-US" sz="1800" dirty="0" smtClean="0"/>
                        <a:t>机，便宜，扩展性好</a:t>
                      </a:r>
                      <a:endParaRPr lang="zh-CN" alt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编程</a:t>
                      </a:r>
                      <a:r>
                        <a:rPr lang="en-US" altLang="zh-CN" sz="1800" dirty="0" smtClean="0"/>
                        <a:t>/</a:t>
                      </a:r>
                      <a:r>
                        <a:rPr lang="zh-CN" altLang="en-US" sz="1800" dirty="0" smtClean="0"/>
                        <a:t>学习难度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what-how</a:t>
                      </a:r>
                      <a:r>
                        <a:rPr lang="zh-CN" altLang="en-US" sz="1800" dirty="0" smtClean="0"/>
                        <a:t>，难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what</a:t>
                      </a:r>
                      <a:r>
                        <a:rPr lang="zh-CN" altLang="en-US" sz="1800" dirty="0" smtClean="0"/>
                        <a:t>，简单</a:t>
                      </a:r>
                      <a:endParaRPr lang="zh-CN" alt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适用场景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实时、细粒度计算、计算密集型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批处理、非实时、数据密集型</a:t>
                      </a:r>
                      <a:endParaRPr lang="zh-CN" alt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2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3568" y="1200885"/>
            <a:ext cx="792088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将复杂的、运行于大规模集群上的并行计算过程高度地抽象到了两个函数：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Reduce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。编程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容易，不需要掌握分布式并行编程细节，也可以很容易把自己的程序运行在分布式系统上，完成海量数据的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buFontTx/>
              <a:buChar char="•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采用“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分而治之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”策略，一个存储在分布式文件系统中的大规模数据集，会被切分成许多独立的分片（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split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），这些分片可以被多个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任务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并行处理。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buFontTx/>
              <a:buChar char="•"/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设计的一个理念就是“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计算向数据靠拢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”，而不是“数据向计算靠拢”，因为，移动数据需要大量的网络传输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开销。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buFontTx/>
              <a:buChar char="•"/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框架采用了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Master/Slave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架构，包括一个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Master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和若干个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Slave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Master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上运行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Slave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上运行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TaskTracker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332656"/>
            <a:ext cx="4399947" cy="495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0"/>
              </a:spcBef>
            </a:pPr>
            <a:r>
              <a:rPr lang="en-US" altLang="en-US" sz="32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</a:t>
            </a:r>
            <a:r>
              <a:rPr lang="en-US" altLang="zh-CN" sz="32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apReduce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模型简介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332656"/>
            <a:ext cx="4399947" cy="495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0"/>
              </a:spcBef>
            </a:pPr>
            <a:r>
              <a:rPr lang="en-US" altLang="en-US" sz="32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en-US" sz="3200" dirty="0" err="1">
                <a:latin typeface="微软雅黑" pitchFamily="34" charset="-122"/>
                <a:ea typeface="微软雅黑" pitchFamily="34" charset="-122"/>
              </a:rPr>
              <a:t>Map和</a:t>
            </a:r>
            <a:r>
              <a:rPr lang="en-US" altLang="en-US" sz="3200" dirty="0" err="1" smtClean="0">
                <a:latin typeface="微软雅黑" pitchFamily="34" charset="-122"/>
                <a:ea typeface="微软雅黑" pitchFamily="34" charset="-122"/>
              </a:rPr>
              <a:t>Reduce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函数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6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0908"/>
              </p:ext>
            </p:extLst>
          </p:nvPr>
        </p:nvGraphicFramePr>
        <p:xfrm>
          <a:off x="323528" y="2204864"/>
          <a:ext cx="8534400" cy="301783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2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函数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输入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输出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说明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56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Map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,v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如：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行号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,”a b c”&gt;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List(&lt;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如：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&lt;“a”,1&gt;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&lt;“b”,1&gt;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&lt;“c”,1&gt;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将小数据集进一步解析成一批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&lt;key,value&gt;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对，输入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Map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函数中进行处理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2.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每一个输入的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会输出一批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。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是计算的中间结果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5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Reduce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,List(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如：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&lt;“a”,&lt;1,1,1&gt;&gt;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&lt;“a”,3&gt;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输入的中间结果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,List(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)&gt;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中的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List(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表示是一批属于同一个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en-US" altLang="zh-CN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的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value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2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概述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accent2">
              <a:lumMod val="75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体系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架构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编程实战</a:t>
              </a: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1115616" y="4215613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MapReduce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性能调优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39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>
            <a:spLocks/>
          </p:cNvSpPr>
          <p:nvPr/>
        </p:nvSpPr>
        <p:spPr>
          <a:xfrm>
            <a:off x="-180528" y="381000"/>
            <a:ext cx="5904656" cy="455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MapReduce1.0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的体系结构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509505"/>
              </p:ext>
            </p:extLst>
          </p:nvPr>
        </p:nvGraphicFramePr>
        <p:xfrm>
          <a:off x="590804" y="1703820"/>
          <a:ext cx="766127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r:id="rId5" imgW="8905897" imgH="5143500" progId="">
                  <p:embed/>
                </p:oleObj>
              </mc:Choice>
              <mc:Fallback>
                <p:oleObj r:id="rId5" imgW="8905897" imgH="51435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04" y="1703820"/>
                        <a:ext cx="7661275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571500" y="105169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体系结构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主要由四个部分组成，分别是：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TaskTracker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以及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Task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23876" y="1274280"/>
            <a:ext cx="840584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用户编写的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程序通过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提交到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用户可通过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Client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提供的一些接口查看作业运行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状态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buFont typeface="Arial" charset="0"/>
              <a:buChar char="•"/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负责资源监控和作业调度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监控所有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TaskTracker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Job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的健康状况，一旦发现失败，就将相应的任务转移到其他节点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会跟踪任务的执行进度、资源使用量等信息，并将这些信息告诉任务调度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TaskScheduler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），而调度器会在资源出现空闲时，选择合适的任务去使用这些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资源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927" y="260648"/>
            <a:ext cx="4608512" cy="495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0"/>
              </a:spcBef>
            </a:pPr>
            <a:r>
              <a:rPr lang="en-US" altLang="en-US" sz="32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</a:t>
            </a:r>
            <a:r>
              <a:rPr lang="en-US" altLang="zh-CN" sz="32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apReduce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的体系结构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23528" y="1556792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TaskTracker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TaskTracker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会周期性地通过“心跳”将本节点上资源的使用情况和任务的运行进度汇报给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，同时接收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发送过来的命令并执行相应的操作（如启动新任务、杀死任务等）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TaskTracker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slot”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等量划分本节点上的资源量（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、内存等）。一个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获取到一个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slot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后才有机会运行，而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Hadoop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调度器的作用就是将各个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TaskTracker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上的空闲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slot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分配给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slot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Map slot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Reduce slot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两种，分别供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MapTask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Reduce Task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buFont typeface="Arial" charset="0"/>
              <a:buChar char="•"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Map Task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Reduce Task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两种，均由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TaskTracker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启动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927" y="260648"/>
            <a:ext cx="4608512" cy="495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0"/>
              </a:spcBef>
            </a:pPr>
            <a:r>
              <a:rPr lang="en-US" altLang="en-US" sz="32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</a:t>
            </a:r>
            <a:r>
              <a:rPr lang="en-US" altLang="zh-CN" sz="32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apReduce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的体系结构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演示文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演示文稿2</Template>
  <TotalTime>3263</TotalTime>
  <Words>2422</Words>
  <Application>Microsoft Office PowerPoint</Application>
  <PresentationFormat>On-screen Show (4:3)</PresentationFormat>
  <Paragraphs>253</Paragraphs>
  <Slides>29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 Unicode MS</vt:lpstr>
      <vt:lpstr>方正大黑简体</vt:lpstr>
      <vt:lpstr>黑体</vt:lpstr>
      <vt:lpstr>华文行楷</vt:lpstr>
      <vt:lpstr>华文楷体</vt:lpstr>
      <vt:lpstr>宋体</vt:lpstr>
      <vt:lpstr>微软雅黑</vt:lpstr>
      <vt:lpstr>Arial</vt:lpstr>
      <vt:lpstr>Arial Black</vt:lpstr>
      <vt:lpstr>Calibri</vt:lpstr>
      <vt:lpstr>Corbel</vt:lpstr>
      <vt:lpstr>Times New Roman</vt:lpstr>
      <vt:lpstr>演示文稿2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sugon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用户47</dc:creator>
  <cp:lastModifiedBy>Fara YANG</cp:lastModifiedBy>
  <cp:revision>195</cp:revision>
  <dcterms:created xsi:type="dcterms:W3CDTF">2011-03-28T03:13:39Z</dcterms:created>
  <dcterms:modified xsi:type="dcterms:W3CDTF">2017-07-10T06:32:43Z</dcterms:modified>
</cp:coreProperties>
</file>