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96" r:id="rId2"/>
    <p:sldId id="372" r:id="rId3"/>
    <p:sldId id="424" r:id="rId4"/>
    <p:sldId id="480" r:id="rId5"/>
    <p:sldId id="481" r:id="rId6"/>
    <p:sldId id="482" r:id="rId7"/>
    <p:sldId id="483" r:id="rId8"/>
    <p:sldId id="476"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381" r:id="rId24"/>
    <p:sldId id="383" r:id="rId25"/>
    <p:sldId id="384" r:id="rId26"/>
    <p:sldId id="385" r:id="rId27"/>
    <p:sldId id="398" r:id="rId28"/>
    <p:sldId id="386" r:id="rId29"/>
    <p:sldId id="498" r:id="rId30"/>
    <p:sldId id="479" r:id="rId31"/>
    <p:sldId id="412" r:id="rId32"/>
    <p:sldId id="413" r:id="rId33"/>
    <p:sldId id="414" r:id="rId34"/>
    <p:sldId id="499" r:id="rId35"/>
    <p:sldId id="500" r:id="rId36"/>
    <p:sldId id="471"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50" autoAdjust="0"/>
    <p:restoredTop sz="90442" autoAdjust="0"/>
  </p:normalViewPr>
  <p:slideViewPr>
    <p:cSldViewPr>
      <p:cViewPr varScale="1">
        <p:scale>
          <a:sx n="78" d="100"/>
          <a:sy n="78" d="100"/>
        </p:scale>
        <p:origin x="7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482"/>
    </p:cViewPr>
  </p:sorterViewPr>
  <p:notesViewPr>
    <p:cSldViewPr>
      <p:cViewPr varScale="1">
        <p:scale>
          <a:sx n="54" d="100"/>
          <a:sy n="54" d="100"/>
        </p:scale>
        <p:origin x="-29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E78497-196B-415E-957E-0F415BE43247}" type="datetimeFigureOut">
              <a:rPr lang="zh-CN" altLang="en-US" smtClean="0"/>
              <a:pPr/>
              <a:t>2017/7/10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853C6-0FAD-4C80-9812-1751C557927C}" type="slidenum">
              <a:rPr lang="zh-CN" altLang="en-US" smtClean="0"/>
              <a:pPr/>
              <a:t>‹#›</a:t>
            </a:fld>
            <a:endParaRPr lang="zh-CN" altLang="en-US"/>
          </a:p>
        </p:txBody>
      </p:sp>
    </p:spTree>
    <p:extLst>
      <p:ext uri="{BB962C8B-B14F-4D97-AF65-F5344CB8AC3E}">
        <p14:creationId xmlns:p14="http://schemas.microsoft.com/office/powerpoint/2010/main" val="424863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497A3-A6E9-460C-B8AE-AE67AD1E0A38}" type="datetimeFigureOut">
              <a:rPr lang="zh-CN" altLang="en-US" smtClean="0"/>
              <a:pPr/>
              <a:t>2017/7/10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C96D9-4D4F-4265-8F02-21631B019730}" type="slidenum">
              <a:rPr lang="zh-CN" altLang="en-US" smtClean="0"/>
              <a:pPr/>
              <a:t>‹#›</a:t>
            </a:fld>
            <a:endParaRPr lang="zh-CN" altLang="en-US"/>
          </a:p>
        </p:txBody>
      </p:sp>
    </p:spTree>
    <p:extLst>
      <p:ext uri="{BB962C8B-B14F-4D97-AF65-F5344CB8AC3E}">
        <p14:creationId xmlns:p14="http://schemas.microsoft.com/office/powerpoint/2010/main" val="189911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1</a:t>
            </a:fld>
            <a:endParaRPr lang="zh-CN" altLang="en-US"/>
          </a:p>
        </p:txBody>
      </p:sp>
    </p:spTree>
    <p:extLst>
      <p:ext uri="{BB962C8B-B14F-4D97-AF65-F5344CB8AC3E}">
        <p14:creationId xmlns:p14="http://schemas.microsoft.com/office/powerpoint/2010/main" val="168234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10327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1032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0327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10327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23</a:t>
            </a:fld>
            <a:endParaRPr lang="zh-CN" altLang="en-US"/>
          </a:p>
        </p:txBody>
      </p:sp>
    </p:spTree>
    <p:extLst>
      <p:ext uri="{BB962C8B-B14F-4D97-AF65-F5344CB8AC3E}">
        <p14:creationId xmlns:p14="http://schemas.microsoft.com/office/powerpoint/2010/main" val="193108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27</a:t>
            </a:fld>
            <a:endParaRPr lang="zh-CN" altLang="en-US"/>
          </a:p>
        </p:txBody>
      </p:sp>
    </p:spTree>
    <p:extLst>
      <p:ext uri="{BB962C8B-B14F-4D97-AF65-F5344CB8AC3E}">
        <p14:creationId xmlns:p14="http://schemas.microsoft.com/office/powerpoint/2010/main" val="73541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10327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06698"/>
            <a:ext cx="9144000" cy="607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264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灯片编号占位符 5"/>
          <p:cNvSpPr txBox="1">
            <a:spLocks/>
          </p:cNvSpPr>
          <p:nvPr userDrawn="1"/>
        </p:nvSpPr>
        <p:spPr>
          <a:xfrm>
            <a:off x="8299746" y="214290"/>
            <a:ext cx="590568" cy="476250"/>
          </a:xfrm>
          <a:prstGeom prst="rect">
            <a:avLst/>
          </a:prstGeo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7DA0A-B8CB-4480-B4CA-78820B2FDF0F}" type="slidenum">
              <a:rPr kumimoji="0" lang="zh-CN" altLang="en-US" sz="1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内容占位符 8"/>
          <p:cNvSpPr>
            <a:spLocks noGrp="1"/>
          </p:cNvSpPr>
          <p:nvPr>
            <p:ph sz="quarter" idx="13"/>
          </p:nvPr>
        </p:nvSpPr>
        <p:spPr>
          <a:xfrm>
            <a:off x="525484" y="1268760"/>
            <a:ext cx="8078964" cy="4824536"/>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1" name="文本占位符 10"/>
          <p:cNvSpPr>
            <a:spLocks noGrp="1"/>
          </p:cNvSpPr>
          <p:nvPr>
            <p:ph type="body" sz="quarter" idx="14"/>
          </p:nvPr>
        </p:nvSpPr>
        <p:spPr>
          <a:xfrm>
            <a:off x="539750" y="203624"/>
            <a:ext cx="6480175" cy="620688"/>
          </a:xfrm>
          <a:prstGeom prst="rect">
            <a:avLst/>
          </a:prstGeom>
        </p:spPr>
        <p:txBody>
          <a:bodyPr/>
          <a:lstStyle>
            <a:lvl1pPr>
              <a:buFontTx/>
              <a:buNone/>
              <a:defRPr>
                <a:latin typeface="微软雅黑" pitchFamily="34" charset="-122"/>
                <a:ea typeface="微软雅黑" pitchFamily="34" charset="-122"/>
                <a:cs typeface="Arial Unicode MS" pitchFamily="34" charset="-122"/>
              </a:defRPr>
            </a:lvl1pPr>
          </a:lstStyle>
          <a:p>
            <a:pPr lvl="0"/>
            <a:r>
              <a:rPr lang="zh-CN" altLang="en-US" dirty="0" smtClean="0"/>
              <a:t>单击此处编辑母版文本样式</a:t>
            </a:r>
          </a:p>
        </p:txBody>
      </p:sp>
      <p:sp>
        <p:nvSpPr>
          <p:cNvPr id="5" name="矩形 4"/>
          <p:cNvSpPr/>
          <p:nvPr userDrawn="1"/>
        </p:nvSpPr>
        <p:spPr>
          <a:xfrm flipV="1">
            <a:off x="-2273" y="884479"/>
            <a:ext cx="5581872" cy="43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805" y="6471266"/>
            <a:ext cx="9171805" cy="41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9"/>
          <p:cNvSpPr txBox="1"/>
          <p:nvPr userDrawn="1"/>
        </p:nvSpPr>
        <p:spPr>
          <a:xfrm>
            <a:off x="-27805" y="6504694"/>
            <a:ext cx="2132275" cy="325544"/>
          </a:xfrm>
          <a:prstGeom prst="rect">
            <a:avLst/>
          </a:prstGeom>
          <a:noFill/>
        </p:spPr>
        <p:txBody>
          <a:bodyPr wrap="square" lIns="78555" tIns="39278" rIns="78555" bIns="39278" rtlCol="0">
            <a:spAutoFit/>
          </a:bodyPr>
          <a:lstStyle/>
          <a:p>
            <a:pPr algn="r"/>
            <a:r>
              <a:rPr lang="zh-CN" altLang="en-US" sz="1600" b="0" dirty="0" smtClean="0">
                <a:solidFill>
                  <a:schemeClr val="bg1"/>
                </a:solidFill>
                <a:latin typeface="华文行楷" pitchFamily="2" charset="-122"/>
                <a:ea typeface="华文行楷" pitchFamily="2" charset="-122"/>
              </a:rPr>
              <a:t>计算  决定未来</a:t>
            </a:r>
            <a:endParaRPr lang="zh-CN" altLang="en-US" sz="1600" b="0" dirty="0">
              <a:solidFill>
                <a:schemeClr val="bg1"/>
              </a:solidFill>
              <a:latin typeface="华文行楷" pitchFamily="2" charset="-122"/>
              <a:ea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1+#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0000" y="205200"/>
            <a:ext cx="6480000" cy="619200"/>
          </a:xfrm>
          <a:prstGeom prst="rect">
            <a:avLst/>
          </a:prstGeom>
        </p:spPr>
        <p:txBody>
          <a:bodyPr/>
          <a:lstStyle>
            <a:lvl1pPr>
              <a:defRPr lang="zh-CN" altLang="en-US" sz="3200">
                <a:latin typeface="微软雅黑" pitchFamily="34" charset="-122"/>
                <a:ea typeface="微软雅黑" pitchFamily="34" charset="-122"/>
                <a:cs typeface="Arial Unicode MS" pitchFamily="34" charset="-122"/>
              </a:defRPr>
            </a:lvl1pPr>
          </a:lstStyle>
          <a:p>
            <a:pPr marL="342900" lvl="0" indent="-342900" algn="l">
              <a:spcBef>
                <a:spcPct val="20000"/>
              </a:spcBef>
              <a:buFontTx/>
            </a:pPr>
            <a:r>
              <a:rPr lang="zh-CN" altLang="en-US" dirty="0" smtClean="0"/>
              <a:t>单击此处编辑母版标题样式</a:t>
            </a:r>
            <a:endParaRPr lang="zh-CN" altLang="en-US" dirty="0"/>
          </a:p>
        </p:txBody>
      </p:sp>
      <p:sp>
        <p:nvSpPr>
          <p:cNvPr id="3" name="灯片编号占位符 2"/>
          <p:cNvSpPr>
            <a:spLocks noGrp="1"/>
          </p:cNvSpPr>
          <p:nvPr>
            <p:ph type="sldNum" sz="quarter" idx="10"/>
          </p:nvPr>
        </p:nvSpPr>
        <p:spPr/>
        <p:txBody>
          <a:bodyPr/>
          <a:lstStyle/>
          <a:p>
            <a:fld id="{1677DA0A-B8CB-4480-B4CA-78820B2FDF0F}" type="slidenum">
              <a:rPr lang="zh-CN" altLang="en-US" smtClean="0"/>
              <a:pPr/>
              <a:t>‹#›</a:t>
            </a:fld>
            <a:endParaRPr lang="en-US" altLang="zh-CN" dirty="0"/>
          </a:p>
        </p:txBody>
      </p:sp>
      <p:sp>
        <p:nvSpPr>
          <p:cNvPr id="5" name="内容占位符 4"/>
          <p:cNvSpPr>
            <a:spLocks noGrp="1"/>
          </p:cNvSpPr>
          <p:nvPr>
            <p:ph sz="quarter" idx="11"/>
          </p:nvPr>
        </p:nvSpPr>
        <p:spPr>
          <a:xfrm>
            <a:off x="287984" y="1267200"/>
            <a:ext cx="4140000" cy="5184874"/>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内容占位符 6"/>
          <p:cNvSpPr>
            <a:spLocks noGrp="1"/>
          </p:cNvSpPr>
          <p:nvPr>
            <p:ph sz="quarter" idx="12"/>
          </p:nvPr>
        </p:nvSpPr>
        <p:spPr>
          <a:xfrm>
            <a:off x="4643438" y="1267201"/>
            <a:ext cx="4140000" cy="5184873"/>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矩形 5"/>
          <p:cNvSpPr/>
          <p:nvPr userDrawn="1"/>
        </p:nvSpPr>
        <p:spPr>
          <a:xfrm flipV="1">
            <a:off x="-2273" y="884479"/>
            <a:ext cx="5581872" cy="43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805" y="6471266"/>
            <a:ext cx="9171805" cy="41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9"/>
          <p:cNvSpPr txBox="1"/>
          <p:nvPr userDrawn="1"/>
        </p:nvSpPr>
        <p:spPr>
          <a:xfrm>
            <a:off x="-27805" y="6504694"/>
            <a:ext cx="2132275" cy="325544"/>
          </a:xfrm>
          <a:prstGeom prst="rect">
            <a:avLst/>
          </a:prstGeom>
          <a:noFill/>
        </p:spPr>
        <p:txBody>
          <a:bodyPr wrap="square" lIns="78555" tIns="39278" rIns="78555" bIns="39278" rtlCol="0">
            <a:spAutoFit/>
          </a:bodyPr>
          <a:lstStyle/>
          <a:p>
            <a:pPr algn="r"/>
            <a:r>
              <a:rPr lang="zh-CN" altLang="en-US" sz="1600" b="0" dirty="0" smtClean="0">
                <a:solidFill>
                  <a:schemeClr val="bg1"/>
                </a:solidFill>
                <a:latin typeface="华文行楷" pitchFamily="2" charset="-122"/>
                <a:ea typeface="华文行楷" pitchFamily="2" charset="-122"/>
              </a:rPr>
              <a:t>计算  决定未来</a:t>
            </a:r>
            <a:endParaRPr lang="zh-CN" altLang="en-US" sz="1600" b="0"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1019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C00000"/>
        </a:solidFill>
        <a:effectLst/>
      </p:bgPr>
    </p:bg>
    <p:spTree>
      <p:nvGrpSpPr>
        <p:cNvPr id="1" name=""/>
        <p:cNvGrpSpPr/>
        <p:nvPr/>
      </p:nvGrpSpPr>
      <p:grpSpPr>
        <a:xfrm>
          <a:off x="0" y="0"/>
          <a:ext cx="0" cy="0"/>
          <a:chOff x="0" y="0"/>
          <a:chExt cx="0" cy="0"/>
        </a:xfrm>
      </p:grpSpPr>
      <p:grpSp>
        <p:nvGrpSpPr>
          <p:cNvPr id="7" name="组合 6"/>
          <p:cNvGrpSpPr>
            <a:grpSpLocks/>
          </p:cNvGrpSpPr>
          <p:nvPr userDrawn="1"/>
        </p:nvGrpSpPr>
        <p:grpSpPr bwMode="auto">
          <a:xfrm>
            <a:off x="7107238" y="228600"/>
            <a:ext cx="1585912" cy="419100"/>
            <a:chOff x="7162800" y="228600"/>
            <a:chExt cx="1586151" cy="419101"/>
          </a:xfrm>
        </p:grpSpPr>
        <p:grpSp>
          <p:nvGrpSpPr>
            <p:cNvPr id="8" name="组合 7"/>
            <p:cNvGrpSpPr>
              <a:grpSpLocks/>
            </p:cNvGrpSpPr>
            <p:nvPr/>
          </p:nvGrpSpPr>
          <p:grpSpPr bwMode="auto">
            <a:xfrm>
              <a:off x="8382000" y="228600"/>
              <a:ext cx="366951" cy="378619"/>
              <a:chOff x="6324600" y="2121932"/>
              <a:chExt cx="366951" cy="378619"/>
            </a:xfrm>
          </p:grpSpPr>
          <p:sp>
            <p:nvSpPr>
              <p:cNvPr id="11" name="矩形 10"/>
              <p:cNvSpPr>
                <a:spLocks noChangeArrowheads="1"/>
              </p:cNvSpPr>
              <p:nvPr/>
            </p:nvSpPr>
            <p:spPr bwMode="auto">
              <a:xfrm>
                <a:off x="6324600" y="2133600"/>
                <a:ext cx="366951" cy="366951"/>
              </a:xfrm>
              <a:prstGeom prst="rect">
                <a:avLst/>
              </a:prstGeom>
              <a:solidFill>
                <a:srgbClr val="B01F24"/>
              </a:solidFill>
              <a:ln w="9525">
                <a:noFill/>
                <a:miter lim="800000"/>
                <a:headEnd/>
                <a:tailEnd/>
              </a:ln>
            </p:spPr>
            <p:txBody>
              <a:bodyPr/>
              <a:lstStyle/>
              <a:p>
                <a:pPr algn="ctr"/>
                <a:endParaRPr lang="zh-CN" altLang="en-US"/>
              </a:p>
            </p:txBody>
          </p:sp>
          <p:sp>
            <p:nvSpPr>
              <p:cNvPr id="12" name="TextBox 6"/>
              <p:cNvSpPr txBox="1">
                <a:spLocks noChangeArrowheads="1"/>
              </p:cNvSpPr>
              <p:nvPr/>
            </p:nvSpPr>
            <p:spPr bwMode="auto">
              <a:xfrm>
                <a:off x="6358648" y="2121932"/>
                <a:ext cx="184759" cy="369333"/>
              </a:xfrm>
              <a:prstGeom prst="rect">
                <a:avLst/>
              </a:prstGeom>
              <a:noFill/>
              <a:ln w="9525">
                <a:noFill/>
                <a:miter lim="800000"/>
                <a:headEnd/>
                <a:tailEnd/>
              </a:ln>
            </p:spPr>
            <p:txBody>
              <a:bodyPr wrap="none">
                <a:spAutoFit/>
              </a:bodyPr>
              <a:lstStyle/>
              <a:p>
                <a:pPr algn="ctr"/>
                <a:endParaRPr lang="en-US" altLang="zh-CN" dirty="0" smtClean="0">
                  <a:solidFill>
                    <a:schemeClr val="bg1"/>
                  </a:solidFill>
                </a:endParaRPr>
              </a:p>
            </p:txBody>
          </p:sp>
        </p:grpSp>
        <p:pic>
          <p:nvPicPr>
            <p:cNvPr id="9" name="Picture 2" descr="E:\work\S-曙光20120720\logo\曙光组合logo.png"/>
            <p:cNvPicPr>
              <a:picLocks noChangeAspect="1" noChangeArrowheads="1"/>
            </p:cNvPicPr>
            <p:nvPr/>
          </p:nvPicPr>
          <p:blipFill>
            <a:blip r:embed="rId2" cstate="print"/>
            <a:srcRect/>
            <a:stretch>
              <a:fillRect/>
            </a:stretch>
          </p:blipFill>
          <p:spPr bwMode="auto">
            <a:xfrm>
              <a:off x="7162800" y="261645"/>
              <a:ext cx="970420" cy="386056"/>
            </a:xfrm>
            <a:prstGeom prst="rect">
              <a:avLst/>
            </a:prstGeom>
            <a:noFill/>
            <a:ln w="9525">
              <a:noFill/>
              <a:miter lim="800000"/>
              <a:headEnd/>
              <a:tailEnd/>
            </a:ln>
          </p:spPr>
        </p:pic>
        <p:sp>
          <p:nvSpPr>
            <p:cNvPr id="10" name="矩形 9"/>
            <p:cNvSpPr>
              <a:spLocks noChangeArrowheads="1"/>
            </p:cNvSpPr>
            <p:nvPr/>
          </p:nvSpPr>
          <p:spPr bwMode="auto">
            <a:xfrm>
              <a:off x="8229600" y="240268"/>
              <a:ext cx="76200" cy="366951"/>
            </a:xfrm>
            <a:prstGeom prst="rect">
              <a:avLst/>
            </a:prstGeom>
            <a:solidFill>
              <a:srgbClr val="B01F24"/>
            </a:solidFill>
            <a:ln w="9525">
              <a:noFill/>
              <a:miter lim="800000"/>
              <a:headEnd/>
              <a:tailEnd/>
            </a:ln>
          </p:spPr>
          <p:txBody>
            <a:bodyPr/>
            <a:lstStyle/>
            <a:p>
              <a:pPr algn="ctr"/>
              <a:endParaRPr lang="zh-CN" altLang="en-US"/>
            </a:p>
          </p:txBody>
        </p:sp>
      </p:grpSp>
      <p:sp>
        <p:nvSpPr>
          <p:cNvPr id="13" name="灯片编号占位符 5"/>
          <p:cNvSpPr txBox="1">
            <a:spLocks/>
          </p:cNvSpPr>
          <p:nvPr userDrawn="1"/>
        </p:nvSpPr>
        <p:spPr>
          <a:xfrm>
            <a:off x="8299746" y="214290"/>
            <a:ext cx="590568" cy="476250"/>
          </a:xfrm>
          <a:prstGeom prst="rect">
            <a:avLst/>
          </a:prstGeo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7DA0A-B8CB-4480-B4CA-78820B2FDF0F}" type="slidenum">
              <a:rPr kumimoji="0" lang="zh-CN" altLang="en-US" sz="18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矩形 23"/>
          <p:cNvSpPr>
            <a:spLocks noChangeArrowheads="1"/>
          </p:cNvSpPr>
          <p:nvPr userDrawn="1"/>
        </p:nvSpPr>
        <p:spPr bwMode="auto">
          <a:xfrm>
            <a:off x="152400" y="4591050"/>
            <a:ext cx="8839200" cy="2087563"/>
          </a:xfrm>
          <a:prstGeom prst="rect">
            <a:avLst/>
          </a:prstGeom>
          <a:solidFill>
            <a:schemeClr val="tx1">
              <a:lumMod val="50000"/>
              <a:lumOff val="50000"/>
            </a:schemeClr>
          </a:solidFill>
          <a:ln w="9525">
            <a:noFill/>
            <a:miter lim="800000"/>
            <a:headEnd/>
            <a:tailEnd/>
          </a:ln>
        </p:spPr>
        <p:txBody>
          <a:bodyPr/>
          <a:lstStyle/>
          <a:p>
            <a:pPr algn="ctr">
              <a:defRPr/>
            </a:pPr>
            <a:endParaRPr lang="zh-CN" altLang="en-US"/>
          </a:p>
        </p:txBody>
      </p:sp>
      <p:sp>
        <p:nvSpPr>
          <p:cNvPr id="25" name="矩形 24"/>
          <p:cNvSpPr/>
          <p:nvPr userDrawn="1"/>
        </p:nvSpPr>
        <p:spPr>
          <a:xfrm>
            <a:off x="893763" y="5764213"/>
            <a:ext cx="7356475" cy="785812"/>
          </a:xfrm>
          <a:prstGeom prst="rect">
            <a:avLst/>
          </a:prstGeom>
        </p:spPr>
        <p:txBody>
          <a:bodyPr>
            <a:spAutoFit/>
          </a:bodyPr>
          <a:lstStyle/>
          <a:p>
            <a:pPr algn="ctr">
              <a:lnSpc>
                <a:spcPct val="150000"/>
              </a:lnSpc>
              <a:defRPr/>
            </a:pPr>
            <a:r>
              <a:rPr lang="zh-CN" altLang="en-US" sz="1000" spc="100" dirty="0">
                <a:solidFill>
                  <a:schemeClr val="bg1"/>
                </a:solidFill>
                <a:latin typeface="微软雅黑" pitchFamily="34" charset="-122"/>
                <a:ea typeface="微软雅黑" pitchFamily="34" charset="-122"/>
              </a:rPr>
              <a:t>通讯地址：北京市海淀区东北旺西路</a:t>
            </a:r>
            <a:r>
              <a:rPr lang="en-US" altLang="zh-CN" sz="1000" spc="100" dirty="0">
                <a:solidFill>
                  <a:schemeClr val="bg1"/>
                </a:solidFill>
                <a:latin typeface="微软雅黑" pitchFamily="34" charset="-122"/>
                <a:ea typeface="微软雅黑" pitchFamily="34" charset="-122"/>
              </a:rPr>
              <a:t>8</a:t>
            </a:r>
            <a:r>
              <a:rPr lang="zh-CN" altLang="en-US" sz="1000" spc="100" dirty="0">
                <a:solidFill>
                  <a:schemeClr val="bg1"/>
                </a:solidFill>
                <a:latin typeface="微软雅黑" pitchFamily="34" charset="-122"/>
                <a:ea typeface="微软雅黑" pitchFamily="34" charset="-122"/>
              </a:rPr>
              <a:t>号中关村软件园</a:t>
            </a:r>
            <a:r>
              <a:rPr lang="en-US" altLang="zh-CN" sz="1000" spc="100" dirty="0">
                <a:solidFill>
                  <a:schemeClr val="bg1"/>
                </a:solidFill>
                <a:latin typeface="微软雅黑" pitchFamily="34" charset="-122"/>
                <a:ea typeface="微软雅黑" pitchFamily="34" charset="-122"/>
              </a:rPr>
              <a:t>36</a:t>
            </a:r>
            <a:r>
              <a:rPr lang="zh-CN" altLang="en-US" sz="1000" spc="100" dirty="0">
                <a:solidFill>
                  <a:schemeClr val="bg1"/>
                </a:solidFill>
                <a:latin typeface="微软雅黑" pitchFamily="34" charset="-122"/>
                <a:ea typeface="微软雅黑" pitchFamily="34" charset="-122"/>
              </a:rPr>
              <a:t>号 </a:t>
            </a:r>
            <a:endParaRPr lang="en-US" altLang="zh-CN" sz="1000" spc="100" dirty="0">
              <a:solidFill>
                <a:schemeClr val="bg1"/>
              </a:solidFill>
              <a:latin typeface="微软雅黑" pitchFamily="34" charset="-122"/>
              <a:ea typeface="微软雅黑" pitchFamily="34" charset="-122"/>
            </a:endParaRPr>
          </a:p>
          <a:p>
            <a:pPr algn="ctr">
              <a:lnSpc>
                <a:spcPct val="150000"/>
              </a:lnSpc>
              <a:defRPr/>
            </a:pPr>
            <a:r>
              <a:rPr lang="zh-CN" altLang="en-US" sz="1000" spc="100" dirty="0">
                <a:solidFill>
                  <a:schemeClr val="bg1"/>
                </a:solidFill>
                <a:latin typeface="微软雅黑" pitchFamily="34" charset="-122"/>
                <a:ea typeface="微软雅黑" pitchFamily="34" charset="-122"/>
              </a:rPr>
              <a:t>邮政编码</a:t>
            </a:r>
            <a:r>
              <a:rPr lang="zh-CN" altLang="en-US" sz="1000" spc="100" dirty="0">
                <a:solidFill>
                  <a:schemeClr val="bg1"/>
                </a:solidFill>
              </a:rPr>
              <a:t>：</a:t>
            </a:r>
            <a:r>
              <a:rPr lang="en-US" altLang="zh-CN" sz="1000" spc="100" dirty="0">
                <a:solidFill>
                  <a:schemeClr val="bg1"/>
                </a:solidFill>
              </a:rPr>
              <a:t>100094    </a:t>
            </a:r>
            <a:r>
              <a:rPr lang="zh-CN" altLang="en-US" sz="1000" spc="100" dirty="0">
                <a:solidFill>
                  <a:schemeClr val="bg1"/>
                </a:solidFill>
                <a:latin typeface="微软雅黑" pitchFamily="34" charset="-122"/>
                <a:ea typeface="微软雅黑" pitchFamily="34" charset="-122"/>
              </a:rPr>
              <a:t>联系电话</a:t>
            </a:r>
            <a:r>
              <a:rPr lang="zh-CN" altLang="en-US" sz="1000" spc="100" dirty="0">
                <a:solidFill>
                  <a:schemeClr val="bg1"/>
                </a:solidFill>
              </a:rPr>
              <a:t>：</a:t>
            </a:r>
            <a:r>
              <a:rPr lang="en-US" altLang="zh-CN" sz="1000" spc="100" dirty="0">
                <a:solidFill>
                  <a:schemeClr val="bg1"/>
                </a:solidFill>
              </a:rPr>
              <a:t>010-56308000   </a:t>
            </a:r>
            <a:r>
              <a:rPr lang="zh-CN" altLang="en-US" sz="1000" spc="100" dirty="0">
                <a:solidFill>
                  <a:schemeClr val="bg1"/>
                </a:solidFill>
                <a:latin typeface="微软雅黑" pitchFamily="34" charset="-122"/>
                <a:ea typeface="微软雅黑" pitchFamily="34" charset="-122"/>
              </a:rPr>
              <a:t>微博</a:t>
            </a:r>
            <a:r>
              <a:rPr lang="zh-CN" altLang="en-US" sz="1000" spc="100" dirty="0">
                <a:solidFill>
                  <a:schemeClr val="bg1"/>
                </a:solidFill>
              </a:rPr>
              <a:t>：</a:t>
            </a:r>
            <a:r>
              <a:rPr lang="en-US" altLang="zh-CN" sz="1000" spc="100" dirty="0">
                <a:solidFill>
                  <a:schemeClr val="bg1"/>
                </a:solidFill>
              </a:rPr>
              <a:t>http://weibo.com/zksugon      </a:t>
            </a:r>
          </a:p>
          <a:p>
            <a:pPr algn="ctr">
              <a:lnSpc>
                <a:spcPct val="150000"/>
              </a:lnSpc>
              <a:defRPr/>
            </a:pPr>
            <a:r>
              <a:rPr lang="en-US" altLang="zh-CN" sz="1000" spc="100" dirty="0">
                <a:solidFill>
                  <a:schemeClr val="bg1"/>
                </a:solidFill>
              </a:rPr>
              <a:t>EMAIL:SUGONBRAND@SUGON.COM   </a:t>
            </a:r>
            <a:r>
              <a:rPr lang="zh-CN" altLang="en-US" sz="1000" spc="100" dirty="0">
                <a:solidFill>
                  <a:schemeClr val="bg1"/>
                </a:solidFill>
                <a:latin typeface="微软雅黑" pitchFamily="34" charset="-122"/>
                <a:ea typeface="微软雅黑" pitchFamily="34" charset="-122"/>
              </a:rPr>
              <a:t>网站</a:t>
            </a:r>
            <a:r>
              <a:rPr lang="en-US" altLang="zh-CN" sz="1000" spc="100" dirty="0">
                <a:solidFill>
                  <a:schemeClr val="bg1"/>
                </a:solidFill>
                <a:latin typeface="微软雅黑" pitchFamily="34" charset="-122"/>
                <a:ea typeface="微软雅黑" pitchFamily="34" charset="-122"/>
              </a:rPr>
              <a:t>(web)</a:t>
            </a:r>
            <a:r>
              <a:rPr lang="zh-CN" altLang="en-US" sz="1000" spc="100" dirty="0">
                <a:solidFill>
                  <a:schemeClr val="bg1"/>
                </a:solidFill>
              </a:rPr>
              <a:t>：</a:t>
            </a:r>
            <a:r>
              <a:rPr lang="en-US" altLang="zh-CN" sz="1000" spc="100" dirty="0">
                <a:solidFill>
                  <a:schemeClr val="bg1"/>
                </a:solidFill>
              </a:rPr>
              <a:t>Http://www.sugon.com</a:t>
            </a:r>
            <a:endParaRPr lang="zh-CN" altLang="en-US" sz="1000" spc="100" dirty="0">
              <a:solidFill>
                <a:schemeClr val="bg1"/>
              </a:solidFill>
              <a:latin typeface="微软雅黑" pitchFamily="34" charset="-122"/>
              <a:ea typeface="微软雅黑" pitchFamily="34" charset="-122"/>
            </a:endParaRPr>
          </a:p>
        </p:txBody>
      </p:sp>
      <p:sp>
        <p:nvSpPr>
          <p:cNvPr id="26" name="TextBox 11"/>
          <p:cNvSpPr txBox="1"/>
          <p:nvPr userDrawn="1"/>
        </p:nvSpPr>
        <p:spPr>
          <a:xfrm>
            <a:off x="3130849" y="4756758"/>
            <a:ext cx="3644085" cy="1107996"/>
          </a:xfrm>
          <a:prstGeom prst="rect">
            <a:avLst/>
          </a:prstGeom>
          <a:noFill/>
        </p:spPr>
        <p:txBody>
          <a:bodyPr wrap="square">
            <a:spAutoFit/>
          </a:bodyPr>
          <a:lstStyle/>
          <a:p>
            <a:pPr>
              <a:defRPr/>
            </a:pPr>
            <a:r>
              <a:rPr lang="en-US" altLang="zh-CN" sz="66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rPr>
              <a:t>THANKS</a:t>
            </a:r>
            <a:endParaRPr lang="zh-CN" altLang="en-US" sz="8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endParaRPr>
          </a:p>
        </p:txBody>
      </p:sp>
      <p:sp>
        <p:nvSpPr>
          <p:cNvPr id="27" name="矩形 26"/>
          <p:cNvSpPr>
            <a:spLocks noChangeArrowheads="1"/>
          </p:cNvSpPr>
          <p:nvPr userDrawn="1"/>
        </p:nvSpPr>
        <p:spPr bwMode="auto">
          <a:xfrm>
            <a:off x="6149975" y="179388"/>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sp>
        <p:nvSpPr>
          <p:cNvPr id="28" name="矩形 27"/>
          <p:cNvSpPr>
            <a:spLocks noChangeArrowheads="1"/>
          </p:cNvSpPr>
          <p:nvPr userDrawn="1"/>
        </p:nvSpPr>
        <p:spPr bwMode="auto">
          <a:xfrm>
            <a:off x="152400" y="179388"/>
            <a:ext cx="2841625" cy="2087562"/>
          </a:xfrm>
          <a:prstGeom prst="rect">
            <a:avLst/>
          </a:prstGeom>
          <a:solidFill>
            <a:schemeClr val="bg1">
              <a:lumMod val="75000"/>
            </a:schemeClr>
          </a:solidFill>
          <a:ln w="9525">
            <a:noFill/>
            <a:miter lim="800000"/>
            <a:headEnd/>
            <a:tailEnd/>
          </a:ln>
        </p:spPr>
        <p:txBody>
          <a:bodyPr/>
          <a:lstStyle/>
          <a:p>
            <a:pPr algn="ctr">
              <a:defRPr/>
            </a:pPr>
            <a:endParaRPr lang="zh-CN" altLang="en-US"/>
          </a:p>
        </p:txBody>
      </p:sp>
      <p:pic>
        <p:nvPicPr>
          <p:cNvPr id="29" name="Picture 2"/>
          <p:cNvPicPr>
            <a:picLocks noChangeAspect="1" noChangeArrowheads="1"/>
          </p:cNvPicPr>
          <p:nvPr userDrawn="1"/>
        </p:nvPicPr>
        <p:blipFill rotWithShape="1">
          <a:blip r:embed="rId3" cstate="print">
            <a:extLst/>
          </a:blip>
          <a:srcRect t="5578" b="5578"/>
          <a:stretch/>
        </p:blipFill>
        <p:spPr bwMode="auto">
          <a:xfrm>
            <a:off x="6150097" y="2481831"/>
            <a:ext cx="2825145" cy="1905244"/>
          </a:xfrm>
          <a:prstGeom prst="rect">
            <a:avLst/>
          </a:prstGeom>
          <a:noFill/>
          <a:effectLst>
            <a:innerShdw blurRad="114300">
              <a:prstClr val="black"/>
            </a:innerShdw>
          </a:effectLst>
          <a:extLst/>
        </p:spPr>
      </p:pic>
      <p:pic>
        <p:nvPicPr>
          <p:cNvPr id="30" name="Picture 3"/>
          <p:cNvPicPr>
            <a:picLocks noChangeAspect="1" noChangeArrowheads="1"/>
          </p:cNvPicPr>
          <p:nvPr userDrawn="1"/>
        </p:nvPicPr>
        <p:blipFill rotWithShape="1">
          <a:blip r:embed="rId4" cstate="print">
            <a:extLst/>
          </a:blip>
          <a:srcRect l="4985" t="7926" r="4985"/>
          <a:stretch/>
        </p:blipFill>
        <p:spPr bwMode="auto">
          <a:xfrm>
            <a:off x="3151251" y="179653"/>
            <a:ext cx="2841504" cy="2087010"/>
          </a:xfrm>
          <a:prstGeom prst="rect">
            <a:avLst/>
          </a:prstGeom>
          <a:noFill/>
          <a:effectLst>
            <a:innerShdw blurRad="114300">
              <a:prstClr val="black"/>
            </a:innerShdw>
          </a:effectLst>
          <a:extLst/>
        </p:spPr>
      </p:pic>
      <p:pic>
        <p:nvPicPr>
          <p:cNvPr id="31" name="Picture 4"/>
          <p:cNvPicPr>
            <a:picLocks noChangeAspect="1" noChangeArrowheads="1"/>
          </p:cNvPicPr>
          <p:nvPr userDrawn="1"/>
        </p:nvPicPr>
        <p:blipFill rotWithShape="1">
          <a:blip r:embed="rId5" cstate="print">
            <a:extLst/>
          </a:blip>
          <a:srcRect l="5096" t="10577" r="5096" b="-385"/>
          <a:stretch/>
        </p:blipFill>
        <p:spPr bwMode="auto">
          <a:xfrm>
            <a:off x="152403" y="2470923"/>
            <a:ext cx="2841505" cy="1916152"/>
          </a:xfrm>
          <a:prstGeom prst="rect">
            <a:avLst/>
          </a:prstGeom>
          <a:noFill/>
          <a:effectLst>
            <a:innerShdw blurRad="114300">
              <a:prstClr val="black"/>
            </a:innerShdw>
          </a:effectLst>
          <a:extLst/>
        </p:spPr>
      </p:pic>
      <p:sp>
        <p:nvSpPr>
          <p:cNvPr id="32" name="矩形 31"/>
          <p:cNvSpPr/>
          <p:nvPr userDrawn="1"/>
        </p:nvSpPr>
        <p:spPr>
          <a:xfrm>
            <a:off x="1893888" y="5791200"/>
            <a:ext cx="184150" cy="276225"/>
          </a:xfrm>
          <a:prstGeom prst="rect">
            <a:avLst/>
          </a:prstGeom>
        </p:spPr>
        <p:txBody>
          <a:bodyPr wrap="none">
            <a:spAutoFit/>
          </a:bodyPr>
          <a:lstStyle/>
          <a:p>
            <a:pPr algn="ctr">
              <a:defRPr/>
            </a:pPr>
            <a:endParaRPr lang="zh-CN" altLang="en-US" sz="1200" b="1" spc="100" dirty="0">
              <a:solidFill>
                <a:schemeClr val="bg1"/>
              </a:solidFill>
              <a:latin typeface="微软雅黑" pitchFamily="34" charset="-122"/>
              <a:ea typeface="微软雅黑" pitchFamily="34" charset="-122"/>
            </a:endParaRPr>
          </a:p>
        </p:txBody>
      </p:sp>
      <p:sp>
        <p:nvSpPr>
          <p:cNvPr id="19" name="TextBox 9"/>
          <p:cNvSpPr txBox="1"/>
          <p:nvPr userDrawn="1"/>
        </p:nvSpPr>
        <p:spPr>
          <a:xfrm>
            <a:off x="2638099" y="3142973"/>
            <a:ext cx="3378175" cy="571766"/>
          </a:xfrm>
          <a:prstGeom prst="rect">
            <a:avLst/>
          </a:prstGeom>
          <a:noFill/>
        </p:spPr>
        <p:txBody>
          <a:bodyPr wrap="square" lIns="78555" tIns="39278" rIns="78555" bIns="39278" rtlCol="0">
            <a:spAutoFit/>
          </a:bodyPr>
          <a:lstStyle/>
          <a:p>
            <a:pPr algn="r"/>
            <a:r>
              <a:rPr lang="zh-CN" altLang="en-US" sz="3200" b="0" dirty="0" smtClean="0">
                <a:solidFill>
                  <a:schemeClr val="bg1"/>
                </a:solidFill>
                <a:latin typeface="华文行楷" pitchFamily="2" charset="-122"/>
                <a:ea typeface="华文行楷" pitchFamily="2" charset="-122"/>
              </a:rPr>
              <a:t>计算  决定未来</a:t>
            </a:r>
            <a:endParaRPr lang="zh-CN" altLang="en-US" sz="3200" b="0"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2600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1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7107238" y="228600"/>
            <a:ext cx="1585912" cy="419100"/>
            <a:chOff x="7162800" y="228600"/>
            <a:chExt cx="1586151" cy="419101"/>
          </a:xfrm>
        </p:grpSpPr>
        <p:grpSp>
          <p:nvGrpSpPr>
            <p:cNvPr id="3" name="组合 2"/>
            <p:cNvGrpSpPr>
              <a:grpSpLocks/>
            </p:cNvGrpSpPr>
            <p:nvPr/>
          </p:nvGrpSpPr>
          <p:grpSpPr bwMode="auto">
            <a:xfrm>
              <a:off x="8382000" y="228600"/>
              <a:ext cx="366951" cy="378619"/>
              <a:chOff x="6324600" y="2121932"/>
              <a:chExt cx="366951" cy="378619"/>
            </a:xfrm>
          </p:grpSpPr>
          <p:sp>
            <p:nvSpPr>
              <p:cNvPr id="6" name="矩形 5"/>
              <p:cNvSpPr>
                <a:spLocks noChangeArrowheads="1"/>
              </p:cNvSpPr>
              <p:nvPr/>
            </p:nvSpPr>
            <p:spPr bwMode="auto">
              <a:xfrm>
                <a:off x="6324600" y="2133600"/>
                <a:ext cx="366951" cy="366951"/>
              </a:xfrm>
              <a:prstGeom prst="rect">
                <a:avLst/>
              </a:prstGeom>
              <a:solidFill>
                <a:srgbClr val="B01F24"/>
              </a:solidFill>
              <a:ln w="9525">
                <a:noFill/>
                <a:miter lim="800000"/>
                <a:headEnd/>
                <a:tailEnd/>
              </a:ln>
            </p:spPr>
            <p:txBody>
              <a:bodyPr/>
              <a:lstStyle/>
              <a:p>
                <a:pPr algn="ctr"/>
                <a:endParaRPr lang="zh-CN" altLang="en-US"/>
              </a:p>
            </p:txBody>
          </p:sp>
          <p:sp>
            <p:nvSpPr>
              <p:cNvPr id="7" name="TextBox 6"/>
              <p:cNvSpPr txBox="1">
                <a:spLocks noChangeArrowheads="1"/>
              </p:cNvSpPr>
              <p:nvPr/>
            </p:nvSpPr>
            <p:spPr bwMode="auto">
              <a:xfrm>
                <a:off x="6358648" y="2121932"/>
                <a:ext cx="184759" cy="369333"/>
              </a:xfrm>
              <a:prstGeom prst="rect">
                <a:avLst/>
              </a:prstGeom>
              <a:noFill/>
              <a:ln w="9525">
                <a:noFill/>
                <a:miter lim="800000"/>
                <a:headEnd/>
                <a:tailEnd/>
              </a:ln>
            </p:spPr>
            <p:txBody>
              <a:bodyPr wrap="none">
                <a:spAutoFit/>
              </a:bodyPr>
              <a:lstStyle/>
              <a:p>
                <a:pPr algn="ctr"/>
                <a:endParaRPr lang="en-US" altLang="zh-CN" dirty="0" smtClean="0">
                  <a:solidFill>
                    <a:schemeClr val="bg1"/>
                  </a:solidFill>
                </a:endParaRPr>
              </a:p>
            </p:txBody>
          </p:sp>
        </p:grpSp>
        <p:pic>
          <p:nvPicPr>
            <p:cNvPr id="4" name="Picture 2" descr="E:\work\S-曙光20120720\logo\曙光组合logo.png"/>
            <p:cNvPicPr>
              <a:picLocks noChangeAspect="1" noChangeArrowheads="1"/>
            </p:cNvPicPr>
            <p:nvPr/>
          </p:nvPicPr>
          <p:blipFill>
            <a:blip r:embed="rId6" cstate="print"/>
            <a:srcRect/>
            <a:stretch>
              <a:fillRect/>
            </a:stretch>
          </p:blipFill>
          <p:spPr bwMode="auto">
            <a:xfrm>
              <a:off x="7162800" y="261645"/>
              <a:ext cx="970420" cy="386056"/>
            </a:xfrm>
            <a:prstGeom prst="rect">
              <a:avLst/>
            </a:prstGeom>
            <a:noFill/>
            <a:ln w="9525">
              <a:noFill/>
              <a:miter lim="800000"/>
              <a:headEnd/>
              <a:tailEnd/>
            </a:ln>
          </p:spPr>
        </p:pic>
        <p:sp>
          <p:nvSpPr>
            <p:cNvPr id="5" name="矩形 4"/>
            <p:cNvSpPr>
              <a:spLocks noChangeArrowheads="1"/>
            </p:cNvSpPr>
            <p:nvPr/>
          </p:nvSpPr>
          <p:spPr bwMode="auto">
            <a:xfrm>
              <a:off x="8229600" y="240268"/>
              <a:ext cx="76200" cy="366951"/>
            </a:xfrm>
            <a:prstGeom prst="rect">
              <a:avLst/>
            </a:prstGeom>
            <a:solidFill>
              <a:srgbClr val="B01F24"/>
            </a:solidFill>
            <a:ln w="9525">
              <a:noFill/>
              <a:miter lim="800000"/>
              <a:headEnd/>
              <a:tailEnd/>
            </a:ln>
          </p:spPr>
          <p:txBody>
            <a:bodyPr/>
            <a:lstStyle/>
            <a:p>
              <a:pPr algn="ctr"/>
              <a:endParaRPr lang="zh-CN" altLang="en-US"/>
            </a:p>
          </p:txBody>
        </p:sp>
      </p:grpSp>
      <p:sp>
        <p:nvSpPr>
          <p:cNvPr id="8" name="灯片编号占位符 5"/>
          <p:cNvSpPr>
            <a:spLocks noGrp="1"/>
          </p:cNvSpPr>
          <p:nvPr>
            <p:ph type="sldNum" sz="quarter" idx="4"/>
          </p:nvPr>
        </p:nvSpPr>
        <p:spPr>
          <a:xfrm>
            <a:off x="8285678" y="214290"/>
            <a:ext cx="590568" cy="476250"/>
          </a:xfrm>
          <a:prstGeom prst="rect">
            <a:avLst/>
          </a:prstGeom>
        </p:spPr>
        <p:txBody>
          <a:bodyPr/>
          <a:lstStyle>
            <a:lvl1pPr>
              <a:defRPr>
                <a:solidFill>
                  <a:schemeClr val="bg1"/>
                </a:solidFill>
              </a:defRPr>
            </a:lvl1pPr>
          </a:lstStyle>
          <a:p>
            <a:fld id="{1677DA0A-B8CB-4480-B4CA-78820B2FDF0F}" type="slidenum">
              <a:rPr lang="zh-CN" altLang="en-US" smtClean="0"/>
              <a:pPr/>
              <a:t>‹#›</a:t>
            </a:fld>
            <a:endParaRPr lang="en-US" altLang="zh-CN" dirty="0"/>
          </a:p>
        </p:txBody>
      </p:sp>
    </p:spTree>
    <p:extLst>
      <p:ext uri="{BB962C8B-B14F-4D97-AF65-F5344CB8AC3E}">
        <p14:creationId xmlns:p14="http://schemas.microsoft.com/office/powerpoint/2010/main" val="156507225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4"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4294967295"/>
          </p:nvPr>
        </p:nvSpPr>
        <p:spPr>
          <a:xfrm>
            <a:off x="1763688" y="3284984"/>
            <a:ext cx="6005512" cy="576263"/>
          </a:xfrm>
          <a:prstGeom prst="rect">
            <a:avLst/>
          </a:prstGeom>
        </p:spPr>
        <p:txBody>
          <a:bodyPr/>
          <a:lstStyle/>
          <a:p>
            <a:pPr marL="0" indent="0" algn="ctr">
              <a:buNone/>
            </a:pPr>
            <a:r>
              <a:rPr lang="en-US" altLang="zh-CN" sz="4000" dirty="0" err="1" smtClean="0">
                <a:solidFill>
                  <a:schemeClr val="bg1"/>
                </a:solidFill>
                <a:latin typeface="微软雅黑" panose="020B0503020204020204" pitchFamily="34" charset="-122"/>
                <a:ea typeface="微软雅黑" panose="020B0503020204020204" pitchFamily="34" charset="-122"/>
              </a:rPr>
              <a:t>HBase</a:t>
            </a:r>
            <a:r>
              <a:rPr lang="en-US" altLang="zh-CN" sz="4000" dirty="0" smtClean="0">
                <a:solidFill>
                  <a:schemeClr val="bg1"/>
                </a:solidFill>
                <a:latin typeface="微软雅黑" panose="020B0503020204020204" pitchFamily="34" charset="-122"/>
                <a:ea typeface="微软雅黑" panose="020B0503020204020204" pitchFamily="34" charset="-122"/>
              </a:rPr>
              <a:t> </a:t>
            </a:r>
            <a:r>
              <a:rPr lang="zh-CN" altLang="en-US" sz="4000" dirty="0" smtClean="0">
                <a:solidFill>
                  <a:schemeClr val="bg1"/>
                </a:solidFill>
                <a:latin typeface="微软雅黑" panose="020B0503020204020204" pitchFamily="34" charset="-122"/>
                <a:ea typeface="微软雅黑" panose="020B0503020204020204" pitchFamily="34" charset="-122"/>
              </a:rPr>
              <a:t>原理与实践</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23528" y="203624"/>
            <a:ext cx="6480175" cy="620688"/>
          </a:xfrm>
        </p:spPr>
        <p:txBody>
          <a:bodyPr/>
          <a:lstStyle/>
          <a:p>
            <a:r>
              <a:rPr lang="zh-CN" altLang="en-US" dirty="0"/>
              <a:t>数据模型相关概念</a:t>
            </a:r>
          </a:p>
        </p:txBody>
      </p:sp>
      <p:sp>
        <p:nvSpPr>
          <p:cNvPr id="4" name="Rectangle 3"/>
          <p:cNvSpPr txBox="1">
            <a:spLocks noChangeArrowheads="1"/>
          </p:cNvSpPr>
          <p:nvPr/>
        </p:nvSpPr>
        <p:spPr>
          <a:xfrm>
            <a:off x="-36512" y="1524000"/>
            <a:ext cx="44196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zh-CN" altLang="en-US" sz="1800" dirty="0" smtClean="0">
                <a:latin typeface="微软雅黑" pitchFamily="34" charset="-122"/>
                <a:ea typeface="微软雅黑" pitchFamily="34" charset="-122"/>
              </a:rPr>
              <a:t>表：</a:t>
            </a:r>
            <a:r>
              <a:rPr lang="en-US" altLang="zh-CN" sz="1800" dirty="0" err="1" smtClean="0">
                <a:latin typeface="微软雅黑" pitchFamily="34" charset="-122"/>
                <a:ea typeface="微软雅黑" pitchFamily="34" charset="-122"/>
              </a:rPr>
              <a:t>HBase</a:t>
            </a:r>
            <a:r>
              <a:rPr lang="zh-CN" altLang="en-US" sz="1800" dirty="0" smtClean="0">
                <a:latin typeface="微软雅黑" pitchFamily="34" charset="-122"/>
                <a:ea typeface="微软雅黑" pitchFamily="34" charset="-122"/>
              </a:rPr>
              <a:t>采用表来组织数据，表由行和列组成，列划分为若干个列族</a:t>
            </a:r>
          </a:p>
          <a:p>
            <a:pPr>
              <a:lnSpc>
                <a:spcPct val="90000"/>
              </a:lnSpc>
            </a:pPr>
            <a:r>
              <a:rPr lang="zh-CN" altLang="en-US" sz="1800" dirty="0" smtClean="0">
                <a:latin typeface="微软雅黑" pitchFamily="34" charset="-122"/>
                <a:ea typeface="微软雅黑" pitchFamily="34" charset="-122"/>
              </a:rPr>
              <a:t>行：每个</a:t>
            </a:r>
            <a:r>
              <a:rPr lang="en-US" altLang="zh-CN" sz="1800" dirty="0" err="1" smtClean="0">
                <a:latin typeface="微软雅黑" pitchFamily="34" charset="-122"/>
                <a:ea typeface="微软雅黑" pitchFamily="34" charset="-122"/>
              </a:rPr>
              <a:t>HBase</a:t>
            </a:r>
            <a:r>
              <a:rPr lang="zh-CN" altLang="en-US" sz="1800" dirty="0" smtClean="0">
                <a:latin typeface="微软雅黑" pitchFamily="34" charset="-122"/>
                <a:ea typeface="微软雅黑" pitchFamily="34" charset="-122"/>
              </a:rPr>
              <a:t>表都由若干行组成，每个行由行键（</a:t>
            </a:r>
            <a:r>
              <a:rPr lang="en-US" altLang="zh-CN" sz="1800" dirty="0" smtClean="0">
                <a:latin typeface="微软雅黑" pitchFamily="34" charset="-122"/>
                <a:ea typeface="微软雅黑" pitchFamily="34" charset="-122"/>
              </a:rPr>
              <a:t>row key</a:t>
            </a:r>
            <a:r>
              <a:rPr lang="zh-CN" altLang="en-US" sz="1800" dirty="0" smtClean="0">
                <a:latin typeface="微软雅黑" pitchFamily="34" charset="-122"/>
                <a:ea typeface="微软雅黑" pitchFamily="34" charset="-122"/>
              </a:rPr>
              <a:t>）来标识。</a:t>
            </a:r>
          </a:p>
          <a:p>
            <a:pPr>
              <a:lnSpc>
                <a:spcPct val="90000"/>
              </a:lnSpc>
            </a:pPr>
            <a:r>
              <a:rPr lang="zh-CN" altLang="en-US" sz="1800" dirty="0" smtClean="0">
                <a:latin typeface="微软雅黑" pitchFamily="34" charset="-122"/>
                <a:ea typeface="微软雅黑" pitchFamily="34" charset="-122"/>
              </a:rPr>
              <a:t>列族：一个</a:t>
            </a:r>
            <a:r>
              <a:rPr lang="en-US" altLang="zh-CN" sz="1800" dirty="0" err="1" smtClean="0">
                <a:latin typeface="微软雅黑" pitchFamily="34" charset="-122"/>
                <a:ea typeface="微软雅黑" pitchFamily="34" charset="-122"/>
              </a:rPr>
              <a:t>HBase</a:t>
            </a:r>
            <a:r>
              <a:rPr lang="zh-CN" altLang="en-US" sz="1800" dirty="0" smtClean="0">
                <a:latin typeface="微软雅黑" pitchFamily="34" charset="-122"/>
                <a:ea typeface="微软雅黑" pitchFamily="34" charset="-122"/>
              </a:rPr>
              <a:t>表被分组成许多“列族”（</a:t>
            </a:r>
            <a:r>
              <a:rPr lang="en-US" altLang="zh-CN" sz="1800" dirty="0" smtClean="0">
                <a:latin typeface="微软雅黑" pitchFamily="34" charset="-122"/>
                <a:ea typeface="微软雅黑" pitchFamily="34" charset="-122"/>
              </a:rPr>
              <a:t>Column Family</a:t>
            </a:r>
            <a:r>
              <a:rPr lang="zh-CN" altLang="en-US" sz="1800" dirty="0" smtClean="0">
                <a:latin typeface="微软雅黑" pitchFamily="34" charset="-122"/>
                <a:ea typeface="微软雅黑" pitchFamily="34" charset="-122"/>
              </a:rPr>
              <a:t>）的集合，它是基本的访问控制单元</a:t>
            </a:r>
          </a:p>
          <a:p>
            <a:pPr>
              <a:lnSpc>
                <a:spcPct val="90000"/>
              </a:lnSpc>
            </a:pPr>
            <a:r>
              <a:rPr lang="zh-CN" altLang="en-US" sz="1800" dirty="0" smtClean="0">
                <a:latin typeface="微软雅黑" pitchFamily="34" charset="-122"/>
                <a:ea typeface="微软雅黑" pitchFamily="34" charset="-122"/>
              </a:rPr>
              <a:t>列限定符：列族里的数据通过列限定符（或列）来定位</a:t>
            </a:r>
          </a:p>
          <a:p>
            <a:pPr>
              <a:lnSpc>
                <a:spcPct val="90000"/>
              </a:lnSpc>
            </a:pPr>
            <a:r>
              <a:rPr lang="zh-CN" altLang="en-US" sz="1800" dirty="0" smtClean="0">
                <a:latin typeface="微软雅黑" pitchFamily="34" charset="-122"/>
                <a:ea typeface="微软雅黑" pitchFamily="34" charset="-122"/>
              </a:rPr>
              <a:t>单元格：在</a:t>
            </a:r>
            <a:r>
              <a:rPr lang="en-US" altLang="zh-CN" sz="1800" dirty="0" err="1" smtClean="0">
                <a:latin typeface="微软雅黑" pitchFamily="34" charset="-122"/>
                <a:ea typeface="微软雅黑" pitchFamily="34" charset="-122"/>
              </a:rPr>
              <a:t>HBase</a:t>
            </a:r>
            <a:r>
              <a:rPr lang="zh-CN" altLang="en-US" sz="1800" dirty="0" smtClean="0">
                <a:latin typeface="微软雅黑" pitchFamily="34" charset="-122"/>
                <a:ea typeface="微软雅黑" pitchFamily="34" charset="-122"/>
              </a:rPr>
              <a:t>表中，通过行、列族和列限定符确定一个“单元格”（</a:t>
            </a:r>
            <a:r>
              <a:rPr lang="en-US" altLang="zh-CN" sz="1800" dirty="0" smtClean="0">
                <a:latin typeface="微软雅黑" pitchFamily="34" charset="-122"/>
                <a:ea typeface="微软雅黑" pitchFamily="34" charset="-122"/>
              </a:rPr>
              <a:t>cell</a:t>
            </a:r>
            <a:r>
              <a:rPr lang="zh-CN" altLang="en-US" sz="1800" dirty="0" smtClean="0">
                <a:latin typeface="微软雅黑" pitchFamily="34" charset="-122"/>
                <a:ea typeface="微软雅黑" pitchFamily="34" charset="-122"/>
              </a:rPr>
              <a:t>），单元格中存储的数据没有数据类型，总被视为字节数组</a:t>
            </a:r>
            <a:r>
              <a:rPr lang="en-US" altLang="zh-CN" sz="1800" dirty="0" smtClean="0">
                <a:latin typeface="微软雅黑" pitchFamily="34" charset="-122"/>
                <a:ea typeface="微软雅黑" pitchFamily="34" charset="-122"/>
              </a:rPr>
              <a:t>byte[]</a:t>
            </a:r>
          </a:p>
          <a:p>
            <a:pPr>
              <a:lnSpc>
                <a:spcPct val="90000"/>
              </a:lnSpc>
            </a:pPr>
            <a:r>
              <a:rPr lang="zh-CN" altLang="en-US" sz="1800" dirty="0" smtClean="0">
                <a:latin typeface="微软雅黑" pitchFamily="34" charset="-122"/>
                <a:ea typeface="微软雅黑" pitchFamily="34" charset="-122"/>
              </a:rPr>
              <a:t>时间戳：每个单元格都保存着同一份数据的多个版本，这些版本采用时间戳进行索引</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704" y="1729655"/>
            <a:ext cx="48768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79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5496" y="203624"/>
            <a:ext cx="6480175" cy="620688"/>
          </a:xfrm>
        </p:spPr>
        <p:txBody>
          <a:bodyPr/>
          <a:lstStyle/>
          <a:p>
            <a:r>
              <a:rPr lang="en-US" altLang="zh-CN" dirty="0"/>
              <a:t>	</a:t>
            </a:r>
            <a:r>
              <a:rPr lang="zh-CN" altLang="en-US" dirty="0"/>
              <a:t>数据坐标</a:t>
            </a:r>
          </a:p>
        </p:txBody>
      </p:sp>
      <p:sp>
        <p:nvSpPr>
          <p:cNvPr id="5" name="Rectangle 3"/>
          <p:cNvSpPr txBox="1">
            <a:spLocks noChangeArrowheads="1"/>
          </p:cNvSpPr>
          <p:nvPr/>
        </p:nvSpPr>
        <p:spPr>
          <a:xfrm>
            <a:off x="457200" y="1124744"/>
            <a:ext cx="8153400" cy="106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err="1" smtClean="0">
                <a:latin typeface="微软雅黑" pitchFamily="34" charset="-122"/>
                <a:ea typeface="微软雅黑" pitchFamily="34" charset="-122"/>
              </a:rPr>
              <a:t>HBase</a:t>
            </a:r>
            <a:r>
              <a:rPr lang="zh-CN" altLang="en-US" sz="1800" dirty="0" smtClean="0">
                <a:latin typeface="微软雅黑" pitchFamily="34" charset="-122"/>
                <a:ea typeface="微软雅黑" pitchFamily="34" charset="-122"/>
              </a:rPr>
              <a:t>中需要根据行键、列族、列限定符和时间戳来确定一个单元格，因此，可以视为一个“四维坐标”，即</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行键</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列族</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列限定符</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时间戳</a:t>
            </a:r>
            <a:r>
              <a:rPr lang="en-US" altLang="zh-CN" sz="1800" dirty="0" smtClean="0">
                <a:latin typeface="微软雅黑" pitchFamily="34" charset="-122"/>
                <a:ea typeface="微软雅黑" pitchFamily="34" charset="-122"/>
              </a:rPr>
              <a:t>]</a:t>
            </a:r>
            <a:endParaRPr lang="zh-CN" altLang="en-US" sz="1800" dirty="0" smtClean="0">
              <a:latin typeface="微软雅黑" pitchFamily="34" charset="-122"/>
              <a:ea typeface="微软雅黑" pitchFamily="34" charset="-122"/>
            </a:endParaRPr>
          </a:p>
        </p:txBody>
      </p:sp>
      <p:graphicFrame>
        <p:nvGraphicFramePr>
          <p:cNvPr id="7" name="Group 45"/>
          <p:cNvGraphicFramePr>
            <a:graphicFrameLocks noGrp="1"/>
          </p:cNvGraphicFramePr>
          <p:nvPr>
            <p:ph sz="half" idx="4294967295"/>
            <p:extLst>
              <p:ext uri="{D42A27DB-BD31-4B8C-83A1-F6EECF244321}">
                <p14:modId xmlns:p14="http://schemas.microsoft.com/office/powerpoint/2010/main" val="665587323"/>
              </p:ext>
            </p:extLst>
          </p:nvPr>
        </p:nvGraphicFramePr>
        <p:xfrm>
          <a:off x="533400" y="1844824"/>
          <a:ext cx="8077200" cy="1474789"/>
        </p:xfrm>
        <a:graphic>
          <a:graphicData uri="http://schemas.openxmlformats.org/drawingml/2006/table">
            <a:tbl>
              <a:tblPr/>
              <a:tblGrid>
                <a:gridCol w="52197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tblGrid>
              <a:tr h="42404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键</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值</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41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201505003</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Info</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email</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1174184619081]</a:t>
                      </a:r>
                      <a:endParaRPr kumimoji="0" lang="fr-FR" altLang="zh-CN" sz="2000" b="0" i="0" u="none" strike="noStrike" cap="none" normalizeH="0" baseline="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fr-FR"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xie@qq.com</a:t>
                      </a:r>
                      <a:r>
                        <a:rPr kumimoji="0" lang="fr-FR"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endParaRPr kumimoji="0" lang="fr-FR" altLang="zh-CN" sz="2000" b="0" i="0" u="none" strike="noStrike" cap="none" normalizeH="0" baseline="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5433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201505003</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Info</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email</a:t>
                      </a:r>
                      <a:r>
                        <a:rPr kumimoji="0" lang="fr-FR"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fr-FR"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1174184620720]</a:t>
                      </a:r>
                      <a:endParaRPr kumimoji="0" lang="fr-FR"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fr-FR"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you@163.com</a:t>
                      </a:r>
                      <a:r>
                        <a:rPr kumimoji="0" lang="en-US"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56992"/>
            <a:ext cx="4658072" cy="306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95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5496" y="203624"/>
            <a:ext cx="6480175" cy="620688"/>
          </a:xfrm>
        </p:spPr>
        <p:txBody>
          <a:bodyPr/>
          <a:lstStyle/>
          <a:p>
            <a:r>
              <a:rPr lang="en-US" altLang="zh-CN" dirty="0"/>
              <a:t>	</a:t>
            </a:r>
            <a:r>
              <a:rPr lang="zh-CN" altLang="en-US" dirty="0"/>
              <a:t>概念视图</a:t>
            </a:r>
          </a:p>
        </p:txBody>
      </p:sp>
      <p:graphicFrame>
        <p:nvGraphicFramePr>
          <p:cNvPr id="6" name="Group 153"/>
          <p:cNvGraphicFramePr>
            <a:graphicFrameLocks noGrp="1"/>
          </p:cNvGraphicFramePr>
          <p:nvPr>
            <p:extLst>
              <p:ext uri="{D42A27DB-BD31-4B8C-83A1-F6EECF244321}">
                <p14:modId xmlns:p14="http://schemas.microsoft.com/office/powerpoint/2010/main" val="3093296669"/>
              </p:ext>
            </p:extLst>
          </p:nvPr>
        </p:nvGraphicFramePr>
        <p:xfrm>
          <a:off x="755576" y="1916832"/>
          <a:ext cx="7543800" cy="3902074"/>
        </p:xfrm>
        <a:graphic>
          <a:graphicData uri="http://schemas.openxmlformats.org/drawingml/2006/table">
            <a:tbl>
              <a:tblPr/>
              <a:tblGrid>
                <a:gridCol w="1203325">
                  <a:extLst>
                    <a:ext uri="{9D8B030D-6E8A-4147-A177-3AD203B41FA5}">
                      <a16:colId xmlns:a16="http://schemas.microsoft.com/office/drawing/2014/main" xmlns="" val="20000"/>
                    </a:ext>
                  </a:extLst>
                </a:gridCol>
                <a:gridCol w="593725">
                  <a:extLst>
                    <a:ext uri="{9D8B030D-6E8A-4147-A177-3AD203B41FA5}">
                      <a16:colId xmlns:a16="http://schemas.microsoft.com/office/drawing/2014/main" xmlns="" val="20001"/>
                    </a:ext>
                  </a:extLst>
                </a:gridCol>
                <a:gridCol w="1987550">
                  <a:extLst>
                    <a:ext uri="{9D8B030D-6E8A-4147-A177-3AD203B41FA5}">
                      <a16:colId xmlns:a16="http://schemas.microsoft.com/office/drawing/2014/main" xmlns="" val="20002"/>
                    </a:ext>
                  </a:extLst>
                </a:gridCol>
                <a:gridCol w="3759200">
                  <a:extLst>
                    <a:ext uri="{9D8B030D-6E8A-4147-A177-3AD203B41FA5}">
                      <a16:colId xmlns:a16="http://schemas.microsoft.com/office/drawing/2014/main" xmlns="" val="20003"/>
                    </a:ext>
                  </a:extLst>
                </a:gridCol>
              </a:tblGrid>
              <a:tr h="1006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行键</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时间戳</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列族</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contents</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列族</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anchor</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304">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"com.cnn.www"</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t5</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anchor:cnnsi.com</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CNN</a:t>
                      </a:r>
                      <a:r>
                        <a:rPr kumimoji="0" lang="en-US" altLang="zh-CN" sz="2000" b="0" i="0" u="none" strike="noStrike" cap="none" normalizeH="0" baseline="0" dirty="0" smtClean="0">
                          <a:ln>
                            <a:noFill/>
                          </a:ln>
                          <a:solidFill>
                            <a:schemeClr val="tx1"/>
                          </a:solidFill>
                          <a:effectLst/>
                          <a:latin typeface="Arial"/>
                          <a:ea typeface="宋体" pitchFamily="2" charset="-122"/>
                          <a:cs typeface="Times New Roman" pitchFamily="18" charset="0"/>
                        </a:rPr>
                        <a:t>”</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304">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t4</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anchor:my.look.ca</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="CNN.com"</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1154">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t3</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contents:html</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="&lt;html&gt;..." </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01154">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t2</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contents:html</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="&lt;html&gt;..." </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01154">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t1</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contents:html</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="&lt;html&gt;..." </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9" name="Rectangle 4"/>
          <p:cNvSpPr>
            <a:spLocks noChangeArrowheads="1"/>
          </p:cNvSpPr>
          <p:nvPr/>
        </p:nvSpPr>
        <p:spPr bwMode="auto">
          <a:xfrm>
            <a:off x="2655888" y="1340768"/>
            <a:ext cx="389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zh-CN" altLang="zh-CN" sz="2000" dirty="0" smtClean="0">
                <a:latin typeface="微软雅黑" pitchFamily="34" charset="-122"/>
                <a:ea typeface="微软雅黑" pitchFamily="34" charset="-122"/>
                <a:cs typeface="Times New Roman" pitchFamily="18" charset="0"/>
              </a:rPr>
              <a:t> </a:t>
            </a:r>
            <a:r>
              <a:rPr lang="zh-CN" altLang="zh-CN" sz="2000" dirty="0">
                <a:latin typeface="微软雅黑" pitchFamily="34" charset="-122"/>
                <a:ea typeface="微软雅黑" pitchFamily="34" charset="-122"/>
                <a:cs typeface="Times New Roman" pitchFamily="18" charset="0"/>
              </a:rPr>
              <a:t>HBase</a:t>
            </a:r>
            <a:r>
              <a:rPr lang="zh-CN" sz="2000" dirty="0">
                <a:latin typeface="微软雅黑" pitchFamily="34" charset="-122"/>
                <a:ea typeface="微软雅黑" pitchFamily="34" charset="-122"/>
                <a:cs typeface="Times New Roman" pitchFamily="18" charset="0"/>
              </a:rPr>
              <a:t>数据的概念视图</a:t>
            </a:r>
            <a:endParaRPr 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27807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5496" y="203624"/>
            <a:ext cx="6480175" cy="620688"/>
          </a:xfrm>
        </p:spPr>
        <p:txBody>
          <a:bodyPr/>
          <a:lstStyle/>
          <a:p>
            <a:r>
              <a:rPr lang="en-US" altLang="zh-CN" dirty="0"/>
              <a:t>	</a:t>
            </a:r>
            <a:r>
              <a:rPr lang="zh-CN" altLang="en-US" dirty="0"/>
              <a:t>物理</a:t>
            </a:r>
            <a:r>
              <a:rPr lang="zh-CN" altLang="en-US" dirty="0" smtClean="0"/>
              <a:t>视图</a:t>
            </a:r>
            <a:endParaRPr lang="zh-CN" altLang="en-US" dirty="0"/>
          </a:p>
        </p:txBody>
      </p:sp>
      <p:sp>
        <p:nvSpPr>
          <p:cNvPr id="9" name="Rectangle 4"/>
          <p:cNvSpPr>
            <a:spLocks noChangeArrowheads="1"/>
          </p:cNvSpPr>
          <p:nvPr/>
        </p:nvSpPr>
        <p:spPr bwMode="auto">
          <a:xfrm>
            <a:off x="2655888" y="1124744"/>
            <a:ext cx="389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zh-CN" altLang="zh-CN" sz="2000" dirty="0" smtClean="0">
                <a:latin typeface="微软雅黑" pitchFamily="34" charset="-122"/>
                <a:ea typeface="微软雅黑" pitchFamily="34" charset="-122"/>
                <a:cs typeface="Times New Roman" pitchFamily="18" charset="0"/>
              </a:rPr>
              <a:t> </a:t>
            </a:r>
            <a:r>
              <a:rPr lang="zh-CN" altLang="zh-CN" sz="2000" dirty="0">
                <a:latin typeface="微软雅黑" pitchFamily="34" charset="-122"/>
                <a:ea typeface="微软雅黑" pitchFamily="34" charset="-122"/>
                <a:cs typeface="Times New Roman" pitchFamily="18" charset="0"/>
              </a:rPr>
              <a:t>HBase</a:t>
            </a:r>
            <a:r>
              <a:rPr lang="zh-CN" sz="2000" dirty="0">
                <a:latin typeface="微软雅黑" pitchFamily="34" charset="-122"/>
                <a:ea typeface="微软雅黑" pitchFamily="34" charset="-122"/>
                <a:cs typeface="Times New Roman" pitchFamily="18" charset="0"/>
              </a:rPr>
              <a:t>数据</a:t>
            </a:r>
            <a:r>
              <a:rPr lang="zh-CN" sz="2000" dirty="0" smtClean="0">
                <a:latin typeface="微软雅黑" pitchFamily="34" charset="-122"/>
                <a:ea typeface="微软雅黑" pitchFamily="34" charset="-122"/>
                <a:cs typeface="Times New Roman" pitchFamily="18" charset="0"/>
              </a:rPr>
              <a:t>的</a:t>
            </a:r>
            <a:r>
              <a:rPr lang="zh-CN" altLang="en-US" sz="2000" dirty="0">
                <a:latin typeface="微软雅黑" pitchFamily="34" charset="-122"/>
                <a:ea typeface="微软雅黑" pitchFamily="34" charset="-122"/>
                <a:cs typeface="Times New Roman" pitchFamily="18" charset="0"/>
              </a:rPr>
              <a:t>物理</a:t>
            </a:r>
            <a:r>
              <a:rPr lang="zh-CN" sz="2000" dirty="0" smtClean="0">
                <a:latin typeface="微软雅黑" pitchFamily="34" charset="-122"/>
                <a:ea typeface="微软雅黑" pitchFamily="34" charset="-122"/>
                <a:cs typeface="Times New Roman" pitchFamily="18" charset="0"/>
              </a:rPr>
              <a:t>视图</a:t>
            </a:r>
            <a:endParaRPr lang="zh-CN" sz="2000" dirty="0">
              <a:latin typeface="微软雅黑" pitchFamily="34" charset="-122"/>
              <a:ea typeface="微软雅黑" pitchFamily="34" charset="-122"/>
            </a:endParaRPr>
          </a:p>
        </p:txBody>
      </p:sp>
      <p:graphicFrame>
        <p:nvGraphicFramePr>
          <p:cNvPr id="5" name="Group 137"/>
          <p:cNvGraphicFramePr>
            <a:graphicFrameLocks noGrp="1"/>
          </p:cNvGraphicFramePr>
          <p:nvPr/>
        </p:nvGraphicFramePr>
        <p:xfrm>
          <a:off x="1219200" y="1981200"/>
          <a:ext cx="6705600" cy="1889640"/>
        </p:xfrm>
        <a:graphic>
          <a:graphicData uri="http://schemas.openxmlformats.org/drawingml/2006/table">
            <a:tbl>
              <a:tblPr/>
              <a:tblGrid>
                <a:gridCol w="1927860">
                  <a:extLst>
                    <a:ext uri="{9D8B030D-6E8A-4147-A177-3AD203B41FA5}">
                      <a16:colId xmlns:a16="http://schemas.microsoft.com/office/drawing/2014/main" xmlns="" val="20000"/>
                    </a:ext>
                  </a:extLst>
                </a:gridCol>
                <a:gridCol w="851625">
                  <a:extLst>
                    <a:ext uri="{9D8B030D-6E8A-4147-A177-3AD203B41FA5}">
                      <a16:colId xmlns:a16="http://schemas.microsoft.com/office/drawing/2014/main" xmlns="" val="20001"/>
                    </a:ext>
                  </a:extLst>
                </a:gridCol>
                <a:gridCol w="3926115">
                  <a:extLst>
                    <a:ext uri="{9D8B030D-6E8A-4147-A177-3AD203B41FA5}">
                      <a16:colId xmlns:a16="http://schemas.microsoft.com/office/drawing/2014/main" xmlns="" val="20002"/>
                    </a:ext>
                  </a:extLst>
                </a:gridCol>
              </a:tblGrid>
              <a:tr h="7008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行键</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时间戳</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列族</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contents</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107">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"com.cnn.www"</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t3</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contents:html="&lt;html&gt;..."</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107">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t2</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contents:html="&lt;html&gt;..."</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107">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t1</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contents:html</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="&lt;html&gt;..."</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7" name="Group 139"/>
          <p:cNvGraphicFramePr>
            <a:graphicFrameLocks noGrp="1"/>
          </p:cNvGraphicFramePr>
          <p:nvPr>
            <p:extLst>
              <p:ext uri="{D42A27DB-BD31-4B8C-83A1-F6EECF244321}">
                <p14:modId xmlns:p14="http://schemas.microsoft.com/office/powerpoint/2010/main" val="2674303618"/>
              </p:ext>
            </p:extLst>
          </p:nvPr>
        </p:nvGraphicFramePr>
        <p:xfrm>
          <a:off x="838200" y="4525963"/>
          <a:ext cx="7620000" cy="1493837"/>
        </p:xfrm>
        <a:graphic>
          <a:graphicData uri="http://schemas.openxmlformats.org/drawingml/2006/table">
            <a:tbl>
              <a:tblPr/>
              <a:tblGrid>
                <a:gridCol w="3388374">
                  <a:extLst>
                    <a:ext uri="{9D8B030D-6E8A-4147-A177-3AD203B41FA5}">
                      <a16:colId xmlns:a16="http://schemas.microsoft.com/office/drawing/2014/main" xmlns="" val="20000"/>
                    </a:ext>
                  </a:extLst>
                </a:gridCol>
                <a:gridCol w="785215">
                  <a:extLst>
                    <a:ext uri="{9D8B030D-6E8A-4147-A177-3AD203B41FA5}">
                      <a16:colId xmlns:a16="http://schemas.microsoft.com/office/drawing/2014/main" xmlns="" val="20001"/>
                    </a:ext>
                  </a:extLst>
                </a:gridCol>
                <a:gridCol w="3446411">
                  <a:extLst>
                    <a:ext uri="{9D8B030D-6E8A-4147-A177-3AD203B41FA5}">
                      <a16:colId xmlns:a16="http://schemas.microsoft.com/office/drawing/2014/main" xmlns="" val="20002"/>
                    </a:ext>
                  </a:extLst>
                </a:gridCol>
              </a:tblGrid>
              <a:tr h="7011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行键</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时间戳</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列族</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anchor</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632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"com.cnn.www"</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t5</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anchor:cnnsi.com=</a:t>
                      </a:r>
                      <a:r>
                        <a:rPr kumimoji="0" lang="en-US"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CNN</a:t>
                      </a:r>
                      <a:r>
                        <a:rPr kumimoji="0" lang="en-US" altLang="zh-CN" sz="2000" b="0" i="0" u="none" strike="noStrike" cap="none" normalizeH="0" baseline="0" smtClean="0">
                          <a:ln>
                            <a:noFill/>
                          </a:ln>
                          <a:solidFill>
                            <a:schemeClr val="tx1"/>
                          </a:solidFill>
                          <a:effectLst/>
                          <a:latin typeface="Arial"/>
                          <a:ea typeface="宋体" pitchFamily="2" charset="-122"/>
                          <a:cs typeface="Times New Roman" pitchFamily="18" charset="0"/>
                        </a:rPr>
                        <a:t>”</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324">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t4</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anchor:my.look.ca</a:t>
                      </a: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="CNN.com"</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8" name="Rectangle 78"/>
          <p:cNvSpPr>
            <a:spLocks noChangeArrowheads="1"/>
          </p:cNvSpPr>
          <p:nvPr/>
        </p:nvSpPr>
        <p:spPr bwMode="auto">
          <a:xfrm>
            <a:off x="3886200" y="4021108"/>
            <a:ext cx="1545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2000" dirty="0">
                <a:latin typeface="微软雅黑" pitchFamily="34" charset="-122"/>
                <a:ea typeface="微软雅黑" pitchFamily="34" charset="-122"/>
                <a:cs typeface="Times New Roman" pitchFamily="18" charset="0"/>
              </a:rPr>
              <a:t>列族</a:t>
            </a:r>
            <a:r>
              <a:rPr lang="en-US" altLang="zh-CN" sz="2000" dirty="0">
                <a:latin typeface="微软雅黑" pitchFamily="34" charset="-122"/>
                <a:ea typeface="微软雅黑" pitchFamily="34" charset="-122"/>
                <a:cs typeface="Times New Roman" pitchFamily="18" charset="0"/>
              </a:rPr>
              <a:t>anchor</a:t>
            </a:r>
            <a:endParaRPr lang="en-US" altLang="zh-CN" sz="2000" dirty="0">
              <a:latin typeface="微软雅黑" pitchFamily="34" charset="-122"/>
              <a:ea typeface="微软雅黑" pitchFamily="34" charset="-122"/>
            </a:endParaRPr>
          </a:p>
        </p:txBody>
      </p:sp>
      <p:sp>
        <p:nvSpPr>
          <p:cNvPr id="10" name="Rectangle 78"/>
          <p:cNvSpPr>
            <a:spLocks noChangeArrowheads="1"/>
          </p:cNvSpPr>
          <p:nvPr/>
        </p:nvSpPr>
        <p:spPr bwMode="auto">
          <a:xfrm>
            <a:off x="3765351" y="1527861"/>
            <a:ext cx="17615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2000" dirty="0">
                <a:latin typeface="微软雅黑" pitchFamily="34" charset="-122"/>
                <a:ea typeface="微软雅黑" pitchFamily="34" charset="-122"/>
                <a:cs typeface="Times New Roman" pitchFamily="18" charset="0"/>
              </a:rPr>
              <a:t>列</a:t>
            </a:r>
            <a:r>
              <a:rPr lang="zh-CN" altLang="en-US" sz="2000" dirty="0" smtClean="0">
                <a:latin typeface="微软雅黑" pitchFamily="34" charset="-122"/>
                <a:ea typeface="微软雅黑" pitchFamily="34" charset="-122"/>
                <a:cs typeface="Times New Roman" pitchFamily="18" charset="0"/>
              </a:rPr>
              <a:t>族</a:t>
            </a:r>
            <a:r>
              <a:rPr lang="en-US" altLang="zh-CN" sz="2000" dirty="0" smtClean="0">
                <a:latin typeface="微软雅黑" pitchFamily="34" charset="-122"/>
                <a:ea typeface="微软雅黑" pitchFamily="34" charset="-122"/>
                <a:cs typeface="Times New Roman" pitchFamily="18" charset="0"/>
              </a:rPr>
              <a:t>contents</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348583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5496" y="203624"/>
            <a:ext cx="6480175" cy="620688"/>
          </a:xfrm>
        </p:spPr>
        <p:txBody>
          <a:bodyPr/>
          <a:lstStyle/>
          <a:p>
            <a:r>
              <a:rPr lang="en-US" altLang="zh-CN" dirty="0"/>
              <a:t>	</a:t>
            </a:r>
            <a:r>
              <a:rPr lang="zh-CN" altLang="en-US" dirty="0"/>
              <a:t>面向列的存储</a:t>
            </a:r>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70063"/>
            <a:ext cx="6553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2839084" y="4798983"/>
            <a:ext cx="3775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2000" dirty="0" smtClean="0">
                <a:latin typeface="微软雅黑" pitchFamily="34" charset="-122"/>
                <a:ea typeface="微软雅黑" pitchFamily="34" charset="-122"/>
                <a:cs typeface="Times New Roman" pitchFamily="18" charset="0"/>
              </a:rPr>
              <a:t>行式</a:t>
            </a:r>
            <a:r>
              <a:rPr lang="zh-CN" altLang="en-US" sz="2000" dirty="0">
                <a:latin typeface="微软雅黑" pitchFamily="34" charset="-122"/>
                <a:ea typeface="微软雅黑" pitchFamily="34" charset="-122"/>
                <a:cs typeface="Times New Roman" pitchFamily="18" charset="0"/>
              </a:rPr>
              <a:t>数据库和列式数据库示意图</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615264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5496" y="203624"/>
            <a:ext cx="6480175" cy="620688"/>
          </a:xfrm>
        </p:spPr>
        <p:txBody>
          <a:bodyPr/>
          <a:lstStyle/>
          <a:p>
            <a:r>
              <a:rPr lang="en-US" altLang="zh-CN" dirty="0"/>
              <a:t>	</a:t>
            </a:r>
            <a:r>
              <a:rPr lang="zh-CN" altLang="en-US" dirty="0"/>
              <a:t>面向列的存储</a:t>
            </a:r>
          </a:p>
        </p:txBody>
      </p:sp>
      <p:sp>
        <p:nvSpPr>
          <p:cNvPr id="12" name="Rectangle 6"/>
          <p:cNvSpPr>
            <a:spLocks noChangeArrowheads="1"/>
          </p:cNvSpPr>
          <p:nvPr/>
        </p:nvSpPr>
        <p:spPr bwMode="auto">
          <a:xfrm>
            <a:off x="2839084" y="4798983"/>
            <a:ext cx="3775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2000" dirty="0" smtClean="0">
                <a:latin typeface="微软雅黑" pitchFamily="34" charset="-122"/>
                <a:ea typeface="微软雅黑" pitchFamily="34" charset="-122"/>
                <a:cs typeface="Times New Roman" pitchFamily="18" charset="0"/>
              </a:rPr>
              <a:t>行式</a:t>
            </a:r>
            <a:r>
              <a:rPr lang="zh-CN" altLang="en-US" sz="2000" dirty="0">
                <a:latin typeface="微软雅黑" pitchFamily="34" charset="-122"/>
                <a:ea typeface="微软雅黑" pitchFamily="34" charset="-122"/>
                <a:cs typeface="Times New Roman" pitchFamily="18" charset="0"/>
              </a:rPr>
              <a:t>数据库和列式数据库示意图</a:t>
            </a:r>
            <a:endParaRPr lang="zh-CN" altLang="en-US" sz="2000" dirty="0">
              <a:latin typeface="微软雅黑" pitchFamily="34" charset="-122"/>
              <a:ea typeface="微软雅黑" pitchFamily="34" charset="-122"/>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0785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6542475" y="6077035"/>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1200" dirty="0" smtClean="0">
                <a:latin typeface="微软雅黑" pitchFamily="34" charset="-122"/>
                <a:ea typeface="微软雅黑" pitchFamily="34" charset="-122"/>
                <a:cs typeface="Times New Roman" pitchFamily="18" charset="0"/>
              </a:rPr>
              <a:t>行式</a:t>
            </a:r>
            <a:r>
              <a:rPr lang="zh-CN" altLang="en-US" sz="1200" dirty="0">
                <a:latin typeface="微软雅黑" pitchFamily="34" charset="-122"/>
                <a:ea typeface="微软雅黑" pitchFamily="34" charset="-122"/>
                <a:cs typeface="Times New Roman" pitchFamily="18" charset="0"/>
              </a:rPr>
              <a:t>存储结构和列式存储结构</a:t>
            </a:r>
            <a:endParaRPr lang="zh-CN" altLang="en-US" sz="1200" dirty="0">
              <a:latin typeface="微软雅黑" pitchFamily="34" charset="-122"/>
              <a:ea typeface="微软雅黑" pitchFamily="34" charset="-122"/>
            </a:endParaRPr>
          </a:p>
        </p:txBody>
      </p:sp>
    </p:spTree>
    <p:extLst>
      <p:ext uri="{BB962C8B-B14F-4D97-AF65-F5344CB8AC3E}">
        <p14:creationId xmlns:p14="http://schemas.microsoft.com/office/powerpoint/2010/main" val="311162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smtClean="0"/>
              <a:t>提纲</a:t>
            </a:r>
            <a:endParaRPr lang="zh-CN" altLang="en-US" dirty="0"/>
          </a:p>
        </p:txBody>
      </p:sp>
      <p:grpSp>
        <p:nvGrpSpPr>
          <p:cNvPr id="5" name="Group 11"/>
          <p:cNvGrpSpPr>
            <a:grpSpLocks/>
          </p:cNvGrpSpPr>
          <p:nvPr/>
        </p:nvGrpSpPr>
        <p:grpSpPr bwMode="auto">
          <a:xfrm>
            <a:off x="1116948" y="1715036"/>
            <a:ext cx="6807852" cy="653547"/>
            <a:chOff x="0" y="0"/>
            <a:chExt cx="7287686" cy="685502"/>
          </a:xfrm>
          <a:solidFill>
            <a:schemeClr val="bg1">
              <a:lumMod val="50000"/>
            </a:schemeClr>
          </a:solidFill>
        </p:grpSpPr>
        <p:sp>
          <p:nvSpPr>
            <p:cNvPr id="6"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sz="24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8" name="TextBox 3"/>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1116948" y="2543058"/>
            <a:ext cx="6807852" cy="653547"/>
            <a:chOff x="0" y="0"/>
            <a:chExt cx="7287686" cy="685502"/>
          </a:xfrm>
          <a:solidFill>
            <a:schemeClr val="bg1">
              <a:lumMod val="50000"/>
            </a:schemeClr>
          </a:solidFill>
        </p:grpSpPr>
        <p:sp>
          <p:nvSpPr>
            <p:cNvPr id="10"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1"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2</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2"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数据模型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9"/>
          <p:cNvGrpSpPr>
            <a:grpSpLocks/>
          </p:cNvGrpSpPr>
          <p:nvPr/>
        </p:nvGrpSpPr>
        <p:grpSpPr bwMode="auto">
          <a:xfrm>
            <a:off x="1116948" y="3344186"/>
            <a:ext cx="6807852" cy="653547"/>
            <a:chOff x="0" y="0"/>
            <a:chExt cx="7287686" cy="685502"/>
          </a:xfrm>
          <a:solidFill>
            <a:schemeClr val="accent2"/>
          </a:solidFill>
        </p:grpSpPr>
        <p:sp>
          <p:nvSpPr>
            <p:cNvPr id="14"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5"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3</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6" name="TextBox 131"/>
            <p:cNvSpPr>
              <a:spLocks noChangeArrowheads="1"/>
            </p:cNvSpPr>
            <p:nvPr/>
          </p:nvSpPr>
          <p:spPr bwMode="auto">
            <a:xfrm>
              <a:off x="792089"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实现原理</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5"/>
          <p:cNvGrpSpPr>
            <a:grpSpLocks/>
          </p:cNvGrpSpPr>
          <p:nvPr/>
        </p:nvGrpSpPr>
        <p:grpSpPr bwMode="auto">
          <a:xfrm>
            <a:off x="1116948" y="4206775"/>
            <a:ext cx="6807852" cy="653547"/>
            <a:chOff x="0" y="0"/>
            <a:chExt cx="7287686" cy="685502"/>
          </a:xfrm>
          <a:solidFill>
            <a:schemeClr val="bg1">
              <a:lumMod val="50000"/>
            </a:schemeClr>
          </a:solidFill>
        </p:grpSpPr>
        <p:sp>
          <p:nvSpPr>
            <p:cNvPr id="18"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9"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0"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运行机制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5"/>
          <p:cNvGrpSpPr>
            <a:grpSpLocks/>
          </p:cNvGrpSpPr>
          <p:nvPr/>
        </p:nvGrpSpPr>
        <p:grpSpPr bwMode="auto">
          <a:xfrm>
            <a:off x="1116948" y="5093437"/>
            <a:ext cx="6807852" cy="653547"/>
            <a:chOff x="0" y="0"/>
            <a:chExt cx="7287686" cy="685502"/>
          </a:xfrm>
          <a:solidFill>
            <a:schemeClr val="bg1">
              <a:lumMod val="50000"/>
            </a:schemeClr>
          </a:solidFill>
        </p:grpSpPr>
        <p:sp>
          <p:nvSpPr>
            <p:cNvPr id="22"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23"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4"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编程实践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72240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zh-CN" dirty="0" err="1"/>
              <a:t>HBase</a:t>
            </a:r>
            <a:r>
              <a:rPr lang="zh-CN" altLang="en-US" dirty="0"/>
              <a:t>功能组件</a:t>
            </a:r>
          </a:p>
        </p:txBody>
      </p:sp>
      <p:sp>
        <p:nvSpPr>
          <p:cNvPr id="5" name="Rectangle 3"/>
          <p:cNvSpPr txBox="1">
            <a:spLocks noChangeArrowheads="1"/>
          </p:cNvSpPr>
          <p:nvPr/>
        </p:nvSpPr>
        <p:spPr>
          <a:xfrm>
            <a:off x="457200" y="1371600"/>
            <a:ext cx="8507288" cy="46496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err="1" smtClean="0">
                <a:latin typeface="微软雅黑" pitchFamily="34" charset="-122"/>
                <a:ea typeface="微软雅黑" pitchFamily="34" charset="-122"/>
              </a:rPr>
              <a:t>HBase</a:t>
            </a:r>
            <a:r>
              <a:rPr lang="zh-CN" altLang="en-US" sz="2000" dirty="0" smtClean="0">
                <a:latin typeface="微软雅黑" pitchFamily="34" charset="-122"/>
                <a:ea typeface="微软雅黑" pitchFamily="34" charset="-122"/>
              </a:rPr>
              <a:t>的实现包括三个主要的功能组件：</a:t>
            </a:r>
          </a:p>
          <a:p>
            <a:pPr lvl="1"/>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）库函数：链接到每个客户端</a:t>
            </a:r>
          </a:p>
          <a:p>
            <a:pPr lvl="1"/>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）一个</a:t>
            </a:r>
            <a:r>
              <a:rPr lang="en-US" altLang="zh-CN" sz="2000" dirty="0" smtClean="0">
                <a:latin typeface="微软雅黑" pitchFamily="34" charset="-122"/>
                <a:ea typeface="微软雅黑" pitchFamily="34" charset="-122"/>
              </a:rPr>
              <a:t>Master</a:t>
            </a:r>
            <a:r>
              <a:rPr lang="zh-CN" altLang="en-US" sz="2000" dirty="0" smtClean="0">
                <a:latin typeface="微软雅黑" pitchFamily="34" charset="-122"/>
                <a:ea typeface="微软雅黑" pitchFamily="34" charset="-122"/>
              </a:rPr>
              <a:t>主服务器</a:t>
            </a:r>
          </a:p>
          <a:p>
            <a:pPr lvl="1"/>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）许多个</a:t>
            </a:r>
            <a:r>
              <a:rPr lang="en-US" altLang="zh-CN" sz="2000" dirty="0" smtClean="0">
                <a:latin typeface="微软雅黑" pitchFamily="34" charset="-122"/>
                <a:ea typeface="微软雅黑" pitchFamily="34" charset="-122"/>
              </a:rPr>
              <a:t>Region</a:t>
            </a:r>
            <a:r>
              <a:rPr lang="zh-CN" altLang="en-US" sz="2000" dirty="0" smtClean="0">
                <a:latin typeface="微软雅黑" pitchFamily="34" charset="-122"/>
                <a:ea typeface="微软雅黑" pitchFamily="34" charset="-122"/>
              </a:rPr>
              <a:t>服务器</a:t>
            </a:r>
          </a:p>
          <a:p>
            <a:r>
              <a:rPr lang="zh-CN" altLang="zh-CN" sz="2000" dirty="0" smtClean="0">
                <a:latin typeface="微软雅黑" pitchFamily="34" charset="-122"/>
                <a:ea typeface="微软雅黑" pitchFamily="34" charset="-122"/>
              </a:rPr>
              <a:t>主服务器Master负责管理和维护HBase表的分区信息</a:t>
            </a:r>
            <a:r>
              <a:rPr lang="zh-CN" altLang="en-US" sz="2000" dirty="0" smtClean="0">
                <a:latin typeface="微软雅黑" pitchFamily="34" charset="-122"/>
                <a:ea typeface="微软雅黑" pitchFamily="34" charset="-122"/>
              </a:rPr>
              <a:t>，维护</a:t>
            </a:r>
            <a:r>
              <a:rPr lang="en-US" altLang="zh-CN" sz="2000" dirty="0" smtClean="0">
                <a:latin typeface="微软雅黑" pitchFamily="34" charset="-122"/>
                <a:ea typeface="微软雅黑" pitchFamily="34" charset="-122"/>
              </a:rPr>
              <a:t>Region</a:t>
            </a:r>
            <a:r>
              <a:rPr lang="zh-CN" altLang="en-US" sz="2000" dirty="0" smtClean="0">
                <a:latin typeface="微软雅黑" pitchFamily="34" charset="-122"/>
                <a:ea typeface="微软雅黑" pitchFamily="34" charset="-122"/>
              </a:rPr>
              <a:t>服务器列表，分配</a:t>
            </a:r>
            <a:r>
              <a:rPr lang="en-US" altLang="zh-CN" sz="2000" dirty="0" smtClean="0">
                <a:latin typeface="微软雅黑" pitchFamily="34" charset="-122"/>
                <a:ea typeface="微软雅黑" pitchFamily="34" charset="-122"/>
              </a:rPr>
              <a:t>Region</a:t>
            </a:r>
            <a:r>
              <a:rPr lang="zh-CN" altLang="en-US" sz="2000" dirty="0" smtClean="0">
                <a:latin typeface="微软雅黑" pitchFamily="34" charset="-122"/>
                <a:ea typeface="微软雅黑" pitchFamily="34" charset="-122"/>
              </a:rPr>
              <a:t>，负载均衡</a:t>
            </a:r>
            <a:endParaRPr lang="en-US" altLang="zh-CN" sz="2000" dirty="0" smtClean="0">
              <a:latin typeface="微软雅黑" pitchFamily="34" charset="-122"/>
              <a:ea typeface="微软雅黑" pitchFamily="34" charset="-122"/>
            </a:endParaRPr>
          </a:p>
          <a:p>
            <a:r>
              <a:rPr lang="zh-CN" altLang="zh-CN" sz="2000" dirty="0" smtClean="0">
                <a:latin typeface="微软雅黑" pitchFamily="34" charset="-122"/>
                <a:ea typeface="微软雅黑" pitchFamily="34" charset="-122"/>
              </a:rPr>
              <a:t>Region</a:t>
            </a:r>
            <a:r>
              <a:rPr lang="zh-CN" sz="2000" dirty="0" smtClean="0">
                <a:latin typeface="微软雅黑" pitchFamily="34" charset="-122"/>
                <a:ea typeface="微软雅黑" pitchFamily="34" charset="-122"/>
              </a:rPr>
              <a:t>服务器负责存储和维护分配给自己的</a:t>
            </a:r>
            <a:r>
              <a:rPr lang="zh-CN" altLang="zh-CN" sz="2000" dirty="0" smtClean="0">
                <a:latin typeface="微软雅黑" pitchFamily="34" charset="-122"/>
                <a:ea typeface="微软雅黑" pitchFamily="34" charset="-122"/>
              </a:rPr>
              <a:t>Region</a:t>
            </a:r>
            <a:r>
              <a:rPr lang="zh-CN" sz="2000" dirty="0" smtClean="0">
                <a:latin typeface="微软雅黑" pitchFamily="34" charset="-122"/>
                <a:ea typeface="微软雅黑" pitchFamily="34" charset="-122"/>
              </a:rPr>
              <a:t>，处理来自客户端的读写请求</a:t>
            </a:r>
          </a:p>
          <a:p>
            <a:r>
              <a:rPr lang="zh-CN" sz="2000" dirty="0" smtClean="0">
                <a:latin typeface="微软雅黑" pitchFamily="34" charset="-122"/>
                <a:ea typeface="微软雅黑" pitchFamily="34" charset="-122"/>
              </a:rPr>
              <a:t>客户端并不是直接从</a:t>
            </a:r>
            <a:r>
              <a:rPr lang="zh-CN" altLang="zh-CN" sz="2000" dirty="0" smtClean="0">
                <a:latin typeface="微软雅黑" pitchFamily="34" charset="-122"/>
                <a:ea typeface="微软雅黑" pitchFamily="34" charset="-122"/>
              </a:rPr>
              <a:t>Master</a:t>
            </a:r>
            <a:r>
              <a:rPr lang="zh-CN" sz="2000" dirty="0" smtClean="0">
                <a:latin typeface="微软雅黑" pitchFamily="34" charset="-122"/>
                <a:ea typeface="微软雅黑" pitchFamily="34" charset="-122"/>
              </a:rPr>
              <a:t>主服务器上读取数据，而是在获得</a:t>
            </a:r>
            <a:r>
              <a:rPr lang="zh-CN" altLang="zh-CN" sz="2000" dirty="0" smtClean="0">
                <a:latin typeface="微软雅黑" pitchFamily="34" charset="-122"/>
                <a:ea typeface="微软雅黑" pitchFamily="34" charset="-122"/>
              </a:rPr>
              <a:t>Region</a:t>
            </a:r>
            <a:r>
              <a:rPr lang="zh-CN" sz="2000" dirty="0" smtClean="0">
                <a:latin typeface="微软雅黑" pitchFamily="34" charset="-122"/>
                <a:ea typeface="微软雅黑" pitchFamily="34" charset="-122"/>
              </a:rPr>
              <a:t>的存储位置信息后，直接从</a:t>
            </a:r>
            <a:r>
              <a:rPr lang="zh-CN" altLang="zh-CN" sz="2000" dirty="0" smtClean="0">
                <a:latin typeface="微软雅黑" pitchFamily="34" charset="-122"/>
                <a:ea typeface="微软雅黑" pitchFamily="34" charset="-122"/>
              </a:rPr>
              <a:t>Region</a:t>
            </a:r>
            <a:r>
              <a:rPr lang="zh-CN" sz="2000" dirty="0" smtClean="0">
                <a:latin typeface="微软雅黑" pitchFamily="34" charset="-122"/>
                <a:ea typeface="微软雅黑" pitchFamily="34" charset="-122"/>
              </a:rPr>
              <a:t>服务器上读取数据</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客户端并不依赖</a:t>
            </a:r>
            <a:r>
              <a:rPr lang="en-US" altLang="zh-CN" sz="2000" dirty="0" smtClean="0">
                <a:latin typeface="微软雅黑" pitchFamily="34" charset="-122"/>
                <a:ea typeface="微软雅黑" pitchFamily="34" charset="-122"/>
              </a:rPr>
              <a:t>Master</a:t>
            </a:r>
            <a:r>
              <a:rPr lang="zh-CN" altLang="en-US" sz="2000" dirty="0" smtClean="0">
                <a:latin typeface="微软雅黑" pitchFamily="34" charset="-122"/>
                <a:ea typeface="微软雅黑" pitchFamily="34" charset="-122"/>
              </a:rPr>
              <a:t>，而是通过</a:t>
            </a:r>
            <a:r>
              <a:rPr lang="en-US" altLang="zh-CN" sz="2000" dirty="0" smtClean="0">
                <a:latin typeface="微软雅黑" pitchFamily="34" charset="-122"/>
                <a:ea typeface="微软雅黑" pitchFamily="34" charset="-122"/>
              </a:rPr>
              <a:t>Zookeeper</a:t>
            </a:r>
            <a:r>
              <a:rPr lang="zh-CN" altLang="en-US" sz="2000" dirty="0" smtClean="0">
                <a:latin typeface="微软雅黑" pitchFamily="34" charset="-122"/>
                <a:ea typeface="微软雅黑" pitchFamily="34" charset="-122"/>
              </a:rPr>
              <a:t>来获得</a:t>
            </a:r>
            <a:r>
              <a:rPr lang="en-US" altLang="zh-CN" sz="2000" dirty="0" smtClean="0">
                <a:latin typeface="微软雅黑" pitchFamily="34" charset="-122"/>
                <a:ea typeface="微软雅黑" pitchFamily="34" charset="-122"/>
              </a:rPr>
              <a:t>Region</a:t>
            </a:r>
            <a:r>
              <a:rPr lang="zh-CN" altLang="en-US" sz="2000" dirty="0" smtClean="0">
                <a:latin typeface="微软雅黑" pitchFamily="34" charset="-122"/>
                <a:ea typeface="微软雅黑" pitchFamily="34" charset="-122"/>
              </a:rPr>
              <a:t>位置信息，大多数客户端甚至从来不和</a:t>
            </a:r>
            <a:r>
              <a:rPr lang="en-US" altLang="zh-CN" sz="2000" dirty="0" smtClean="0">
                <a:latin typeface="微软雅黑" pitchFamily="34" charset="-122"/>
                <a:ea typeface="微软雅黑" pitchFamily="34" charset="-122"/>
              </a:rPr>
              <a:t>Master</a:t>
            </a:r>
            <a:r>
              <a:rPr lang="zh-CN" altLang="en-US" sz="2000" dirty="0" smtClean="0">
                <a:latin typeface="微软雅黑" pitchFamily="34" charset="-122"/>
                <a:ea typeface="微软雅黑" pitchFamily="34" charset="-122"/>
              </a:rPr>
              <a:t>通信，这种设计方式使得</a:t>
            </a:r>
            <a:r>
              <a:rPr lang="en-US" altLang="zh-CN" sz="2000" dirty="0" smtClean="0">
                <a:latin typeface="微软雅黑" pitchFamily="34" charset="-122"/>
                <a:ea typeface="微软雅黑" pitchFamily="34" charset="-122"/>
              </a:rPr>
              <a:t>Master</a:t>
            </a:r>
            <a:r>
              <a:rPr lang="zh-CN" altLang="en-US" sz="2000" dirty="0" smtClean="0">
                <a:latin typeface="微软雅黑" pitchFamily="34" charset="-122"/>
                <a:ea typeface="微软雅黑" pitchFamily="34" charset="-122"/>
              </a:rPr>
              <a:t>负载很小</a:t>
            </a:r>
            <a:r>
              <a:rPr lang="zh-CN"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endParaRPr lang="zh-CN" altLang="en-US" sz="2000" dirty="0" smtClean="0">
              <a:latin typeface="微软雅黑" pitchFamily="34" charset="-122"/>
              <a:ea typeface="微软雅黑" pitchFamily="34" charset="-122"/>
            </a:endParaRPr>
          </a:p>
          <a:p>
            <a:endParaRPr lang="zh-CN" altLang="en-US" sz="20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1101603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a:t>表和</a:t>
            </a:r>
            <a:r>
              <a:rPr lang="en-US" altLang="zh-CN" dirty="0"/>
              <a:t>Region</a:t>
            </a:r>
            <a:endParaRPr lang="zh-CN" altLang="en-US" dirty="0"/>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3048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743200"/>
            <a:ext cx="46482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8"/>
          <p:cNvSpPr>
            <a:spLocks noChangeArrowheads="1"/>
          </p:cNvSpPr>
          <p:nvPr/>
        </p:nvSpPr>
        <p:spPr bwMode="auto">
          <a:xfrm>
            <a:off x="4267200" y="1295400"/>
            <a:ext cx="472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zh-CN" altLang="en-US" dirty="0">
                <a:latin typeface="微软雅黑" pitchFamily="34" charset="-122"/>
                <a:ea typeface="微软雅黑" pitchFamily="34" charset="-122"/>
              </a:rPr>
              <a:t>开始只有一个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，后来不断分裂</a:t>
            </a:r>
            <a:endParaRPr lang="en-US" altLang="zh-CN" dirty="0">
              <a:latin typeface="微软雅黑" pitchFamily="34" charset="-122"/>
              <a:ea typeface="微软雅黑" pitchFamily="34" charset="-122"/>
            </a:endParaRPr>
          </a:p>
          <a:p>
            <a:pPr>
              <a:buFont typeface="Arial" charset="0"/>
              <a:buChar char="•"/>
            </a:pP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拆分操作非常快，接近瞬间，因为拆分之后的</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读取的仍然是原存储文件，直到“合并”过程把存储文件异步地写到独立的文件之后，才会读取新文件</a:t>
            </a:r>
            <a:endParaRPr lang="en-US" altLang="zh-CN" dirty="0">
              <a:latin typeface="微软雅黑" pitchFamily="34" charset="-122"/>
              <a:ea typeface="微软雅黑" pitchFamily="34" charset="-122"/>
            </a:endParaRPr>
          </a:p>
        </p:txBody>
      </p:sp>
      <p:sp>
        <p:nvSpPr>
          <p:cNvPr id="8" name="Rectangle 6"/>
          <p:cNvSpPr>
            <a:spLocks noChangeArrowheads="1"/>
          </p:cNvSpPr>
          <p:nvPr/>
        </p:nvSpPr>
        <p:spPr bwMode="auto">
          <a:xfrm>
            <a:off x="124268" y="4478308"/>
            <a:ext cx="4117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2000" dirty="0" smtClean="0">
                <a:latin typeface="微软雅黑" pitchFamily="34" charset="-122"/>
                <a:ea typeface="微软雅黑" pitchFamily="34" charset="-122"/>
                <a:cs typeface="Times New Roman" pitchFamily="18" charset="0"/>
              </a:rPr>
              <a:t>一</a:t>
            </a:r>
            <a:r>
              <a:rPr lang="zh-CN" altLang="en-US" sz="2000" dirty="0">
                <a:latin typeface="微软雅黑" pitchFamily="34" charset="-122"/>
                <a:ea typeface="微软雅黑" pitchFamily="34" charset="-122"/>
                <a:cs typeface="Times New Roman" pitchFamily="18" charset="0"/>
              </a:rPr>
              <a:t>个</a:t>
            </a:r>
            <a:r>
              <a:rPr lang="en-US" altLang="zh-CN" sz="2000" dirty="0" err="1">
                <a:latin typeface="微软雅黑" pitchFamily="34" charset="-122"/>
                <a:ea typeface="微软雅黑" pitchFamily="34" charset="-122"/>
                <a:cs typeface="Times New Roman" pitchFamily="18" charset="0"/>
              </a:rPr>
              <a:t>HBase</a:t>
            </a:r>
            <a:r>
              <a:rPr lang="zh-CN" altLang="en-US" sz="2000" dirty="0">
                <a:latin typeface="微软雅黑" pitchFamily="34" charset="-122"/>
                <a:ea typeface="微软雅黑" pitchFamily="34" charset="-122"/>
                <a:cs typeface="Times New Roman" pitchFamily="18" charset="0"/>
              </a:rPr>
              <a:t>表被划分成多个</a:t>
            </a:r>
            <a:r>
              <a:rPr lang="en-US" altLang="zh-CN" sz="2000" dirty="0">
                <a:latin typeface="微软雅黑" pitchFamily="34" charset="-122"/>
                <a:ea typeface="微软雅黑" pitchFamily="34" charset="-122"/>
                <a:cs typeface="Times New Roman" pitchFamily="18" charset="0"/>
              </a:rPr>
              <a:t>Region</a:t>
            </a:r>
            <a:endParaRPr lang="en-US" altLang="zh-CN" sz="2000" dirty="0">
              <a:latin typeface="微软雅黑" pitchFamily="34" charset="-122"/>
              <a:ea typeface="微软雅黑" pitchFamily="34" charset="-122"/>
            </a:endParaRPr>
          </a:p>
        </p:txBody>
      </p:sp>
      <p:sp>
        <p:nvSpPr>
          <p:cNvPr id="9" name="Rectangle 9"/>
          <p:cNvSpPr>
            <a:spLocks noChangeArrowheads="1"/>
          </p:cNvSpPr>
          <p:nvPr/>
        </p:nvSpPr>
        <p:spPr bwMode="auto">
          <a:xfrm>
            <a:off x="4410280" y="6078508"/>
            <a:ext cx="4468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2000" dirty="0" smtClean="0">
                <a:latin typeface="微软雅黑" pitchFamily="34" charset="-122"/>
                <a:ea typeface="微软雅黑" pitchFamily="34" charset="-122"/>
                <a:cs typeface="Times New Roman" pitchFamily="18" charset="0"/>
              </a:rPr>
              <a:t>一</a:t>
            </a:r>
            <a:r>
              <a:rPr lang="zh-CN" altLang="en-US" sz="2000" dirty="0">
                <a:latin typeface="微软雅黑" pitchFamily="34" charset="-122"/>
                <a:ea typeface="微软雅黑" pitchFamily="34" charset="-122"/>
                <a:cs typeface="Times New Roman" pitchFamily="18" charset="0"/>
              </a:rPr>
              <a:t>个</a:t>
            </a:r>
            <a:r>
              <a:rPr lang="en-US" altLang="zh-CN" sz="2000" dirty="0">
                <a:latin typeface="微软雅黑" pitchFamily="34" charset="-122"/>
                <a:ea typeface="微软雅黑" pitchFamily="34" charset="-122"/>
                <a:cs typeface="Times New Roman" pitchFamily="18" charset="0"/>
              </a:rPr>
              <a:t>Region</a:t>
            </a:r>
            <a:r>
              <a:rPr lang="zh-CN" altLang="en-US" sz="2000" dirty="0">
                <a:latin typeface="微软雅黑" pitchFamily="34" charset="-122"/>
                <a:ea typeface="微软雅黑" pitchFamily="34" charset="-122"/>
                <a:cs typeface="Times New Roman" pitchFamily="18" charset="0"/>
              </a:rPr>
              <a:t>会分裂成多个新的</a:t>
            </a:r>
            <a:r>
              <a:rPr lang="en-US" altLang="zh-CN" sz="2000" dirty="0">
                <a:latin typeface="微软雅黑" pitchFamily="34" charset="-122"/>
                <a:ea typeface="微软雅黑" pitchFamily="34" charset="-122"/>
                <a:cs typeface="Times New Roman" pitchFamily="18" charset="0"/>
              </a:rPr>
              <a:t>Region</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2411138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a:t>表和</a:t>
            </a:r>
            <a:r>
              <a:rPr lang="en-US" altLang="zh-CN" dirty="0"/>
              <a:t>Region</a:t>
            </a:r>
            <a:endParaRPr lang="zh-CN" altLang="en-US" dirty="0"/>
          </a:p>
        </p:txBody>
      </p:sp>
      <p:sp>
        <p:nvSpPr>
          <p:cNvPr id="10" name="TextBox 5"/>
          <p:cNvSpPr txBox="1">
            <a:spLocks noChangeArrowheads="1"/>
          </p:cNvSpPr>
          <p:nvPr/>
        </p:nvSpPr>
        <p:spPr bwMode="auto">
          <a:xfrm>
            <a:off x="539552" y="980728"/>
            <a:ext cx="75866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Char char="•"/>
            </a:pPr>
            <a:r>
              <a:rPr lang="zh-CN" altLang="en-US" dirty="0">
                <a:latin typeface="微软雅黑" pitchFamily="34" charset="-122"/>
                <a:ea typeface="微软雅黑" pitchFamily="34" charset="-122"/>
              </a:rPr>
              <a:t>每个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默认大小是</a:t>
            </a:r>
            <a:r>
              <a:rPr lang="en-US" altLang="zh-CN" dirty="0">
                <a:latin typeface="微软雅黑" pitchFamily="34" charset="-122"/>
                <a:ea typeface="微软雅黑" pitchFamily="34" charset="-122"/>
              </a:rPr>
              <a:t>100MB</a:t>
            </a:r>
            <a:r>
              <a:rPr lang="zh-CN" altLang="en-US" dirty="0">
                <a:latin typeface="微软雅黑" pitchFamily="34" charset="-122"/>
                <a:ea typeface="微软雅黑" pitchFamily="34" charset="-122"/>
              </a:rPr>
              <a:t>到</a:t>
            </a:r>
            <a:r>
              <a:rPr lang="en-US" altLang="zh-CN" dirty="0">
                <a:latin typeface="微软雅黑" pitchFamily="34" charset="-122"/>
                <a:ea typeface="微软雅黑" pitchFamily="34" charset="-122"/>
              </a:rPr>
              <a:t>200MB</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2006</a:t>
            </a:r>
            <a:r>
              <a:rPr lang="zh-CN" altLang="en-US" dirty="0">
                <a:latin typeface="微软雅黑" pitchFamily="34" charset="-122"/>
                <a:ea typeface="微软雅黑" pitchFamily="34" charset="-122"/>
              </a:rPr>
              <a:t>年以前的硬件配置）</a:t>
            </a:r>
            <a:endParaRPr lang="en-US" altLang="zh-CN" dirty="0">
              <a:latin typeface="微软雅黑" pitchFamily="34" charset="-122"/>
              <a:ea typeface="微软雅黑" pitchFamily="34" charset="-122"/>
            </a:endParaRPr>
          </a:p>
          <a:p>
            <a:pPr lvl="1" eaLnBrk="1" hangingPunct="1">
              <a:buFont typeface="Arial" charset="0"/>
              <a:buChar char="•"/>
            </a:pPr>
            <a:r>
              <a:rPr lang="zh-CN" altLang="en-US" dirty="0">
                <a:latin typeface="微软雅黑" pitchFamily="34" charset="-122"/>
                <a:ea typeface="微软雅黑" pitchFamily="34" charset="-122"/>
              </a:rPr>
              <a:t>每个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的最佳大小取决于单台服务器的有效处理能力</a:t>
            </a:r>
            <a:endParaRPr lang="en-US" altLang="zh-CN" dirty="0">
              <a:latin typeface="微软雅黑" pitchFamily="34" charset="-122"/>
              <a:ea typeface="微软雅黑" pitchFamily="34" charset="-122"/>
            </a:endParaRPr>
          </a:p>
          <a:p>
            <a:pPr lvl="1" eaLnBrk="1" hangingPunct="1">
              <a:buFont typeface="Arial" charset="0"/>
              <a:buChar char="•"/>
            </a:pPr>
            <a:r>
              <a:rPr lang="zh-CN" altLang="en-US" dirty="0">
                <a:latin typeface="微软雅黑" pitchFamily="34" charset="-122"/>
                <a:ea typeface="微软雅黑" pitchFamily="34" charset="-122"/>
              </a:rPr>
              <a:t>目前每个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最佳大小建议</a:t>
            </a:r>
            <a:r>
              <a:rPr lang="en-US" altLang="zh-CN" dirty="0">
                <a:latin typeface="微软雅黑" pitchFamily="34" charset="-122"/>
                <a:ea typeface="微软雅黑" pitchFamily="34" charset="-122"/>
              </a:rPr>
              <a:t>1GB-2GB</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2013</a:t>
            </a:r>
            <a:r>
              <a:rPr lang="zh-CN" altLang="en-US" dirty="0">
                <a:latin typeface="微软雅黑" pitchFamily="34" charset="-122"/>
                <a:ea typeface="微软雅黑" pitchFamily="34" charset="-122"/>
              </a:rPr>
              <a:t>年以后的硬件配置）</a:t>
            </a:r>
            <a:endParaRPr lang="en-US" altLang="zh-CN" dirty="0">
              <a:latin typeface="微软雅黑" pitchFamily="34" charset="-122"/>
              <a:ea typeface="微软雅黑" pitchFamily="34" charset="-122"/>
            </a:endParaRPr>
          </a:p>
          <a:p>
            <a:pPr eaLnBrk="1" hangingPunct="1">
              <a:buFont typeface="Arial" charset="0"/>
              <a:buChar char="•"/>
            </a:pPr>
            <a:r>
              <a:rPr lang="zh-CN" altLang="en-US" dirty="0">
                <a:latin typeface="微软雅黑" pitchFamily="34" charset="-122"/>
                <a:ea typeface="微软雅黑" pitchFamily="34" charset="-122"/>
              </a:rPr>
              <a:t>同一个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不会被分拆到多个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a:t>
            </a:r>
            <a:endParaRPr lang="en-US" altLang="zh-CN" dirty="0">
              <a:latin typeface="微软雅黑" pitchFamily="34" charset="-122"/>
              <a:ea typeface="微软雅黑" pitchFamily="34" charset="-122"/>
            </a:endParaRPr>
          </a:p>
          <a:p>
            <a:pPr eaLnBrk="1" hangingPunct="1">
              <a:buFont typeface="Arial" charset="0"/>
              <a:buChar char="•"/>
            </a:pPr>
            <a:r>
              <a:rPr lang="zh-CN" altLang="en-US" dirty="0">
                <a:latin typeface="微软雅黑" pitchFamily="34" charset="-122"/>
                <a:ea typeface="微软雅黑" pitchFamily="34" charset="-122"/>
              </a:rPr>
              <a:t>每个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服务器存储</a:t>
            </a:r>
            <a:r>
              <a:rPr lang="en-US" altLang="zh-CN" dirty="0">
                <a:latin typeface="微软雅黑" pitchFamily="34" charset="-122"/>
                <a:ea typeface="微软雅黑" pitchFamily="34" charset="-122"/>
              </a:rPr>
              <a:t>10-1000</a:t>
            </a:r>
            <a:r>
              <a:rPr lang="zh-CN" altLang="en-US" dirty="0">
                <a:latin typeface="微软雅黑" pitchFamily="34" charset="-122"/>
                <a:ea typeface="微软雅黑" pitchFamily="34" charset="-122"/>
              </a:rPr>
              <a:t>个</a:t>
            </a:r>
            <a:r>
              <a:rPr lang="en-US" altLang="zh-CN" dirty="0">
                <a:latin typeface="微软雅黑" pitchFamily="34" charset="-122"/>
                <a:ea typeface="微软雅黑" pitchFamily="34" charset="-122"/>
              </a:rPr>
              <a:t>Region</a:t>
            </a:r>
            <a:endParaRPr lang="zh-CN" altLang="en-US" dirty="0">
              <a:latin typeface="微软雅黑" pitchFamily="34" charset="-122"/>
              <a:ea typeface="微软雅黑" pitchFamily="34" charset="-122"/>
            </a:endParaRPr>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204864"/>
            <a:ext cx="65532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1695803" y="6091679"/>
            <a:ext cx="57508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zh-CN" altLang="en-US" sz="2000" dirty="0" smtClean="0">
                <a:latin typeface="微软雅黑" pitchFamily="34" charset="-122"/>
                <a:ea typeface="微软雅黑" pitchFamily="34" charset="-122"/>
                <a:cs typeface="Times New Roman" pitchFamily="18" charset="0"/>
              </a:rPr>
              <a:t>不同</a:t>
            </a:r>
            <a:r>
              <a:rPr lang="zh-CN" altLang="en-US" sz="2000" dirty="0">
                <a:latin typeface="微软雅黑" pitchFamily="34" charset="-122"/>
                <a:ea typeface="微软雅黑" pitchFamily="34" charset="-122"/>
                <a:cs typeface="Times New Roman" pitchFamily="18" charset="0"/>
              </a:rPr>
              <a:t>的</a:t>
            </a:r>
            <a:r>
              <a:rPr lang="en-US" altLang="zh-CN" sz="2000" dirty="0">
                <a:latin typeface="微软雅黑" pitchFamily="34" charset="-122"/>
                <a:ea typeface="微软雅黑" pitchFamily="34" charset="-122"/>
                <a:cs typeface="Times New Roman" pitchFamily="18" charset="0"/>
              </a:rPr>
              <a:t>Region</a:t>
            </a:r>
            <a:r>
              <a:rPr lang="zh-CN" altLang="en-US" sz="2000" dirty="0">
                <a:latin typeface="微软雅黑" pitchFamily="34" charset="-122"/>
                <a:ea typeface="微软雅黑" pitchFamily="34" charset="-122"/>
                <a:cs typeface="Times New Roman" pitchFamily="18" charset="0"/>
              </a:rPr>
              <a:t>可以分布在不同的</a:t>
            </a:r>
            <a:r>
              <a:rPr lang="en-US" altLang="zh-CN" sz="2000" dirty="0">
                <a:latin typeface="微软雅黑" pitchFamily="34" charset="-122"/>
                <a:ea typeface="微软雅黑" pitchFamily="34" charset="-122"/>
                <a:cs typeface="Times New Roman" pitchFamily="18" charset="0"/>
              </a:rPr>
              <a:t>Region</a:t>
            </a:r>
            <a:r>
              <a:rPr lang="zh-CN" altLang="en-US" sz="2000" dirty="0">
                <a:latin typeface="微软雅黑" pitchFamily="34" charset="-122"/>
                <a:ea typeface="微软雅黑" pitchFamily="34" charset="-122"/>
                <a:cs typeface="Times New Roman" pitchFamily="18" charset="0"/>
              </a:rPr>
              <a:t>服务器上</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56037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smtClean="0"/>
              <a:t>提纲</a:t>
            </a:r>
            <a:endParaRPr lang="zh-CN" altLang="en-US" dirty="0"/>
          </a:p>
        </p:txBody>
      </p:sp>
      <p:grpSp>
        <p:nvGrpSpPr>
          <p:cNvPr id="5" name="Group 11"/>
          <p:cNvGrpSpPr>
            <a:grpSpLocks/>
          </p:cNvGrpSpPr>
          <p:nvPr/>
        </p:nvGrpSpPr>
        <p:grpSpPr bwMode="auto">
          <a:xfrm>
            <a:off x="1116948" y="1715036"/>
            <a:ext cx="6807852" cy="653547"/>
            <a:chOff x="0" y="0"/>
            <a:chExt cx="7287686" cy="685502"/>
          </a:xfrm>
          <a:solidFill>
            <a:schemeClr val="accent2"/>
          </a:solidFill>
        </p:grpSpPr>
        <p:sp>
          <p:nvSpPr>
            <p:cNvPr id="6"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sz="24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8" name="TextBox 3"/>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1116948" y="2543058"/>
            <a:ext cx="6807852" cy="653547"/>
            <a:chOff x="0" y="0"/>
            <a:chExt cx="7287686" cy="685502"/>
          </a:xfrm>
          <a:solidFill>
            <a:schemeClr val="bg1">
              <a:lumMod val="50000"/>
            </a:schemeClr>
          </a:solidFill>
        </p:grpSpPr>
        <p:sp>
          <p:nvSpPr>
            <p:cNvPr id="10"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1"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2</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2"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数据模型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9"/>
          <p:cNvGrpSpPr>
            <a:grpSpLocks/>
          </p:cNvGrpSpPr>
          <p:nvPr/>
        </p:nvGrpSpPr>
        <p:grpSpPr bwMode="auto">
          <a:xfrm>
            <a:off x="1116948" y="3344186"/>
            <a:ext cx="6807852" cy="653547"/>
            <a:chOff x="0" y="0"/>
            <a:chExt cx="7287686" cy="685502"/>
          </a:xfrm>
          <a:solidFill>
            <a:schemeClr val="bg1">
              <a:lumMod val="50000"/>
            </a:schemeClr>
          </a:solidFill>
        </p:grpSpPr>
        <p:sp>
          <p:nvSpPr>
            <p:cNvPr id="14"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5"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3</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6" name="TextBox 131"/>
            <p:cNvSpPr>
              <a:spLocks noChangeArrowheads="1"/>
            </p:cNvSpPr>
            <p:nvPr/>
          </p:nvSpPr>
          <p:spPr bwMode="auto">
            <a:xfrm>
              <a:off x="792089"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实现原理</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5"/>
          <p:cNvGrpSpPr>
            <a:grpSpLocks/>
          </p:cNvGrpSpPr>
          <p:nvPr/>
        </p:nvGrpSpPr>
        <p:grpSpPr bwMode="auto">
          <a:xfrm>
            <a:off x="1116948" y="4206775"/>
            <a:ext cx="6807852" cy="653547"/>
            <a:chOff x="0" y="0"/>
            <a:chExt cx="7287686" cy="685502"/>
          </a:xfrm>
          <a:solidFill>
            <a:schemeClr val="bg1">
              <a:lumMod val="50000"/>
            </a:schemeClr>
          </a:solidFill>
        </p:grpSpPr>
        <p:sp>
          <p:nvSpPr>
            <p:cNvPr id="18"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9"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0"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运行机制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5"/>
          <p:cNvGrpSpPr>
            <a:grpSpLocks/>
          </p:cNvGrpSpPr>
          <p:nvPr/>
        </p:nvGrpSpPr>
        <p:grpSpPr bwMode="auto">
          <a:xfrm>
            <a:off x="1116948" y="5093437"/>
            <a:ext cx="6807852" cy="653547"/>
            <a:chOff x="0" y="0"/>
            <a:chExt cx="7287686" cy="685502"/>
          </a:xfrm>
          <a:solidFill>
            <a:schemeClr val="bg1">
              <a:lumMod val="50000"/>
            </a:schemeClr>
          </a:solidFill>
        </p:grpSpPr>
        <p:sp>
          <p:nvSpPr>
            <p:cNvPr id="22"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23"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4"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编程实践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313396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zh-CN" dirty="0"/>
              <a:t>Region</a:t>
            </a:r>
            <a:r>
              <a:rPr lang="zh-CN" altLang="en-US" dirty="0"/>
              <a:t>的定位</a:t>
            </a:r>
          </a:p>
        </p:txBody>
      </p:sp>
      <p:sp>
        <p:nvSpPr>
          <p:cNvPr id="6" name="TextBox 5"/>
          <p:cNvSpPr txBox="1">
            <a:spLocks noChangeArrowheads="1"/>
          </p:cNvSpPr>
          <p:nvPr/>
        </p:nvSpPr>
        <p:spPr bwMode="auto">
          <a:xfrm>
            <a:off x="762000" y="1340768"/>
            <a:ext cx="74011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Char char="•"/>
            </a:pPr>
            <a:r>
              <a:rPr lang="zh-CN" altLang="en-US" dirty="0">
                <a:latin typeface="微软雅黑" pitchFamily="34" charset="-122"/>
                <a:ea typeface="微软雅黑" pitchFamily="34" charset="-122"/>
              </a:rPr>
              <a:t>元数据表，又名</a:t>
            </a:r>
            <a:r>
              <a:rPr lang="en-US" altLang="zh-CN" dirty="0">
                <a:latin typeface="微软雅黑" pitchFamily="34" charset="-122"/>
                <a:ea typeface="微软雅黑" pitchFamily="34" charset="-122"/>
              </a:rPr>
              <a:t>.META.</a:t>
            </a:r>
            <a:r>
              <a:rPr lang="zh-CN" altLang="en-US" dirty="0">
                <a:latin typeface="微软雅黑" pitchFamily="34" charset="-122"/>
                <a:ea typeface="微软雅黑" pitchFamily="34" charset="-122"/>
              </a:rPr>
              <a:t>表，存储了</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服务器的映射关系</a:t>
            </a:r>
            <a:endParaRPr lang="en-US" altLang="zh-CN" dirty="0">
              <a:latin typeface="微软雅黑" pitchFamily="34" charset="-122"/>
              <a:ea typeface="微软雅黑" pitchFamily="34" charset="-122"/>
            </a:endParaRPr>
          </a:p>
          <a:p>
            <a:pPr eaLnBrk="1" hangingPunct="1">
              <a:buFont typeface="Arial" charset="0"/>
              <a:buChar char="•"/>
            </a:pPr>
            <a:r>
              <a:rPr lang="zh-CN" altLang="en-US" dirty="0">
                <a:latin typeface="微软雅黑" pitchFamily="34" charset="-122"/>
                <a:ea typeface="微软雅黑" pitchFamily="34" charset="-122"/>
              </a:rPr>
              <a:t>当</a:t>
            </a:r>
            <a:r>
              <a:rPr lang="en-US" altLang="zh-CN" dirty="0" err="1">
                <a:latin typeface="微软雅黑" pitchFamily="34" charset="-122"/>
                <a:ea typeface="微软雅黑" pitchFamily="34" charset="-122"/>
              </a:rPr>
              <a:t>HBase</a:t>
            </a:r>
            <a:r>
              <a:rPr lang="zh-CN" altLang="en-US" dirty="0">
                <a:latin typeface="微软雅黑" pitchFamily="34" charset="-122"/>
                <a:ea typeface="微软雅黑" pitchFamily="34" charset="-122"/>
              </a:rPr>
              <a:t>表很大时，</a:t>
            </a:r>
            <a:r>
              <a:rPr lang="en-US" altLang="zh-CN" dirty="0">
                <a:latin typeface="微软雅黑" pitchFamily="34" charset="-122"/>
                <a:ea typeface="微软雅黑" pitchFamily="34" charset="-122"/>
              </a:rPr>
              <a:t> .META.</a:t>
            </a:r>
            <a:r>
              <a:rPr lang="zh-CN" altLang="en-US" dirty="0">
                <a:latin typeface="微软雅黑" pitchFamily="34" charset="-122"/>
                <a:ea typeface="微软雅黑" pitchFamily="34" charset="-122"/>
              </a:rPr>
              <a:t>表也会被分裂成多个</a:t>
            </a:r>
            <a:r>
              <a:rPr lang="en-US" altLang="zh-CN" dirty="0">
                <a:latin typeface="微软雅黑" pitchFamily="34" charset="-122"/>
                <a:ea typeface="微软雅黑" pitchFamily="34" charset="-122"/>
              </a:rPr>
              <a:t>Region</a:t>
            </a:r>
          </a:p>
          <a:p>
            <a:pPr eaLnBrk="1" hangingPunct="1">
              <a:buFont typeface="Arial" charset="0"/>
              <a:buChar char="•"/>
            </a:pPr>
            <a:r>
              <a:rPr lang="zh-CN" altLang="en-US" dirty="0">
                <a:latin typeface="微软雅黑" pitchFamily="34" charset="-122"/>
                <a:ea typeface="微软雅黑" pitchFamily="34" charset="-122"/>
              </a:rPr>
              <a:t>根数据表，又名</a:t>
            </a:r>
            <a:r>
              <a:rPr lang="en-US" altLang="zh-CN" dirty="0">
                <a:latin typeface="微软雅黑" pitchFamily="34" charset="-122"/>
                <a:ea typeface="微软雅黑" pitchFamily="34" charset="-122"/>
              </a:rPr>
              <a:t>-ROOT-</a:t>
            </a:r>
            <a:r>
              <a:rPr lang="zh-CN" altLang="en-US" dirty="0">
                <a:latin typeface="微软雅黑" pitchFamily="34" charset="-122"/>
                <a:ea typeface="微软雅黑" pitchFamily="34" charset="-122"/>
              </a:rPr>
              <a:t>表，记录所有元数据的具体位置</a:t>
            </a:r>
            <a:endParaRPr lang="en-US" altLang="zh-CN" dirty="0">
              <a:latin typeface="微软雅黑" pitchFamily="34" charset="-122"/>
              <a:ea typeface="微软雅黑" pitchFamily="34" charset="-122"/>
            </a:endParaRPr>
          </a:p>
          <a:p>
            <a:pPr eaLnBrk="1" hangingPunct="1">
              <a:buFont typeface="Arial" charset="0"/>
              <a:buChar char="•"/>
            </a:pPr>
            <a:r>
              <a:rPr lang="en-US" altLang="zh-CN" dirty="0">
                <a:latin typeface="微软雅黑" pitchFamily="34" charset="-122"/>
                <a:ea typeface="微软雅黑" pitchFamily="34" charset="-122"/>
              </a:rPr>
              <a:t>-ROOT-</a:t>
            </a:r>
            <a:r>
              <a:rPr lang="zh-CN" altLang="en-US" dirty="0">
                <a:latin typeface="微软雅黑" pitchFamily="34" charset="-122"/>
                <a:ea typeface="微软雅黑" pitchFamily="34" charset="-122"/>
              </a:rPr>
              <a:t>表只有唯一一个</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，名字是在程序中被写死的</a:t>
            </a:r>
            <a:endParaRPr lang="en-US" altLang="zh-CN" dirty="0">
              <a:latin typeface="微软雅黑" pitchFamily="34" charset="-122"/>
              <a:ea typeface="微软雅黑" pitchFamily="34" charset="-122"/>
            </a:endParaRPr>
          </a:p>
          <a:p>
            <a:pPr eaLnBrk="1" hangingPunct="1">
              <a:buFont typeface="Arial" charset="0"/>
              <a:buChar char="•"/>
            </a:pPr>
            <a:r>
              <a:rPr lang="en-US" altLang="zh-CN" dirty="0">
                <a:latin typeface="微软雅黑" pitchFamily="34" charset="-122"/>
                <a:ea typeface="微软雅黑" pitchFamily="34" charset="-122"/>
              </a:rPr>
              <a:t>Zookeeper</a:t>
            </a:r>
            <a:r>
              <a:rPr lang="zh-CN" altLang="en-US" dirty="0">
                <a:latin typeface="微软雅黑" pitchFamily="34" charset="-122"/>
                <a:ea typeface="微软雅黑" pitchFamily="34" charset="-122"/>
              </a:rPr>
              <a:t>文件记录了</a:t>
            </a:r>
            <a:r>
              <a:rPr lang="en-US" altLang="zh-CN" dirty="0">
                <a:latin typeface="微软雅黑" pitchFamily="34" charset="-122"/>
                <a:ea typeface="微软雅黑" pitchFamily="34" charset="-122"/>
              </a:rPr>
              <a:t>-ROOT-</a:t>
            </a:r>
            <a:r>
              <a:rPr lang="zh-CN" altLang="en-US" dirty="0">
                <a:latin typeface="微软雅黑" pitchFamily="34" charset="-122"/>
                <a:ea typeface="微软雅黑" pitchFamily="34" charset="-122"/>
              </a:rPr>
              <a:t>表的位置</a:t>
            </a:r>
            <a:endParaRPr lang="en-US" altLang="zh-CN" dirty="0">
              <a:latin typeface="微软雅黑" pitchFamily="34" charset="-122"/>
              <a:ea typeface="微软雅黑" pitchFamily="34" charset="-122"/>
            </a:endParaRPr>
          </a:p>
          <a:p>
            <a:pPr eaLnBrk="1" hangingPunct="1"/>
            <a:endParaRPr lang="zh-CN" altLang="en-US" dirty="0">
              <a:latin typeface="微软雅黑" pitchFamily="34" charset="-122"/>
              <a:ea typeface="微软雅黑" pitchFamily="34" charset="-122"/>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91681"/>
            <a:ext cx="7010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126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zh-CN" dirty="0"/>
              <a:t>Region</a:t>
            </a:r>
            <a:r>
              <a:rPr lang="zh-CN" altLang="en-US" dirty="0"/>
              <a:t>的定位</a:t>
            </a:r>
          </a:p>
        </p:txBody>
      </p:sp>
      <p:sp>
        <p:nvSpPr>
          <p:cNvPr id="5" name="矩形 3"/>
          <p:cNvSpPr>
            <a:spLocks noChangeArrowheads="1"/>
          </p:cNvSpPr>
          <p:nvPr/>
        </p:nvSpPr>
        <p:spPr bwMode="auto">
          <a:xfrm>
            <a:off x="762000" y="1143000"/>
            <a:ext cx="7543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zh-CN" altLang="zh-CN" dirty="0">
                <a:latin typeface="微软雅黑" pitchFamily="34" charset="-122"/>
                <a:ea typeface="微软雅黑" pitchFamily="34" charset="-122"/>
              </a:rPr>
              <a:t>为了加快访问速度，</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表的全部</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都会被保存在内存中</a:t>
            </a:r>
            <a:endParaRPr lang="en-US" altLang="zh-CN" dirty="0">
              <a:latin typeface="微软雅黑" pitchFamily="34" charset="-122"/>
              <a:ea typeface="微软雅黑" pitchFamily="34" charset="-122"/>
            </a:endParaRPr>
          </a:p>
          <a:p>
            <a:pPr>
              <a:buFont typeface="Arial" charset="0"/>
              <a:buChar char="•"/>
            </a:pPr>
            <a:r>
              <a:rPr lang="zh-CN" altLang="zh-CN" dirty="0">
                <a:latin typeface="微软雅黑" pitchFamily="34" charset="-122"/>
                <a:ea typeface="微软雅黑" pitchFamily="34" charset="-122"/>
              </a:rPr>
              <a:t>假设</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表的每行（一个映射条目）在内存中大约占用</a:t>
            </a:r>
            <a:r>
              <a:rPr lang="en-US" altLang="zh-CN" dirty="0">
                <a:latin typeface="微软雅黑" pitchFamily="34" charset="-122"/>
                <a:ea typeface="微软雅黑" pitchFamily="34" charset="-122"/>
              </a:rPr>
              <a:t>1KB</a:t>
            </a:r>
            <a:r>
              <a:rPr lang="zh-CN" altLang="zh-CN" dirty="0">
                <a:latin typeface="微软雅黑" pitchFamily="34" charset="-122"/>
                <a:ea typeface="微软雅黑" pitchFamily="34" charset="-122"/>
              </a:rPr>
              <a:t>，并且每个</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限制为</a:t>
            </a:r>
            <a:r>
              <a:rPr lang="en-US" altLang="zh-CN" dirty="0">
                <a:latin typeface="微软雅黑" pitchFamily="34" charset="-122"/>
                <a:ea typeface="微软雅黑" pitchFamily="34" charset="-122"/>
              </a:rPr>
              <a:t>128MB</a:t>
            </a:r>
            <a:r>
              <a:rPr lang="zh-CN" altLang="zh-CN" dirty="0">
                <a:latin typeface="微软雅黑" pitchFamily="34" charset="-122"/>
                <a:ea typeface="微软雅黑" pitchFamily="34" charset="-122"/>
              </a:rPr>
              <a:t>，那么，上面的三层结构可以保存的用户数据表的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数目的计算方法是：</a:t>
            </a:r>
            <a:endParaRPr lang="en-US" altLang="zh-CN" dirty="0">
              <a:latin typeface="微软雅黑" pitchFamily="34" charset="-122"/>
              <a:ea typeface="微软雅黑" pitchFamily="34" charset="-122"/>
            </a:endParaRPr>
          </a:p>
          <a:p>
            <a:pPr>
              <a:buFont typeface="Arial" charset="0"/>
              <a:buChar char="•"/>
            </a:pP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-ROOT-</a:t>
            </a:r>
            <a:r>
              <a:rPr lang="zh-CN" altLang="zh-CN" dirty="0">
                <a:latin typeface="微软雅黑" pitchFamily="34" charset="-122"/>
                <a:ea typeface="微软雅黑" pitchFamily="34" charset="-122"/>
              </a:rPr>
              <a:t>表能够寻址的</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个数）×（每个</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a:t>
            </a:r>
            <a:r>
              <a:rPr lang="en-US" altLang="zh-CN" dirty="0">
                <a:latin typeface="微软雅黑" pitchFamily="34" charset="-122"/>
                <a:ea typeface="微软雅黑" pitchFamily="34" charset="-122"/>
              </a:rPr>
              <a:t> Region</a:t>
            </a:r>
            <a:r>
              <a:rPr lang="zh-CN" altLang="zh-CN" dirty="0">
                <a:latin typeface="微软雅黑" pitchFamily="34" charset="-122"/>
                <a:ea typeface="微软雅黑" pitchFamily="34" charset="-122"/>
              </a:rPr>
              <a:t>可以寻址的用户数据表的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个数）</a:t>
            </a:r>
            <a:endParaRPr lang="en-US" altLang="zh-CN" dirty="0">
              <a:latin typeface="微软雅黑" pitchFamily="34" charset="-122"/>
              <a:ea typeface="微软雅黑" pitchFamily="34" charset="-122"/>
            </a:endParaRPr>
          </a:p>
          <a:p>
            <a:pPr>
              <a:buFont typeface="Arial" charset="0"/>
              <a:buChar char="•"/>
            </a:pPr>
            <a:r>
              <a:rPr lang="zh-CN" altLang="zh-CN" dirty="0">
                <a:latin typeface="微软雅黑" pitchFamily="34" charset="-122"/>
                <a:ea typeface="微软雅黑" pitchFamily="34" charset="-122"/>
              </a:rPr>
              <a:t>一个</a:t>
            </a:r>
            <a:r>
              <a:rPr lang="en-US" altLang="zh-CN" dirty="0">
                <a:latin typeface="微软雅黑" pitchFamily="34" charset="-122"/>
                <a:ea typeface="微软雅黑" pitchFamily="34" charset="-122"/>
              </a:rPr>
              <a:t>-ROOT-</a:t>
            </a:r>
            <a:r>
              <a:rPr lang="zh-CN" altLang="zh-CN" dirty="0">
                <a:latin typeface="微软雅黑" pitchFamily="34" charset="-122"/>
                <a:ea typeface="微软雅黑" pitchFamily="34" charset="-122"/>
              </a:rPr>
              <a:t>表最多只能有一个</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，也就是最多只能有</a:t>
            </a:r>
            <a:r>
              <a:rPr lang="en-US" altLang="zh-CN" dirty="0">
                <a:latin typeface="微软雅黑" pitchFamily="34" charset="-122"/>
                <a:ea typeface="微软雅黑" pitchFamily="34" charset="-122"/>
              </a:rPr>
              <a:t>128MB</a:t>
            </a:r>
            <a:r>
              <a:rPr lang="zh-CN" altLang="zh-CN" dirty="0">
                <a:latin typeface="微软雅黑" pitchFamily="34" charset="-122"/>
                <a:ea typeface="微软雅黑" pitchFamily="34" charset="-122"/>
              </a:rPr>
              <a:t>，按照每行（一个映射条目）占用</a:t>
            </a:r>
            <a:r>
              <a:rPr lang="en-US" altLang="zh-CN" dirty="0">
                <a:latin typeface="微软雅黑" pitchFamily="34" charset="-122"/>
                <a:ea typeface="微软雅黑" pitchFamily="34" charset="-122"/>
              </a:rPr>
              <a:t>1KB</a:t>
            </a:r>
            <a:r>
              <a:rPr lang="zh-CN" altLang="zh-CN" dirty="0">
                <a:latin typeface="微软雅黑" pitchFamily="34" charset="-122"/>
                <a:ea typeface="微软雅黑" pitchFamily="34" charset="-122"/>
              </a:rPr>
              <a:t>内存计算，</a:t>
            </a:r>
            <a:r>
              <a:rPr lang="en-US" altLang="zh-CN" dirty="0">
                <a:latin typeface="微软雅黑" pitchFamily="34" charset="-122"/>
                <a:ea typeface="微软雅黑" pitchFamily="34" charset="-122"/>
              </a:rPr>
              <a:t>128MB</a:t>
            </a:r>
            <a:r>
              <a:rPr lang="zh-CN" altLang="zh-CN" dirty="0">
                <a:latin typeface="微软雅黑" pitchFamily="34" charset="-122"/>
                <a:ea typeface="微软雅黑" pitchFamily="34" charset="-122"/>
              </a:rPr>
              <a:t>空间可以容纳</a:t>
            </a:r>
            <a:r>
              <a:rPr lang="en-US" altLang="zh-CN" dirty="0">
                <a:latin typeface="微软雅黑" pitchFamily="34" charset="-122"/>
                <a:ea typeface="微软雅黑" pitchFamily="34" charset="-122"/>
              </a:rPr>
              <a:t>128MB/1KB=2</a:t>
            </a:r>
            <a:r>
              <a:rPr lang="en-US" altLang="zh-CN" baseline="30000" dirty="0">
                <a:latin typeface="微软雅黑" pitchFamily="34" charset="-122"/>
                <a:ea typeface="微软雅黑" pitchFamily="34" charset="-122"/>
              </a:rPr>
              <a:t>17</a:t>
            </a:r>
            <a:r>
              <a:rPr lang="zh-CN" altLang="zh-CN" dirty="0">
                <a:latin typeface="微软雅黑" pitchFamily="34" charset="-122"/>
                <a:ea typeface="微软雅黑" pitchFamily="34" charset="-122"/>
              </a:rPr>
              <a:t>行，也就是说，一个</a:t>
            </a:r>
            <a:r>
              <a:rPr lang="en-US" altLang="zh-CN" dirty="0">
                <a:latin typeface="微软雅黑" pitchFamily="34" charset="-122"/>
                <a:ea typeface="微软雅黑" pitchFamily="34" charset="-122"/>
              </a:rPr>
              <a:t>-ROOT-</a:t>
            </a:r>
            <a:r>
              <a:rPr lang="zh-CN" altLang="zh-CN" dirty="0">
                <a:latin typeface="微软雅黑" pitchFamily="34" charset="-122"/>
                <a:ea typeface="微软雅黑" pitchFamily="34" charset="-122"/>
              </a:rPr>
              <a:t>表可以寻址</a:t>
            </a:r>
            <a:r>
              <a:rPr lang="en-US" altLang="zh-CN" dirty="0">
                <a:latin typeface="微软雅黑" pitchFamily="34" charset="-122"/>
                <a:ea typeface="微软雅黑" pitchFamily="34" charset="-122"/>
              </a:rPr>
              <a:t>2</a:t>
            </a:r>
            <a:r>
              <a:rPr lang="en-US" altLang="zh-CN" baseline="30000" dirty="0">
                <a:latin typeface="微软雅黑" pitchFamily="34" charset="-122"/>
                <a:ea typeface="微软雅黑" pitchFamily="34" charset="-122"/>
              </a:rPr>
              <a:t>17</a:t>
            </a:r>
            <a:r>
              <a:rPr lang="zh-CN" altLang="zh-CN" dirty="0">
                <a:latin typeface="微软雅黑" pitchFamily="34" charset="-122"/>
                <a:ea typeface="微软雅黑" pitchFamily="34" charset="-122"/>
              </a:rPr>
              <a:t>个</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a:buFont typeface="Arial" charset="0"/>
              <a:buChar char="•"/>
            </a:pPr>
            <a:r>
              <a:rPr lang="zh-CN" altLang="zh-CN" dirty="0">
                <a:latin typeface="微软雅黑" pitchFamily="34" charset="-122"/>
                <a:ea typeface="微软雅黑" pitchFamily="34" charset="-122"/>
              </a:rPr>
              <a:t>同理，每个</a:t>
            </a:r>
            <a:r>
              <a:rPr lang="en-US" altLang="zh-CN" dirty="0">
                <a:latin typeface="微软雅黑" pitchFamily="34" charset="-122"/>
                <a:ea typeface="微软雅黑" pitchFamily="34" charset="-122"/>
              </a:rPr>
              <a:t>.META.</a:t>
            </a:r>
            <a:r>
              <a:rPr lang="zh-CN" altLang="zh-CN" dirty="0">
                <a:latin typeface="微软雅黑" pitchFamily="34" charset="-122"/>
                <a:ea typeface="微软雅黑" pitchFamily="34" charset="-122"/>
              </a:rPr>
              <a:t>表的</a:t>
            </a:r>
            <a:r>
              <a:rPr lang="en-US" altLang="zh-CN" dirty="0">
                <a:latin typeface="微软雅黑" pitchFamily="34" charset="-122"/>
                <a:ea typeface="微软雅黑" pitchFamily="34" charset="-122"/>
              </a:rPr>
              <a:t> Region</a:t>
            </a:r>
            <a:r>
              <a:rPr lang="zh-CN" altLang="zh-CN" dirty="0">
                <a:latin typeface="微软雅黑" pitchFamily="34" charset="-122"/>
                <a:ea typeface="微软雅黑" pitchFamily="34" charset="-122"/>
              </a:rPr>
              <a:t>可以寻址的用户数据表的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个数是</a:t>
            </a:r>
            <a:r>
              <a:rPr lang="en-US" altLang="zh-CN" dirty="0">
                <a:latin typeface="微软雅黑" pitchFamily="34" charset="-122"/>
                <a:ea typeface="微软雅黑" pitchFamily="34" charset="-122"/>
              </a:rPr>
              <a:t>128MB/1KB=2</a:t>
            </a:r>
            <a:r>
              <a:rPr lang="en-US" altLang="zh-CN" baseline="30000" dirty="0">
                <a:latin typeface="微软雅黑" pitchFamily="34" charset="-122"/>
                <a:ea typeface="微软雅黑" pitchFamily="34" charset="-122"/>
              </a:rPr>
              <a:t>17</a:t>
            </a:r>
            <a:r>
              <a:rPr lang="zh-CN" altLang="zh-CN"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a:buFont typeface="Arial" charset="0"/>
              <a:buChar char="•"/>
            </a:pPr>
            <a:r>
              <a:rPr lang="zh-CN" altLang="zh-CN" dirty="0">
                <a:latin typeface="微软雅黑" pitchFamily="34" charset="-122"/>
                <a:ea typeface="微软雅黑" pitchFamily="34" charset="-122"/>
              </a:rPr>
              <a:t>最终，三层结构可以保存的</a:t>
            </a:r>
            <a:r>
              <a:rPr lang="en-US" altLang="zh-CN" dirty="0">
                <a:latin typeface="微软雅黑" pitchFamily="34" charset="-122"/>
                <a:ea typeface="微软雅黑" pitchFamily="34" charset="-122"/>
              </a:rPr>
              <a:t>Region</a:t>
            </a:r>
            <a:r>
              <a:rPr lang="zh-CN" altLang="zh-CN" dirty="0">
                <a:latin typeface="微软雅黑" pitchFamily="34" charset="-122"/>
                <a:ea typeface="微软雅黑" pitchFamily="34" charset="-122"/>
              </a:rPr>
              <a:t>数目是</a:t>
            </a:r>
            <a:r>
              <a:rPr lang="en-US" altLang="zh-CN" dirty="0">
                <a:latin typeface="微软雅黑" pitchFamily="34" charset="-122"/>
                <a:ea typeface="微软雅黑" pitchFamily="34" charset="-122"/>
              </a:rPr>
              <a:t>(128MB/1KB) </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 (128MB/1KB) = 2</a:t>
            </a:r>
            <a:r>
              <a:rPr lang="en-US" altLang="zh-CN" baseline="30000" dirty="0">
                <a:latin typeface="微软雅黑" pitchFamily="34" charset="-122"/>
                <a:ea typeface="微软雅黑" pitchFamily="34" charset="-122"/>
              </a:rPr>
              <a:t>34</a:t>
            </a:r>
            <a:r>
              <a:rPr lang="zh-CN" altLang="zh-CN" dirty="0">
                <a:latin typeface="微软雅黑" pitchFamily="34" charset="-122"/>
                <a:ea typeface="微软雅黑" pitchFamily="34" charset="-122"/>
              </a:rPr>
              <a:t>个</a:t>
            </a:r>
            <a:r>
              <a:rPr lang="en-US" altLang="zh-CN" dirty="0">
                <a:latin typeface="微软雅黑" pitchFamily="34" charset="-122"/>
                <a:ea typeface="微软雅黑" pitchFamily="34" charset="-122"/>
              </a:rPr>
              <a:t>Region</a:t>
            </a:r>
            <a:endParaRPr lang="zh-CN" altLang="en-US" dirty="0">
              <a:latin typeface="微软雅黑" pitchFamily="34" charset="-122"/>
              <a:ea typeface="微软雅黑" pitchFamily="34" charset="-122"/>
            </a:endParaRPr>
          </a:p>
        </p:txBody>
      </p:sp>
      <p:sp>
        <p:nvSpPr>
          <p:cNvPr id="2" name="TextBox 1"/>
          <p:cNvSpPr txBox="1"/>
          <p:nvPr/>
        </p:nvSpPr>
        <p:spPr>
          <a:xfrm>
            <a:off x="762000" y="5589240"/>
            <a:ext cx="5178152" cy="646331"/>
          </a:xfrm>
          <a:prstGeom prst="rect">
            <a:avLst/>
          </a:prstGeom>
          <a:noFill/>
        </p:spPr>
        <p:txBody>
          <a:bodyPr wrap="square" rtlCol="0">
            <a:spAutoFit/>
          </a:bodyPr>
          <a:lstStyle/>
          <a:p>
            <a:r>
              <a:rPr lang="zh-CN" altLang="en-US" dirty="0" smtClean="0">
                <a:solidFill>
                  <a:srgbClr val="FF0000"/>
                </a:solidFill>
                <a:latin typeface="微软雅黑" pitchFamily="34" charset="-122"/>
                <a:ea typeface="微软雅黑" pitchFamily="34" charset="-122"/>
              </a:rPr>
              <a:t>结论：这种数量已经足够可以满足实际应用中的用户数据存储需求</a:t>
            </a:r>
            <a:endParaRPr lang="zh-CN" altLang="en-US"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4070028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smtClean="0"/>
              <a:t>提纲</a:t>
            </a:r>
            <a:endParaRPr lang="zh-CN" altLang="en-US" dirty="0"/>
          </a:p>
        </p:txBody>
      </p:sp>
      <p:grpSp>
        <p:nvGrpSpPr>
          <p:cNvPr id="5" name="Group 11"/>
          <p:cNvGrpSpPr>
            <a:grpSpLocks/>
          </p:cNvGrpSpPr>
          <p:nvPr/>
        </p:nvGrpSpPr>
        <p:grpSpPr bwMode="auto">
          <a:xfrm>
            <a:off x="1116948" y="1715036"/>
            <a:ext cx="6807852" cy="653547"/>
            <a:chOff x="0" y="0"/>
            <a:chExt cx="7287686" cy="685502"/>
          </a:xfrm>
          <a:solidFill>
            <a:schemeClr val="bg1">
              <a:lumMod val="50000"/>
            </a:schemeClr>
          </a:solidFill>
        </p:grpSpPr>
        <p:sp>
          <p:nvSpPr>
            <p:cNvPr id="6"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sz="24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8" name="TextBox 3"/>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1116948" y="2543058"/>
            <a:ext cx="6807852" cy="653547"/>
            <a:chOff x="0" y="0"/>
            <a:chExt cx="7287686" cy="685502"/>
          </a:xfrm>
          <a:solidFill>
            <a:schemeClr val="bg1">
              <a:lumMod val="50000"/>
            </a:schemeClr>
          </a:solidFill>
        </p:grpSpPr>
        <p:sp>
          <p:nvSpPr>
            <p:cNvPr id="10"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1"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2</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2"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数据模型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9"/>
          <p:cNvGrpSpPr>
            <a:grpSpLocks/>
          </p:cNvGrpSpPr>
          <p:nvPr/>
        </p:nvGrpSpPr>
        <p:grpSpPr bwMode="auto">
          <a:xfrm>
            <a:off x="1116948" y="3344186"/>
            <a:ext cx="6807852" cy="653547"/>
            <a:chOff x="0" y="0"/>
            <a:chExt cx="7287686" cy="685502"/>
          </a:xfrm>
          <a:solidFill>
            <a:schemeClr val="bg1">
              <a:lumMod val="50000"/>
            </a:schemeClr>
          </a:solidFill>
        </p:grpSpPr>
        <p:sp>
          <p:nvSpPr>
            <p:cNvPr id="14"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5"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3</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6" name="TextBox 131"/>
            <p:cNvSpPr>
              <a:spLocks noChangeArrowheads="1"/>
            </p:cNvSpPr>
            <p:nvPr/>
          </p:nvSpPr>
          <p:spPr bwMode="auto">
            <a:xfrm>
              <a:off x="792089"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实现原理</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5"/>
          <p:cNvGrpSpPr>
            <a:grpSpLocks/>
          </p:cNvGrpSpPr>
          <p:nvPr/>
        </p:nvGrpSpPr>
        <p:grpSpPr bwMode="auto">
          <a:xfrm>
            <a:off x="1116948" y="4206775"/>
            <a:ext cx="6807852" cy="653547"/>
            <a:chOff x="0" y="0"/>
            <a:chExt cx="7287686" cy="685502"/>
          </a:xfrm>
          <a:solidFill>
            <a:schemeClr val="accent2"/>
          </a:solidFill>
        </p:grpSpPr>
        <p:sp>
          <p:nvSpPr>
            <p:cNvPr id="18"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9"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0"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运行机制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5"/>
          <p:cNvGrpSpPr>
            <a:grpSpLocks/>
          </p:cNvGrpSpPr>
          <p:nvPr/>
        </p:nvGrpSpPr>
        <p:grpSpPr bwMode="auto">
          <a:xfrm>
            <a:off x="1116948" y="5093437"/>
            <a:ext cx="6807852" cy="653547"/>
            <a:chOff x="0" y="0"/>
            <a:chExt cx="7287686" cy="685502"/>
          </a:xfrm>
          <a:solidFill>
            <a:schemeClr val="bg1">
              <a:lumMod val="50000"/>
            </a:schemeClr>
          </a:solidFill>
        </p:grpSpPr>
        <p:sp>
          <p:nvSpPr>
            <p:cNvPr id="22"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23"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4"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编程实践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238350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79512" y="908720"/>
            <a:ext cx="2520280" cy="1405739"/>
          </a:xfrm>
        </p:spPr>
        <p:txBody>
          <a:bodyPr/>
          <a:lstStyle/>
          <a:p>
            <a:r>
              <a:rPr lang="zh-CN" altLang="en-US" sz="2400" dirty="0" smtClean="0"/>
              <a:t>总体架构</a:t>
            </a:r>
            <a:endParaRPr lang="en-US" altLang="zh-CN" sz="2400" dirty="0" smtClean="0"/>
          </a:p>
          <a:p>
            <a:pPr lvl="1"/>
            <a:r>
              <a:rPr lang="en-US" altLang="zh-CN" sz="2000" dirty="0" smtClean="0"/>
              <a:t>HDFS</a:t>
            </a:r>
          </a:p>
          <a:p>
            <a:pPr lvl="1"/>
            <a:r>
              <a:rPr lang="en-US" altLang="zh-CN" sz="2000" dirty="0" err="1" smtClean="0"/>
              <a:t>ZooKeeper</a:t>
            </a:r>
            <a:endParaRPr lang="en-US" altLang="zh-CN" sz="2000" dirty="0" smtClean="0"/>
          </a:p>
        </p:txBody>
      </p:sp>
      <p:sp>
        <p:nvSpPr>
          <p:cNvPr id="3" name="文本占位符 2"/>
          <p:cNvSpPr>
            <a:spLocks noGrp="1"/>
          </p:cNvSpPr>
          <p:nvPr>
            <p:ph type="body" sz="quarter" idx="14"/>
          </p:nvPr>
        </p:nvSpPr>
        <p:spPr>
          <a:xfrm>
            <a:off x="179513" y="226405"/>
            <a:ext cx="3312368" cy="620688"/>
          </a:xfrm>
        </p:spPr>
        <p:txBody>
          <a:bodyPr/>
          <a:lstStyle/>
          <a:p>
            <a:r>
              <a:rPr lang="en-US" altLang="zh-CN" dirty="0" err="1" smtClean="0"/>
              <a:t>HBase</a:t>
            </a:r>
            <a:r>
              <a:rPr lang="en-US" altLang="zh-CN" dirty="0" smtClean="0"/>
              <a:t> </a:t>
            </a:r>
            <a:r>
              <a:rPr lang="zh-CN" altLang="en-US" dirty="0" smtClean="0"/>
              <a:t>系统架构</a:t>
            </a:r>
            <a:endParaRPr lang="zh-CN" altLang="en-US" dirty="0"/>
          </a:p>
        </p:txBody>
      </p:sp>
      <p:pic>
        <p:nvPicPr>
          <p:cNvPr id="5" name="图片 4"/>
          <p:cNvPicPr>
            <a:picLocks noChangeAspect="1"/>
          </p:cNvPicPr>
          <p:nvPr/>
        </p:nvPicPr>
        <p:blipFill>
          <a:blip r:embed="rId3"/>
          <a:stretch>
            <a:fillRect/>
          </a:stretch>
        </p:blipFill>
        <p:spPr>
          <a:xfrm>
            <a:off x="971600" y="2204864"/>
            <a:ext cx="7056784" cy="4086285"/>
          </a:xfrm>
          <a:prstGeom prst="rect">
            <a:avLst/>
          </a:prstGeom>
        </p:spPr>
      </p:pic>
      <p:sp>
        <p:nvSpPr>
          <p:cNvPr id="6" name="内容占位符 1"/>
          <p:cNvSpPr txBox="1">
            <a:spLocks/>
          </p:cNvSpPr>
          <p:nvPr/>
        </p:nvSpPr>
        <p:spPr>
          <a:xfrm>
            <a:off x="2915816" y="1340768"/>
            <a:ext cx="3384376" cy="9736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anose="02010600040101010101" pitchFamily="2" charset="-122"/>
                <a:ea typeface="华文楷体" panose="02010600040101010101"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sz="2000" dirty="0" err="1" smtClean="0">
                <a:latin typeface="微软雅黑" panose="020B0503020204020204" pitchFamily="34" charset="-122"/>
                <a:ea typeface="微软雅黑" panose="020B0503020204020204" pitchFamily="34" charset="-122"/>
              </a:rPr>
              <a:t>HMaster</a:t>
            </a:r>
            <a:endParaRPr lang="en-US" altLang="zh-CN" sz="2000" dirty="0" smtClean="0">
              <a:latin typeface="微软雅黑" panose="020B0503020204020204" pitchFamily="34" charset="-122"/>
              <a:ea typeface="微软雅黑" panose="020B0503020204020204" pitchFamily="34" charset="-122"/>
            </a:endParaRPr>
          </a:p>
          <a:p>
            <a:pPr lvl="1"/>
            <a:r>
              <a:rPr lang="en-US" altLang="zh-CN" sz="2000" dirty="0" err="1" smtClean="0">
                <a:latin typeface="微软雅黑" panose="020B0503020204020204" pitchFamily="34" charset="-122"/>
                <a:ea typeface="微软雅黑" panose="020B0503020204020204" pitchFamily="34" charset="-122"/>
              </a:rPr>
              <a:t>HRegionServer</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8768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zh-CN" dirty="0" err="1" smtClean="0"/>
              <a:t>HBase</a:t>
            </a:r>
            <a:r>
              <a:rPr lang="en-US" altLang="zh-CN" dirty="0" smtClean="0"/>
              <a:t> </a:t>
            </a:r>
            <a:r>
              <a:rPr lang="zh-CN" altLang="en-US" dirty="0" smtClean="0"/>
              <a:t>系统架构</a:t>
            </a:r>
            <a:endParaRPr lang="zh-CN" altLang="en-US" dirty="0"/>
          </a:p>
        </p:txBody>
      </p:sp>
      <p:sp>
        <p:nvSpPr>
          <p:cNvPr id="5" name="Rectangle 3"/>
          <p:cNvSpPr txBox="1">
            <a:spLocks noChangeArrowheads="1"/>
          </p:cNvSpPr>
          <p:nvPr/>
        </p:nvSpPr>
        <p:spPr>
          <a:xfrm>
            <a:off x="457200" y="1295401"/>
            <a:ext cx="8229600" cy="2709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smtClean="0">
                <a:latin typeface="微软雅黑" pitchFamily="34" charset="-122"/>
                <a:ea typeface="微软雅黑" pitchFamily="34" charset="-122"/>
              </a:rPr>
              <a:t>1. </a:t>
            </a:r>
            <a:r>
              <a:rPr lang="zh-CN" altLang="en-US" sz="2000" smtClean="0">
                <a:latin typeface="微软雅黑" pitchFamily="34" charset="-122"/>
                <a:ea typeface="微软雅黑" pitchFamily="34" charset="-122"/>
              </a:rPr>
              <a:t>客户端</a:t>
            </a:r>
          </a:p>
          <a:p>
            <a:pPr lvl="1"/>
            <a:r>
              <a:rPr lang="zh-CN" altLang="en-US" sz="1800" smtClean="0">
                <a:latin typeface="微软雅黑" pitchFamily="34" charset="-122"/>
                <a:ea typeface="微软雅黑" pitchFamily="34" charset="-122"/>
              </a:rPr>
              <a:t>客户端包含访问</a:t>
            </a:r>
            <a:r>
              <a:rPr lang="en-US" altLang="zh-CN" sz="1800" smtClean="0">
                <a:latin typeface="微软雅黑" pitchFamily="34" charset="-122"/>
                <a:ea typeface="微软雅黑" pitchFamily="34" charset="-122"/>
              </a:rPr>
              <a:t>HBase</a:t>
            </a:r>
            <a:r>
              <a:rPr lang="zh-CN" altLang="en-US" sz="1800" smtClean="0">
                <a:latin typeface="微软雅黑" pitchFamily="34" charset="-122"/>
                <a:ea typeface="微软雅黑" pitchFamily="34" charset="-122"/>
              </a:rPr>
              <a:t>的接口，同时在缓存中维护着已经访问过的</a:t>
            </a:r>
            <a:r>
              <a:rPr lang="en-US" altLang="zh-CN" sz="1800" smtClean="0">
                <a:latin typeface="微软雅黑" pitchFamily="34" charset="-122"/>
                <a:ea typeface="微软雅黑" pitchFamily="34" charset="-122"/>
              </a:rPr>
              <a:t>Region</a:t>
            </a:r>
            <a:r>
              <a:rPr lang="zh-CN" altLang="en-US" sz="1800" smtClean="0">
                <a:latin typeface="微软雅黑" pitchFamily="34" charset="-122"/>
                <a:ea typeface="微软雅黑" pitchFamily="34" charset="-122"/>
              </a:rPr>
              <a:t>位置信息，用来加快后续数据访问过程</a:t>
            </a:r>
          </a:p>
          <a:p>
            <a:r>
              <a:rPr lang="en-US" altLang="zh-CN" sz="2000" smtClean="0">
                <a:latin typeface="微软雅黑" pitchFamily="34" charset="-122"/>
                <a:ea typeface="微软雅黑" pitchFamily="34" charset="-122"/>
              </a:rPr>
              <a:t>2. Zookeeper</a:t>
            </a:r>
            <a:r>
              <a:rPr lang="zh-CN" altLang="en-US" sz="2000" smtClean="0">
                <a:latin typeface="微软雅黑" pitchFamily="34" charset="-122"/>
                <a:ea typeface="微软雅黑" pitchFamily="34" charset="-122"/>
              </a:rPr>
              <a:t>服务器</a:t>
            </a:r>
            <a:endParaRPr lang="en-US" altLang="zh-CN" sz="2000" smtClean="0">
              <a:latin typeface="微软雅黑" pitchFamily="34" charset="-122"/>
              <a:ea typeface="微软雅黑" pitchFamily="34" charset="-122"/>
            </a:endParaRPr>
          </a:p>
          <a:p>
            <a:pPr lvl="1"/>
            <a:r>
              <a:rPr lang="en-US" altLang="zh-CN" sz="1800" smtClean="0">
                <a:latin typeface="微软雅黑" pitchFamily="34" charset="-122"/>
                <a:ea typeface="微软雅黑" pitchFamily="34" charset="-122"/>
              </a:rPr>
              <a:t>Zookeeper</a:t>
            </a:r>
            <a:r>
              <a:rPr lang="zh-CN" altLang="en-US" sz="1800" smtClean="0">
                <a:latin typeface="微软雅黑" pitchFamily="34" charset="-122"/>
                <a:ea typeface="微软雅黑" pitchFamily="34" charset="-122"/>
              </a:rPr>
              <a:t>可以帮助选举出一个</a:t>
            </a:r>
            <a:r>
              <a:rPr lang="en-US" altLang="zh-CN" sz="1800" smtClean="0">
                <a:latin typeface="微软雅黑" pitchFamily="34" charset="-122"/>
                <a:ea typeface="微软雅黑" pitchFamily="34" charset="-122"/>
              </a:rPr>
              <a:t>Master</a:t>
            </a:r>
            <a:r>
              <a:rPr lang="zh-CN" altLang="en-US" sz="1800" smtClean="0">
                <a:latin typeface="微软雅黑" pitchFamily="34" charset="-122"/>
                <a:ea typeface="微软雅黑" pitchFamily="34" charset="-122"/>
              </a:rPr>
              <a:t>作为集群的总管，并保证在任何时刻总有唯一一个</a:t>
            </a:r>
            <a:r>
              <a:rPr lang="en-US" altLang="zh-CN" sz="1800" smtClean="0">
                <a:latin typeface="微软雅黑" pitchFamily="34" charset="-122"/>
                <a:ea typeface="微软雅黑" pitchFamily="34" charset="-122"/>
              </a:rPr>
              <a:t>Master</a:t>
            </a:r>
            <a:r>
              <a:rPr lang="zh-CN" altLang="en-US" sz="1800" smtClean="0">
                <a:latin typeface="微软雅黑" pitchFamily="34" charset="-122"/>
                <a:ea typeface="微软雅黑" pitchFamily="34" charset="-122"/>
              </a:rPr>
              <a:t>在运行，这就避免了</a:t>
            </a:r>
            <a:r>
              <a:rPr lang="en-US" altLang="zh-CN" sz="1800" smtClean="0">
                <a:latin typeface="微软雅黑" pitchFamily="34" charset="-122"/>
                <a:ea typeface="微软雅黑" pitchFamily="34" charset="-122"/>
              </a:rPr>
              <a:t>Master</a:t>
            </a:r>
            <a:r>
              <a:rPr lang="zh-CN" altLang="en-US" sz="1800" smtClean="0">
                <a:latin typeface="微软雅黑" pitchFamily="34" charset="-122"/>
                <a:ea typeface="微软雅黑" pitchFamily="34" charset="-122"/>
              </a:rPr>
              <a:t>的“单点失效”问题</a:t>
            </a:r>
          </a:p>
          <a:p>
            <a:endParaRPr lang="zh-CN" altLang="en-US" sz="2000" dirty="0" smtClean="0">
              <a:latin typeface="微软雅黑" pitchFamily="34" charset="-122"/>
              <a:ea typeface="微软雅黑" pitchFamily="34" charset="-122"/>
            </a:endParaRPr>
          </a:p>
        </p:txBody>
      </p:sp>
      <p:pic>
        <p:nvPicPr>
          <p:cNvPr id="6" name="Picture 6" descr="c:\users\lenovo\appdata\roaming\360se6\User Data\temp\015843skmtvki52kioa27m.png"/>
          <p:cNvPicPr>
            <a:picLocks noChangeAspect="1" noChangeArrowheads="1"/>
          </p:cNvPicPr>
          <p:nvPr/>
        </p:nvPicPr>
        <p:blipFill>
          <a:blip r:embed="rId2">
            <a:extLst>
              <a:ext uri="{28A0092B-C50C-407E-A947-70E740481C1C}">
                <a14:useLocalDpi xmlns:a14="http://schemas.microsoft.com/office/drawing/2010/main" val="0"/>
              </a:ext>
            </a:extLst>
          </a:blip>
          <a:srcRect r="874"/>
          <a:stretch>
            <a:fillRect/>
          </a:stretch>
        </p:blipFill>
        <p:spPr bwMode="auto">
          <a:xfrm>
            <a:off x="952500" y="3861048"/>
            <a:ext cx="723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410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251718" y="188640"/>
            <a:ext cx="3384178" cy="620688"/>
          </a:xfrm>
        </p:spPr>
        <p:txBody>
          <a:bodyPr/>
          <a:lstStyle/>
          <a:p>
            <a:r>
              <a:rPr lang="en-US" altLang="zh-CN" dirty="0" err="1" smtClean="0"/>
              <a:t>HBase</a:t>
            </a:r>
            <a:r>
              <a:rPr lang="en-US" altLang="zh-CN" dirty="0" smtClean="0"/>
              <a:t> </a:t>
            </a:r>
            <a:r>
              <a:rPr lang="zh-CN" altLang="en-US" dirty="0" smtClean="0"/>
              <a:t>系统架构</a:t>
            </a:r>
            <a:endParaRPr lang="zh-CN" altLang="en-US" dirty="0"/>
          </a:p>
        </p:txBody>
      </p:sp>
      <p:sp>
        <p:nvSpPr>
          <p:cNvPr id="6" name="Rectangle 4"/>
          <p:cNvSpPr>
            <a:spLocks noChangeArrowheads="1"/>
          </p:cNvSpPr>
          <p:nvPr/>
        </p:nvSpPr>
        <p:spPr bwMode="auto">
          <a:xfrm>
            <a:off x="533400" y="1600200"/>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Tx/>
              <a:buChar char="•"/>
            </a:pPr>
            <a:r>
              <a:rPr lang="en-US" altLang="zh-CN" sz="2000" dirty="0">
                <a:latin typeface="微软雅黑" pitchFamily="34" charset="-122"/>
                <a:ea typeface="微软雅黑" pitchFamily="34" charset="-122"/>
              </a:rPr>
              <a:t>3. Master</a:t>
            </a:r>
          </a:p>
          <a:p>
            <a:pPr marL="342900" indent="-342900" eaLnBrk="0" hangingPunct="0">
              <a:lnSpc>
                <a:spcPct val="90000"/>
              </a:lnSpc>
              <a:spcBef>
                <a:spcPct val="20000"/>
              </a:spcBef>
              <a:buFontTx/>
              <a:buChar char="•"/>
            </a:pPr>
            <a:r>
              <a:rPr lang="zh-CN" altLang="en-US" sz="2000" dirty="0">
                <a:latin typeface="微软雅黑" pitchFamily="34" charset="-122"/>
                <a:ea typeface="微软雅黑" pitchFamily="34" charset="-122"/>
              </a:rPr>
              <a:t>主服务器</a:t>
            </a:r>
            <a:r>
              <a:rPr lang="en-US" altLang="zh-CN" sz="2000" dirty="0">
                <a:latin typeface="微软雅黑" pitchFamily="34" charset="-122"/>
                <a:ea typeface="微软雅黑" pitchFamily="34" charset="-122"/>
              </a:rPr>
              <a:t>Master</a:t>
            </a:r>
            <a:r>
              <a:rPr lang="zh-CN" altLang="en-US" sz="2000" dirty="0">
                <a:latin typeface="微软雅黑" pitchFamily="34" charset="-122"/>
                <a:ea typeface="微软雅黑" pitchFamily="34" charset="-122"/>
              </a:rPr>
              <a:t>主要负责表和</a:t>
            </a:r>
            <a:r>
              <a:rPr lang="en-US" altLang="zh-CN" sz="2000" dirty="0">
                <a:latin typeface="微软雅黑" pitchFamily="34" charset="-122"/>
                <a:ea typeface="微软雅黑" pitchFamily="34" charset="-122"/>
              </a:rPr>
              <a:t>Region</a:t>
            </a:r>
            <a:r>
              <a:rPr lang="zh-CN" altLang="en-US" sz="2000" dirty="0">
                <a:latin typeface="微软雅黑" pitchFamily="34" charset="-122"/>
                <a:ea typeface="微软雅黑" pitchFamily="34" charset="-122"/>
              </a:rPr>
              <a:t>的管理工作：</a:t>
            </a:r>
          </a:p>
          <a:p>
            <a:pPr marL="742950" lvl="1" indent="-285750" eaLnBrk="0" hangingPunct="0">
              <a:lnSpc>
                <a:spcPct val="90000"/>
              </a:lnSpc>
              <a:spcBef>
                <a:spcPct val="20000"/>
              </a:spcBef>
              <a:buFontTx/>
              <a:buChar char="–"/>
            </a:pPr>
            <a:r>
              <a:rPr lang="zh-CN" altLang="en-US" dirty="0">
                <a:latin typeface="微软雅黑" pitchFamily="34" charset="-122"/>
                <a:ea typeface="微软雅黑" pitchFamily="34" charset="-122"/>
              </a:rPr>
              <a:t>管理用户对表的增加、删除、修改、查询等操作</a:t>
            </a:r>
          </a:p>
          <a:p>
            <a:pPr marL="742950" lvl="1" indent="-285750" eaLnBrk="0" hangingPunct="0">
              <a:lnSpc>
                <a:spcPct val="90000"/>
              </a:lnSpc>
              <a:spcBef>
                <a:spcPct val="20000"/>
              </a:spcBef>
              <a:buFontTx/>
              <a:buChar char="–"/>
            </a:pPr>
            <a:r>
              <a:rPr lang="zh-CN" altLang="en-US" dirty="0">
                <a:latin typeface="微软雅黑" pitchFamily="34" charset="-122"/>
                <a:ea typeface="微软雅黑" pitchFamily="34" charset="-122"/>
              </a:rPr>
              <a:t>实现不同</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服务器之间的负载均衡</a:t>
            </a:r>
          </a:p>
          <a:p>
            <a:pPr marL="742950" lvl="1" indent="-285750" eaLnBrk="0" hangingPunct="0">
              <a:lnSpc>
                <a:spcPct val="90000"/>
              </a:lnSpc>
              <a:spcBef>
                <a:spcPct val="20000"/>
              </a:spcBef>
              <a:buFontTx/>
              <a:buChar char="–"/>
            </a:pPr>
            <a:r>
              <a:rPr lang="zh-CN" altLang="en-US" dirty="0">
                <a:latin typeface="微软雅黑" pitchFamily="34" charset="-122"/>
                <a:ea typeface="微软雅黑" pitchFamily="34" charset="-122"/>
              </a:rPr>
              <a:t>在</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分裂或合并后，负责重新调整</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的分布</a:t>
            </a:r>
          </a:p>
          <a:p>
            <a:pPr marL="742950" lvl="1" indent="-285750" eaLnBrk="0" hangingPunct="0">
              <a:lnSpc>
                <a:spcPct val="90000"/>
              </a:lnSpc>
              <a:spcBef>
                <a:spcPct val="20000"/>
              </a:spcBef>
              <a:buFontTx/>
              <a:buChar char="–"/>
            </a:pPr>
            <a:r>
              <a:rPr lang="zh-CN" altLang="en-US" dirty="0">
                <a:latin typeface="微软雅黑" pitchFamily="34" charset="-122"/>
                <a:ea typeface="微软雅黑" pitchFamily="34" charset="-122"/>
              </a:rPr>
              <a:t>对发生故障失效的</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服务器上的</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进行迁移</a:t>
            </a:r>
          </a:p>
          <a:p>
            <a:pPr marL="342900" indent="-342900" eaLnBrk="0" hangingPunct="0">
              <a:lnSpc>
                <a:spcPct val="90000"/>
              </a:lnSpc>
              <a:spcBef>
                <a:spcPct val="20000"/>
              </a:spcBef>
              <a:buFontTx/>
              <a:buChar char="•"/>
            </a:pPr>
            <a:r>
              <a:rPr lang="en-US" altLang="zh-CN" sz="2000" dirty="0">
                <a:latin typeface="微软雅黑" pitchFamily="34" charset="-122"/>
                <a:ea typeface="微软雅黑" pitchFamily="34" charset="-122"/>
              </a:rPr>
              <a:t>4. Region</a:t>
            </a:r>
            <a:r>
              <a:rPr lang="zh-CN" altLang="en-US" sz="2000" dirty="0">
                <a:latin typeface="微软雅黑" pitchFamily="34" charset="-122"/>
                <a:ea typeface="微软雅黑" pitchFamily="34" charset="-122"/>
              </a:rPr>
              <a:t>服务器</a:t>
            </a:r>
          </a:p>
          <a:p>
            <a:pPr marL="742950" lvl="1" indent="-285750" eaLnBrk="0" hangingPunct="0">
              <a:lnSpc>
                <a:spcPct val="90000"/>
              </a:lnSpc>
              <a:spcBef>
                <a:spcPct val="20000"/>
              </a:spcBef>
              <a:buFontTx/>
              <a:buChar char="–"/>
            </a:pP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服务器是</a:t>
            </a:r>
            <a:r>
              <a:rPr lang="en-US" altLang="zh-CN" dirty="0" err="1">
                <a:latin typeface="微软雅黑" pitchFamily="34" charset="-122"/>
                <a:ea typeface="微软雅黑" pitchFamily="34" charset="-122"/>
              </a:rPr>
              <a:t>HBase</a:t>
            </a:r>
            <a:r>
              <a:rPr lang="zh-CN" altLang="en-US" dirty="0">
                <a:latin typeface="微软雅黑" pitchFamily="34" charset="-122"/>
                <a:ea typeface="微软雅黑" pitchFamily="34" charset="-122"/>
              </a:rPr>
              <a:t>中最核心的模块，负责维护分配给自己的</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，并响应用户的读写请求</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423746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539750" y="203624"/>
            <a:ext cx="5184377" cy="620688"/>
          </a:xfrm>
        </p:spPr>
        <p:txBody>
          <a:bodyPr/>
          <a:lstStyle/>
          <a:p>
            <a:r>
              <a:rPr lang="en-US" altLang="zh-CN" dirty="0"/>
              <a:t>Region</a:t>
            </a:r>
            <a:r>
              <a:rPr lang="zh-CN" altLang="en-US" dirty="0"/>
              <a:t>服务器工作原理</a:t>
            </a: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52895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324600" y="1675091"/>
            <a:ext cx="2377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b="1" dirty="0">
                <a:latin typeface="微软雅黑" pitchFamily="34" charset="-122"/>
                <a:ea typeface="微软雅黑" pitchFamily="34" charset="-122"/>
              </a:rPr>
              <a:t>1. </a:t>
            </a:r>
            <a:r>
              <a:rPr lang="zh-CN" altLang="en-US" b="1" dirty="0">
                <a:latin typeface="微软雅黑" pitchFamily="34" charset="-122"/>
                <a:ea typeface="微软雅黑" pitchFamily="34" charset="-122"/>
              </a:rPr>
              <a:t>用户读写数据过程</a:t>
            </a:r>
            <a:r>
              <a:rPr lang="zh-CN" altLang="en-US" dirty="0">
                <a:latin typeface="微软雅黑" pitchFamily="34" charset="-122"/>
                <a:ea typeface="微软雅黑" pitchFamily="34" charset="-122"/>
              </a:rPr>
              <a:t> </a:t>
            </a:r>
          </a:p>
        </p:txBody>
      </p:sp>
      <p:sp>
        <p:nvSpPr>
          <p:cNvPr id="9" name="Rectangle 8"/>
          <p:cNvSpPr>
            <a:spLocks noChangeArrowheads="1"/>
          </p:cNvSpPr>
          <p:nvPr/>
        </p:nvSpPr>
        <p:spPr bwMode="auto">
          <a:xfrm>
            <a:off x="6324600" y="2056091"/>
            <a:ext cx="1616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b="1" dirty="0">
                <a:latin typeface="微软雅黑" pitchFamily="34" charset="-122"/>
                <a:ea typeface="微软雅黑" pitchFamily="34" charset="-122"/>
              </a:rPr>
              <a:t>2. </a:t>
            </a:r>
            <a:r>
              <a:rPr lang="zh-CN" altLang="en-US" b="1" dirty="0">
                <a:latin typeface="微软雅黑" pitchFamily="34" charset="-122"/>
                <a:ea typeface="微软雅黑" pitchFamily="34" charset="-122"/>
              </a:rPr>
              <a:t>缓存的刷新</a:t>
            </a:r>
          </a:p>
        </p:txBody>
      </p:sp>
      <p:sp>
        <p:nvSpPr>
          <p:cNvPr id="10" name="Rectangle 9"/>
          <p:cNvSpPr>
            <a:spLocks noChangeArrowheads="1"/>
          </p:cNvSpPr>
          <p:nvPr/>
        </p:nvSpPr>
        <p:spPr bwMode="auto">
          <a:xfrm>
            <a:off x="6324600" y="2451378"/>
            <a:ext cx="21670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b="1">
                <a:latin typeface="微软雅黑" pitchFamily="34" charset="-122"/>
                <a:ea typeface="微软雅黑" pitchFamily="34" charset="-122"/>
              </a:rPr>
              <a:t>3. StoreFile</a:t>
            </a:r>
            <a:r>
              <a:rPr lang="zh-CN" altLang="en-US" b="1">
                <a:latin typeface="微软雅黑" pitchFamily="34" charset="-122"/>
                <a:ea typeface="微软雅黑" pitchFamily="34" charset="-122"/>
              </a:rPr>
              <a:t>的合并</a:t>
            </a:r>
          </a:p>
        </p:txBody>
      </p:sp>
      <p:sp>
        <p:nvSpPr>
          <p:cNvPr id="11" name="Rectangle 6"/>
          <p:cNvSpPr>
            <a:spLocks noChangeArrowheads="1"/>
          </p:cNvSpPr>
          <p:nvPr/>
        </p:nvSpPr>
        <p:spPr bwMode="auto">
          <a:xfrm>
            <a:off x="990600" y="6019979"/>
            <a:ext cx="4635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dirty="0" smtClean="0">
                <a:latin typeface="微软雅黑" pitchFamily="34" charset="-122"/>
                <a:ea typeface="微软雅黑" pitchFamily="34" charset="-122"/>
              </a:rPr>
              <a:t>Region</a:t>
            </a:r>
            <a:r>
              <a:rPr lang="zh-CN" altLang="en-US" dirty="0">
                <a:latin typeface="微软雅黑" pitchFamily="34" charset="-122"/>
                <a:ea typeface="微软雅黑" pitchFamily="34" charset="-122"/>
              </a:rPr>
              <a:t>服务器向</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文件系统中读写数据 </a:t>
            </a:r>
          </a:p>
        </p:txBody>
      </p:sp>
    </p:spTree>
    <p:extLst>
      <p:ext uri="{BB962C8B-B14F-4D97-AF65-F5344CB8AC3E}">
        <p14:creationId xmlns:p14="http://schemas.microsoft.com/office/powerpoint/2010/main" val="890932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539751" y="203624"/>
            <a:ext cx="3600202" cy="620688"/>
          </a:xfrm>
        </p:spPr>
        <p:txBody>
          <a:bodyPr/>
          <a:lstStyle/>
          <a:p>
            <a:r>
              <a:rPr lang="en-US" altLang="zh-CN" dirty="0"/>
              <a:t>Store</a:t>
            </a:r>
            <a:r>
              <a:rPr lang="zh-CN" altLang="en-US" dirty="0"/>
              <a:t>工作原理</a:t>
            </a:r>
          </a:p>
        </p:txBody>
      </p:sp>
      <p:sp>
        <p:nvSpPr>
          <p:cNvPr id="5" name="TextBox 4"/>
          <p:cNvSpPr txBox="1">
            <a:spLocks noChangeArrowheads="1"/>
          </p:cNvSpPr>
          <p:nvPr/>
        </p:nvSpPr>
        <p:spPr bwMode="auto">
          <a:xfrm>
            <a:off x="685800" y="1600200"/>
            <a:ext cx="82061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Char char="•"/>
            </a:pPr>
            <a:r>
              <a:rPr lang="en-US" altLang="zh-CN" dirty="0">
                <a:latin typeface="微软雅黑" pitchFamily="34" charset="-122"/>
                <a:ea typeface="微软雅黑" pitchFamily="34" charset="-122"/>
              </a:rPr>
              <a:t>Store</a:t>
            </a:r>
            <a:r>
              <a:rPr lang="zh-CN" altLang="en-US" dirty="0">
                <a:latin typeface="微软雅黑" pitchFamily="34" charset="-122"/>
                <a:ea typeface="微软雅黑" pitchFamily="34" charset="-122"/>
              </a:rPr>
              <a:t>是</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服务器的核心</a:t>
            </a:r>
            <a:endParaRPr lang="en-US" altLang="zh-CN" dirty="0">
              <a:latin typeface="微软雅黑" pitchFamily="34" charset="-122"/>
              <a:ea typeface="微软雅黑" pitchFamily="34" charset="-122"/>
            </a:endParaRPr>
          </a:p>
          <a:p>
            <a:pPr eaLnBrk="1" hangingPunct="1">
              <a:buFont typeface="Arial" charset="0"/>
              <a:buChar char="•"/>
            </a:pPr>
            <a:r>
              <a:rPr lang="zh-CN" altLang="en-US" dirty="0">
                <a:latin typeface="微软雅黑" pitchFamily="34" charset="-122"/>
                <a:ea typeface="微软雅黑" pitchFamily="34" charset="-122"/>
              </a:rPr>
              <a:t>多个</a:t>
            </a:r>
            <a:r>
              <a:rPr lang="en-US" altLang="zh-CN" dirty="0" err="1">
                <a:latin typeface="微软雅黑" pitchFamily="34" charset="-122"/>
                <a:ea typeface="微软雅黑" pitchFamily="34" charset="-122"/>
              </a:rPr>
              <a:t>StoreFile</a:t>
            </a:r>
            <a:r>
              <a:rPr lang="zh-CN" altLang="en-US" dirty="0">
                <a:latin typeface="微软雅黑" pitchFamily="34" charset="-122"/>
                <a:ea typeface="微软雅黑" pitchFamily="34" charset="-122"/>
              </a:rPr>
              <a:t>合并成一个</a:t>
            </a:r>
            <a:endParaRPr lang="en-US" altLang="zh-CN" dirty="0">
              <a:latin typeface="微软雅黑" pitchFamily="34" charset="-122"/>
              <a:ea typeface="微软雅黑" pitchFamily="34" charset="-122"/>
            </a:endParaRPr>
          </a:p>
          <a:p>
            <a:pPr eaLnBrk="1" hangingPunct="1">
              <a:buFont typeface="Arial" charset="0"/>
              <a:buChar char="•"/>
            </a:pPr>
            <a:r>
              <a:rPr lang="zh-CN" altLang="en-US" dirty="0">
                <a:latin typeface="微软雅黑" pitchFamily="34" charset="-122"/>
                <a:ea typeface="微软雅黑" pitchFamily="34" charset="-122"/>
              </a:rPr>
              <a:t>单个</a:t>
            </a:r>
            <a:r>
              <a:rPr lang="en-US" altLang="zh-CN" dirty="0" err="1">
                <a:latin typeface="微软雅黑" pitchFamily="34" charset="-122"/>
                <a:ea typeface="微软雅黑" pitchFamily="34" charset="-122"/>
              </a:rPr>
              <a:t>StoreFile</a:t>
            </a:r>
            <a:r>
              <a:rPr lang="zh-CN" altLang="en-US" dirty="0">
                <a:latin typeface="微软雅黑" pitchFamily="34" charset="-122"/>
                <a:ea typeface="微软雅黑" pitchFamily="34" charset="-122"/>
              </a:rPr>
              <a:t>过大时，又触发分裂操作，</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个父</a:t>
            </a:r>
            <a:r>
              <a:rPr lang="en-US" altLang="zh-CN" dirty="0">
                <a:latin typeface="微软雅黑" pitchFamily="34" charset="-122"/>
                <a:ea typeface="微软雅黑" pitchFamily="34" charset="-122"/>
              </a:rPr>
              <a:t>Region</a:t>
            </a:r>
            <a:r>
              <a:rPr lang="zh-CN" altLang="en-US" dirty="0">
                <a:latin typeface="微软雅黑" pitchFamily="34" charset="-122"/>
                <a:ea typeface="微软雅黑" pitchFamily="34" charset="-122"/>
              </a:rPr>
              <a:t>被分裂成两个子</a:t>
            </a:r>
            <a:r>
              <a:rPr lang="en-US" altLang="zh-CN" dirty="0">
                <a:latin typeface="微软雅黑" pitchFamily="34" charset="-122"/>
                <a:ea typeface="微软雅黑" pitchFamily="34" charset="-122"/>
              </a:rPr>
              <a:t>Region</a:t>
            </a:r>
            <a:endParaRPr lang="zh-CN" altLang="en-US" dirty="0">
              <a:latin typeface="微软雅黑" pitchFamily="34" charset="-122"/>
              <a:ea typeface="微软雅黑" pitchFamily="34" charset="-122"/>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581400"/>
            <a:ext cx="7543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514600" y="5651778"/>
            <a:ext cx="3050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dirty="0" err="1" smtClean="0">
                <a:latin typeface="微软雅黑" pitchFamily="34" charset="-122"/>
                <a:ea typeface="微软雅黑" pitchFamily="34" charset="-122"/>
              </a:rPr>
              <a:t>StoreFile</a:t>
            </a:r>
            <a:r>
              <a:rPr lang="zh-CN" altLang="en-US" dirty="0">
                <a:latin typeface="微软雅黑" pitchFamily="34" charset="-122"/>
                <a:ea typeface="微软雅黑" pitchFamily="34" charset="-122"/>
              </a:rPr>
              <a:t>的合并和分裂过程 </a:t>
            </a:r>
          </a:p>
        </p:txBody>
      </p:sp>
    </p:spTree>
    <p:extLst>
      <p:ext uri="{BB962C8B-B14F-4D97-AF65-F5344CB8AC3E}">
        <p14:creationId xmlns:p14="http://schemas.microsoft.com/office/powerpoint/2010/main" val="201533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539751" y="203624"/>
            <a:ext cx="3312170" cy="620688"/>
          </a:xfrm>
        </p:spPr>
        <p:txBody>
          <a:bodyPr/>
          <a:lstStyle/>
          <a:p>
            <a:r>
              <a:rPr lang="en-US" altLang="zh-CN" dirty="0" err="1"/>
              <a:t>HLog</a:t>
            </a:r>
            <a:r>
              <a:rPr lang="zh-CN" altLang="en-US" dirty="0"/>
              <a:t>工作原理</a:t>
            </a:r>
          </a:p>
        </p:txBody>
      </p:sp>
      <p:sp>
        <p:nvSpPr>
          <p:cNvPr id="6" name="Rectangle 3"/>
          <p:cNvSpPr txBox="1">
            <a:spLocks noChangeArrowheads="1"/>
          </p:cNvSpPr>
          <p:nvPr/>
        </p:nvSpPr>
        <p:spPr>
          <a:xfrm>
            <a:off x="457200" y="14478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zh-CN" altLang="en-US" sz="2400" smtClean="0">
                <a:latin typeface="微软雅黑" pitchFamily="34" charset="-122"/>
                <a:ea typeface="微软雅黑" pitchFamily="34" charset="-122"/>
              </a:rPr>
              <a:t>分布式环境必须要考虑系统出错。</a:t>
            </a:r>
            <a:r>
              <a:rPr lang="en-US" altLang="zh-CN" sz="2400" smtClean="0">
                <a:latin typeface="微软雅黑" pitchFamily="34" charset="-122"/>
                <a:ea typeface="微软雅黑" pitchFamily="34" charset="-122"/>
              </a:rPr>
              <a:t>HBase</a:t>
            </a:r>
            <a:r>
              <a:rPr lang="zh-CN" altLang="en-US" sz="2400" smtClean="0">
                <a:latin typeface="微软雅黑" pitchFamily="34" charset="-122"/>
                <a:ea typeface="微软雅黑" pitchFamily="34" charset="-122"/>
              </a:rPr>
              <a:t>采用</a:t>
            </a:r>
            <a:r>
              <a:rPr lang="en-US" altLang="zh-CN" sz="2400" smtClean="0">
                <a:latin typeface="微软雅黑" pitchFamily="34" charset="-122"/>
                <a:ea typeface="微软雅黑" pitchFamily="34" charset="-122"/>
              </a:rPr>
              <a:t>HLog</a:t>
            </a:r>
            <a:r>
              <a:rPr lang="zh-CN" altLang="en-US" sz="2400" smtClean="0">
                <a:latin typeface="微软雅黑" pitchFamily="34" charset="-122"/>
                <a:ea typeface="微软雅黑" pitchFamily="34" charset="-122"/>
              </a:rPr>
              <a:t>保证系统恢复</a:t>
            </a:r>
            <a:endParaRPr lang="en-US" altLang="zh-CN" sz="2400" smtClean="0">
              <a:latin typeface="微软雅黑" pitchFamily="34" charset="-122"/>
              <a:ea typeface="微软雅黑" pitchFamily="34" charset="-122"/>
            </a:endParaRPr>
          </a:p>
          <a:p>
            <a:pPr>
              <a:lnSpc>
                <a:spcPct val="90000"/>
              </a:lnSpc>
            </a:pPr>
            <a:r>
              <a:rPr lang="en-US" altLang="zh-CN" sz="2400" smtClean="0">
                <a:latin typeface="微软雅黑" pitchFamily="34" charset="-122"/>
                <a:ea typeface="微软雅黑" pitchFamily="34" charset="-122"/>
              </a:rPr>
              <a:t>HBase</a:t>
            </a:r>
            <a:r>
              <a:rPr lang="zh-CN" altLang="en-US" sz="2400" smtClean="0">
                <a:latin typeface="微软雅黑" pitchFamily="34" charset="-122"/>
                <a:ea typeface="微软雅黑" pitchFamily="34" charset="-122"/>
              </a:rPr>
              <a:t>系统为每个</a:t>
            </a:r>
            <a:r>
              <a:rPr lang="en-US" altLang="zh-CN" sz="2400" smtClean="0">
                <a:latin typeface="微软雅黑" pitchFamily="34" charset="-122"/>
                <a:ea typeface="微软雅黑" pitchFamily="34" charset="-122"/>
              </a:rPr>
              <a:t>Region</a:t>
            </a:r>
            <a:r>
              <a:rPr lang="zh-CN" altLang="en-US" sz="2400" smtClean="0">
                <a:latin typeface="微软雅黑" pitchFamily="34" charset="-122"/>
                <a:ea typeface="微软雅黑" pitchFamily="34" charset="-122"/>
              </a:rPr>
              <a:t>服务器配置了一个</a:t>
            </a:r>
            <a:r>
              <a:rPr lang="en-US" altLang="zh-CN" sz="2400" smtClean="0">
                <a:latin typeface="微软雅黑" pitchFamily="34" charset="-122"/>
                <a:ea typeface="微软雅黑" pitchFamily="34" charset="-122"/>
              </a:rPr>
              <a:t>HLog</a:t>
            </a:r>
            <a:r>
              <a:rPr lang="zh-CN" altLang="en-US" sz="2400" smtClean="0">
                <a:latin typeface="微软雅黑" pitchFamily="34" charset="-122"/>
                <a:ea typeface="微软雅黑" pitchFamily="34" charset="-122"/>
              </a:rPr>
              <a:t>文件，它是一种预写式日志（</a:t>
            </a:r>
            <a:r>
              <a:rPr lang="en-US" altLang="zh-CN" sz="2400" smtClean="0">
                <a:latin typeface="微软雅黑" pitchFamily="34" charset="-122"/>
                <a:ea typeface="微软雅黑" pitchFamily="34" charset="-122"/>
              </a:rPr>
              <a:t>Write Ahead Log</a:t>
            </a:r>
            <a:r>
              <a:rPr lang="zh-CN" altLang="en-US"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90000"/>
              </a:lnSpc>
            </a:pPr>
            <a:r>
              <a:rPr lang="zh-CN" altLang="en-US" sz="2400" smtClean="0">
                <a:latin typeface="微软雅黑" pitchFamily="34" charset="-122"/>
                <a:ea typeface="微软雅黑" pitchFamily="34" charset="-122"/>
              </a:rPr>
              <a:t>用户更新数据必须首先写入日志后，才能写入</a:t>
            </a:r>
            <a:r>
              <a:rPr lang="en-US" altLang="zh-CN" sz="2400" smtClean="0">
                <a:latin typeface="微软雅黑" pitchFamily="34" charset="-122"/>
                <a:ea typeface="微软雅黑" pitchFamily="34" charset="-122"/>
              </a:rPr>
              <a:t>MemStore</a:t>
            </a:r>
            <a:r>
              <a:rPr lang="zh-CN" altLang="en-US" sz="2400" smtClean="0">
                <a:latin typeface="微软雅黑" pitchFamily="34" charset="-122"/>
                <a:ea typeface="微软雅黑" pitchFamily="34" charset="-122"/>
              </a:rPr>
              <a:t>缓存，并且，直到</a:t>
            </a:r>
            <a:r>
              <a:rPr lang="en-US" altLang="zh-CN" sz="2400" smtClean="0">
                <a:latin typeface="微软雅黑" pitchFamily="34" charset="-122"/>
                <a:ea typeface="微软雅黑" pitchFamily="34" charset="-122"/>
              </a:rPr>
              <a:t>MemStore</a:t>
            </a:r>
            <a:r>
              <a:rPr lang="zh-CN" altLang="en-US" sz="2400" smtClean="0">
                <a:latin typeface="微软雅黑" pitchFamily="34" charset="-122"/>
                <a:ea typeface="微软雅黑" pitchFamily="34" charset="-122"/>
              </a:rPr>
              <a:t>缓存内容对应的日志已经写入磁盘，该缓存内容才能被刷写到磁盘</a:t>
            </a:r>
            <a:endParaRPr lang="zh-CN" altLang="en-US"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779154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539751" y="203624"/>
            <a:ext cx="3312170" cy="620688"/>
          </a:xfrm>
        </p:spPr>
        <p:txBody>
          <a:bodyPr/>
          <a:lstStyle/>
          <a:p>
            <a:r>
              <a:rPr lang="en-US" altLang="zh-CN" dirty="0" err="1"/>
              <a:t>HLog</a:t>
            </a:r>
            <a:r>
              <a:rPr lang="zh-CN" altLang="en-US" dirty="0"/>
              <a:t>工作原理</a:t>
            </a:r>
          </a:p>
        </p:txBody>
      </p:sp>
      <p:sp>
        <p:nvSpPr>
          <p:cNvPr id="4" name="Rectangle 3"/>
          <p:cNvSpPr txBox="1">
            <a:spLocks noChangeArrowheads="1"/>
          </p:cNvSpPr>
          <p:nvPr/>
        </p:nvSpPr>
        <p:spPr>
          <a:xfrm>
            <a:off x="457200" y="1447800"/>
            <a:ext cx="8229600" cy="4525963"/>
          </a:xfrm>
          <a:prstGeom prst="rect">
            <a:avLst/>
          </a:prstGeom>
        </p:spPr>
        <p:txBody>
          <a:bodyPr/>
          <a:lstStyle/>
          <a:p>
            <a:pPr marL="342900" indent="-342900" eaLnBrk="0" hangingPunct="0">
              <a:lnSpc>
                <a:spcPct val="90000"/>
              </a:lnSpc>
              <a:spcBef>
                <a:spcPct val="20000"/>
              </a:spcBef>
              <a:buFontTx/>
              <a:buChar char="•"/>
              <a:defRPr/>
            </a:pPr>
            <a:r>
              <a:rPr lang="en-US" altLang="zh-CN" sz="2000" kern="0" dirty="0">
                <a:latin typeface="微软雅黑" pitchFamily="34" charset="-122"/>
                <a:ea typeface="微软雅黑" pitchFamily="34" charset="-122"/>
              </a:rPr>
              <a:t>Zookeeper</a:t>
            </a:r>
            <a:r>
              <a:rPr lang="zh-CN" altLang="en-US" sz="2000" kern="0" dirty="0">
                <a:latin typeface="微软雅黑" pitchFamily="34" charset="-122"/>
                <a:ea typeface="微软雅黑" pitchFamily="34" charset="-122"/>
              </a:rPr>
              <a:t>会实时监测每个</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服务器的状态，当某个</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服务器发生故障时，</a:t>
            </a:r>
            <a:r>
              <a:rPr lang="en-US" altLang="zh-CN" sz="2000" kern="0" dirty="0">
                <a:latin typeface="微软雅黑" pitchFamily="34" charset="-122"/>
                <a:ea typeface="微软雅黑" pitchFamily="34" charset="-122"/>
              </a:rPr>
              <a:t>Zookeeper</a:t>
            </a:r>
            <a:r>
              <a:rPr lang="zh-CN" altLang="en-US" sz="2000" kern="0" dirty="0">
                <a:latin typeface="微软雅黑" pitchFamily="34" charset="-122"/>
                <a:ea typeface="微软雅黑" pitchFamily="34" charset="-122"/>
              </a:rPr>
              <a:t>会通知</a:t>
            </a:r>
            <a:r>
              <a:rPr lang="en-US" altLang="zh-CN" sz="2000" kern="0" dirty="0">
                <a:latin typeface="微软雅黑" pitchFamily="34" charset="-122"/>
                <a:ea typeface="微软雅黑" pitchFamily="34" charset="-122"/>
              </a:rPr>
              <a:t>Master</a:t>
            </a:r>
          </a:p>
          <a:p>
            <a:pPr marL="342900" indent="-342900" eaLnBrk="0" hangingPunct="0">
              <a:lnSpc>
                <a:spcPct val="90000"/>
              </a:lnSpc>
              <a:spcBef>
                <a:spcPct val="20000"/>
              </a:spcBef>
              <a:buFontTx/>
              <a:buChar char="•"/>
              <a:defRPr/>
            </a:pPr>
            <a:r>
              <a:rPr lang="en-US" altLang="zh-CN" sz="2000" kern="0" dirty="0">
                <a:latin typeface="微软雅黑" pitchFamily="34" charset="-122"/>
                <a:ea typeface="微软雅黑" pitchFamily="34" charset="-122"/>
              </a:rPr>
              <a:t>Master</a:t>
            </a:r>
            <a:r>
              <a:rPr lang="zh-CN" altLang="en-US" sz="2000" kern="0" dirty="0">
                <a:latin typeface="微软雅黑" pitchFamily="34" charset="-122"/>
                <a:ea typeface="微软雅黑" pitchFamily="34" charset="-122"/>
              </a:rPr>
              <a:t>首先会处理该故障</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服务器上面遗留的</a:t>
            </a:r>
            <a:r>
              <a:rPr lang="en-US" altLang="zh-CN" sz="2000" kern="0" dirty="0" err="1">
                <a:latin typeface="微软雅黑" pitchFamily="34" charset="-122"/>
                <a:ea typeface="微软雅黑" pitchFamily="34" charset="-122"/>
              </a:rPr>
              <a:t>HLog</a:t>
            </a:r>
            <a:r>
              <a:rPr lang="zh-CN" altLang="en-US" sz="2000" kern="0" dirty="0">
                <a:latin typeface="微软雅黑" pitchFamily="34" charset="-122"/>
                <a:ea typeface="微软雅黑" pitchFamily="34" charset="-122"/>
              </a:rPr>
              <a:t>文件，这个遗留的</a:t>
            </a:r>
            <a:r>
              <a:rPr lang="en-US" altLang="zh-CN" sz="2000" kern="0" dirty="0" err="1">
                <a:latin typeface="微软雅黑" pitchFamily="34" charset="-122"/>
                <a:ea typeface="微软雅黑" pitchFamily="34" charset="-122"/>
              </a:rPr>
              <a:t>HLog</a:t>
            </a:r>
            <a:r>
              <a:rPr lang="zh-CN" altLang="en-US" sz="2000" kern="0" dirty="0">
                <a:latin typeface="微软雅黑" pitchFamily="34" charset="-122"/>
                <a:ea typeface="微软雅黑" pitchFamily="34" charset="-122"/>
              </a:rPr>
              <a:t>文件中包含了来自多个</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对象的日志记录</a:t>
            </a:r>
          </a:p>
          <a:p>
            <a:pPr marL="342900" indent="-342900" eaLnBrk="0" hangingPunct="0">
              <a:lnSpc>
                <a:spcPct val="90000"/>
              </a:lnSpc>
              <a:spcBef>
                <a:spcPct val="20000"/>
              </a:spcBef>
              <a:buFontTx/>
              <a:buChar char="•"/>
              <a:defRPr/>
            </a:pPr>
            <a:r>
              <a:rPr lang="zh-CN" altLang="en-US" sz="2000" kern="0" dirty="0">
                <a:latin typeface="微软雅黑" pitchFamily="34" charset="-122"/>
                <a:ea typeface="微软雅黑" pitchFamily="34" charset="-122"/>
              </a:rPr>
              <a:t>系统会根据每条日志记录所属的</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对象对</a:t>
            </a:r>
            <a:r>
              <a:rPr lang="en-US" altLang="zh-CN" sz="2000" kern="0" dirty="0" err="1">
                <a:latin typeface="微软雅黑" pitchFamily="34" charset="-122"/>
                <a:ea typeface="微软雅黑" pitchFamily="34" charset="-122"/>
              </a:rPr>
              <a:t>HLog</a:t>
            </a:r>
            <a:r>
              <a:rPr lang="zh-CN" altLang="en-US" sz="2000" kern="0" dirty="0">
                <a:latin typeface="微软雅黑" pitchFamily="34" charset="-122"/>
                <a:ea typeface="微软雅黑" pitchFamily="34" charset="-122"/>
              </a:rPr>
              <a:t>数据进行拆分，分别放到相应</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对象的目录下，然后，再将失效的</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重新分配到可用的</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服务器中，并把与该</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对象相关的</a:t>
            </a:r>
            <a:r>
              <a:rPr lang="en-US" altLang="zh-CN" sz="2000" kern="0" dirty="0" err="1">
                <a:latin typeface="微软雅黑" pitchFamily="34" charset="-122"/>
                <a:ea typeface="微软雅黑" pitchFamily="34" charset="-122"/>
              </a:rPr>
              <a:t>HLog</a:t>
            </a:r>
            <a:r>
              <a:rPr lang="zh-CN" altLang="en-US" sz="2000" kern="0" dirty="0">
                <a:latin typeface="微软雅黑" pitchFamily="34" charset="-122"/>
                <a:ea typeface="微软雅黑" pitchFamily="34" charset="-122"/>
              </a:rPr>
              <a:t>日志记录也发送给相应的</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a:t>
            </a:r>
          </a:p>
          <a:p>
            <a:pPr marL="342900" indent="-342900" eaLnBrk="0" hangingPunct="0">
              <a:lnSpc>
                <a:spcPct val="90000"/>
              </a:lnSpc>
              <a:spcBef>
                <a:spcPct val="20000"/>
              </a:spcBef>
              <a:buFontTx/>
              <a:buChar char="•"/>
              <a:defRPr/>
            </a:pP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服务器领取到分配给自己的</a:t>
            </a:r>
            <a:r>
              <a:rPr lang="en-US" altLang="zh-CN" sz="2000" kern="0" dirty="0">
                <a:latin typeface="微软雅黑" pitchFamily="34" charset="-122"/>
                <a:ea typeface="微软雅黑" pitchFamily="34" charset="-122"/>
              </a:rPr>
              <a:t>Region</a:t>
            </a:r>
            <a:r>
              <a:rPr lang="zh-CN" altLang="en-US" sz="2000" kern="0" dirty="0">
                <a:latin typeface="微软雅黑" pitchFamily="34" charset="-122"/>
                <a:ea typeface="微软雅黑" pitchFamily="34" charset="-122"/>
              </a:rPr>
              <a:t>对象以及与之相关的</a:t>
            </a:r>
            <a:r>
              <a:rPr lang="en-US" altLang="zh-CN" sz="2000" kern="0" dirty="0" err="1">
                <a:latin typeface="微软雅黑" pitchFamily="34" charset="-122"/>
                <a:ea typeface="微软雅黑" pitchFamily="34" charset="-122"/>
              </a:rPr>
              <a:t>HLog</a:t>
            </a:r>
            <a:r>
              <a:rPr lang="zh-CN" altLang="en-US" sz="2000" kern="0" dirty="0">
                <a:latin typeface="微软雅黑" pitchFamily="34" charset="-122"/>
                <a:ea typeface="微软雅黑" pitchFamily="34" charset="-122"/>
              </a:rPr>
              <a:t>日志记录以后，会重新做一遍日志记录中的各种操作，把日志记录中的数据写入到</a:t>
            </a:r>
            <a:r>
              <a:rPr lang="en-US" altLang="zh-CN" sz="2000" kern="0" dirty="0" err="1">
                <a:latin typeface="微软雅黑" pitchFamily="34" charset="-122"/>
                <a:ea typeface="微软雅黑" pitchFamily="34" charset="-122"/>
              </a:rPr>
              <a:t>MemStore</a:t>
            </a:r>
            <a:r>
              <a:rPr lang="zh-CN" altLang="en-US" sz="2000" kern="0" dirty="0">
                <a:latin typeface="微软雅黑" pitchFamily="34" charset="-122"/>
                <a:ea typeface="微软雅黑" pitchFamily="34" charset="-122"/>
              </a:rPr>
              <a:t>缓存中，然后，刷新到磁盘的</a:t>
            </a:r>
            <a:r>
              <a:rPr lang="en-US" altLang="zh-CN" sz="2000" kern="0" dirty="0" err="1">
                <a:latin typeface="微软雅黑" pitchFamily="34" charset="-122"/>
                <a:ea typeface="微软雅黑" pitchFamily="34" charset="-122"/>
              </a:rPr>
              <a:t>StoreFile</a:t>
            </a:r>
            <a:r>
              <a:rPr lang="zh-CN" altLang="en-US" sz="2000" kern="0" dirty="0">
                <a:latin typeface="微软雅黑" pitchFamily="34" charset="-122"/>
                <a:ea typeface="微软雅黑" pitchFamily="34" charset="-122"/>
              </a:rPr>
              <a:t>文件中，完成数据恢复</a:t>
            </a:r>
          </a:p>
          <a:p>
            <a:pPr marL="342900" indent="-342900" eaLnBrk="0" hangingPunct="0">
              <a:lnSpc>
                <a:spcPct val="90000"/>
              </a:lnSpc>
              <a:spcBef>
                <a:spcPct val="20000"/>
              </a:spcBef>
              <a:buFontTx/>
              <a:buChar char="•"/>
              <a:defRPr/>
            </a:pPr>
            <a:r>
              <a:rPr lang="zh-CN" altLang="en-US" sz="2000" kern="0" dirty="0">
                <a:latin typeface="微软雅黑" pitchFamily="34" charset="-122"/>
                <a:ea typeface="微软雅黑" pitchFamily="34" charset="-122"/>
              </a:rPr>
              <a:t>共用日志优点：提高对表的写操作性能；缺点：恢复时需要分拆日志</a:t>
            </a:r>
          </a:p>
        </p:txBody>
      </p:sp>
    </p:spTree>
    <p:extLst>
      <p:ext uri="{BB962C8B-B14F-4D97-AF65-F5344CB8AC3E}">
        <p14:creationId xmlns:p14="http://schemas.microsoft.com/office/powerpoint/2010/main" val="234228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180528" y="332656"/>
            <a:ext cx="2629494" cy="4952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smtClean="0">
                <a:ln>
                  <a:noFill/>
                </a:ln>
                <a:solidFill>
                  <a:schemeClr val="tx1"/>
                </a:solidFill>
                <a:effectLst/>
                <a:uLnTx/>
                <a:uFillTx/>
                <a:latin typeface="微软雅黑" panose="020B0503020204020204" pitchFamily="34" charset="-122"/>
                <a:ea typeface="微软雅黑" panose="020B0503020204020204" pitchFamily="34" charset="-122"/>
                <a:cs typeface="+mj-cs"/>
              </a:rPr>
              <a:t>HBase简介</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7" name="Rectangle 4"/>
          <p:cNvSpPr>
            <a:spLocks noChangeArrowheads="1"/>
          </p:cNvSpPr>
          <p:nvPr/>
        </p:nvSpPr>
        <p:spPr bwMode="auto">
          <a:xfrm>
            <a:off x="333375" y="1295400"/>
            <a:ext cx="8734425" cy="1190625"/>
          </a:xfrm>
          <a:prstGeom prst="rect">
            <a:avLst/>
          </a:prstGeom>
          <a:noFill/>
          <a:ln w="9525">
            <a:noFill/>
            <a:miter lim="800000"/>
            <a:headEnd/>
            <a:tailEnd/>
          </a:ln>
        </p:spPr>
        <p:txBody>
          <a:bodyPr anchor="ctr">
            <a:spAutoFit/>
          </a:bodyPr>
          <a:lstStyle/>
          <a:p>
            <a:pPr eaLnBrk="0" hangingPunct="0"/>
            <a:r>
              <a:rPr lang="en-US" altLang="zh-CN" dirty="0" err="1">
                <a:latin typeface="微软雅黑" panose="020B0503020204020204" pitchFamily="34" charset="-122"/>
                <a:ea typeface="微软雅黑" panose="020B0503020204020204" pitchFamily="34" charset="-122"/>
              </a:rPr>
              <a:t>HBase</a:t>
            </a:r>
            <a:r>
              <a:rPr lang="zh-CN" altLang="en-US" dirty="0">
                <a:latin typeface="微软雅黑" panose="020B0503020204020204" pitchFamily="34" charset="-122"/>
                <a:ea typeface="微软雅黑" panose="020B0503020204020204" pitchFamily="34" charset="-122"/>
              </a:rPr>
              <a:t>是一个高可靠、高性能、面向列、可伸缩的分布式数据库，是谷歌</a:t>
            </a:r>
            <a:r>
              <a:rPr lang="en-US" altLang="zh-CN" dirty="0" err="1">
                <a:latin typeface="微软雅黑" panose="020B0503020204020204" pitchFamily="34" charset="-122"/>
                <a:ea typeface="微软雅黑" panose="020B0503020204020204" pitchFamily="34" charset="-122"/>
              </a:rPr>
              <a:t>BigTable</a:t>
            </a:r>
            <a:r>
              <a:rPr lang="zh-CN" altLang="en-US" dirty="0">
                <a:latin typeface="微软雅黑" panose="020B0503020204020204" pitchFamily="34" charset="-122"/>
                <a:ea typeface="微软雅黑" panose="020B0503020204020204" pitchFamily="34" charset="-122"/>
              </a:rPr>
              <a:t>的开源实现，主要用来存储非结构化和半结构化的松散数据。</a:t>
            </a:r>
            <a:r>
              <a:rPr lang="en-US" altLang="zh-CN" dirty="0" err="1">
                <a:latin typeface="微软雅黑" panose="020B0503020204020204" pitchFamily="34" charset="-122"/>
                <a:ea typeface="微软雅黑" panose="020B0503020204020204" pitchFamily="34" charset="-122"/>
              </a:rPr>
              <a:t>HBase</a:t>
            </a:r>
            <a:r>
              <a:rPr lang="zh-CN" altLang="en-US" dirty="0">
                <a:latin typeface="微软雅黑" panose="020B0503020204020204" pitchFamily="34" charset="-122"/>
                <a:ea typeface="微软雅黑" panose="020B0503020204020204" pitchFamily="34" charset="-122"/>
              </a:rPr>
              <a:t>的目标是处理非常庞大的表，可以通过水平扩展的方式，利用廉价计算机集群处理由超过</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亿行数据和数百万列元素组成的数据表 </a:t>
            </a:r>
          </a:p>
        </p:txBody>
      </p:sp>
      <p:pic>
        <p:nvPicPr>
          <p:cNvPr id="8" name="Picture 7"/>
          <p:cNvPicPr>
            <a:picLocks noChangeAspect="1" noChangeArrowheads="1"/>
          </p:cNvPicPr>
          <p:nvPr/>
        </p:nvPicPr>
        <p:blipFill>
          <a:blip r:embed="rId2"/>
          <a:srcRect/>
          <a:stretch>
            <a:fillRect/>
          </a:stretch>
        </p:blipFill>
        <p:spPr bwMode="auto">
          <a:xfrm>
            <a:off x="1524000" y="2438400"/>
            <a:ext cx="6324600" cy="3556000"/>
          </a:xfrm>
          <a:prstGeom prst="rect">
            <a:avLst/>
          </a:prstGeom>
          <a:noFill/>
          <a:ln w="9525">
            <a:noFill/>
            <a:miter lim="800000"/>
            <a:headEnd/>
            <a:tailEnd/>
          </a:ln>
        </p:spPr>
      </p:pic>
      <p:sp>
        <p:nvSpPr>
          <p:cNvPr id="9" name="Rectangle 8"/>
          <p:cNvSpPr>
            <a:spLocks noChangeArrowheads="1"/>
          </p:cNvSpPr>
          <p:nvPr/>
        </p:nvSpPr>
        <p:spPr bwMode="auto">
          <a:xfrm>
            <a:off x="2057400" y="6094691"/>
            <a:ext cx="4908716" cy="369332"/>
          </a:xfrm>
          <a:prstGeom prst="rect">
            <a:avLst/>
          </a:prstGeom>
          <a:noFill/>
          <a:ln w="9525">
            <a:noFill/>
            <a:miter lim="800000"/>
            <a:headEnd/>
            <a:tailEnd/>
          </a:ln>
        </p:spPr>
        <p:txBody>
          <a:bodyPr wrap="none" anchor="ctr">
            <a:spAutoFit/>
          </a:bodyPr>
          <a:lstStyle/>
          <a:p>
            <a:pPr eaLnBrk="0" hangingPunct="0"/>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Hadoop</a:t>
            </a:r>
            <a:r>
              <a:rPr lang="zh-CN" altLang="en-US" dirty="0">
                <a:latin typeface="微软雅黑" panose="020B0503020204020204" pitchFamily="34" charset="-122"/>
                <a:ea typeface="微软雅黑" panose="020B0503020204020204" pitchFamily="34" charset="-122"/>
              </a:rPr>
              <a:t>生态系统中</a:t>
            </a:r>
            <a:r>
              <a:rPr lang="en-US" altLang="zh-CN" dirty="0" err="1">
                <a:latin typeface="微软雅黑" panose="020B0503020204020204" pitchFamily="34" charset="-122"/>
                <a:ea typeface="微软雅黑" panose="020B0503020204020204" pitchFamily="34" charset="-122"/>
              </a:rPr>
              <a:t>HBase</a:t>
            </a:r>
            <a:r>
              <a:rPr lang="zh-CN" altLang="en-US" dirty="0">
                <a:latin typeface="微软雅黑" panose="020B0503020204020204" pitchFamily="34" charset="-122"/>
                <a:ea typeface="微软雅黑" panose="020B0503020204020204" pitchFamily="34" charset="-122"/>
              </a:rPr>
              <a:t>与其他部分的关系 </a:t>
            </a:r>
          </a:p>
        </p:txBody>
      </p:sp>
    </p:spTree>
    <p:extLst>
      <p:ext uri="{BB962C8B-B14F-4D97-AF65-F5344CB8AC3E}">
        <p14:creationId xmlns:p14="http://schemas.microsoft.com/office/powerpoint/2010/main" val="98437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smtClean="0"/>
              <a:t>提纲</a:t>
            </a:r>
            <a:endParaRPr lang="zh-CN" altLang="en-US" dirty="0"/>
          </a:p>
        </p:txBody>
      </p:sp>
      <p:grpSp>
        <p:nvGrpSpPr>
          <p:cNvPr id="5" name="Group 11"/>
          <p:cNvGrpSpPr>
            <a:grpSpLocks/>
          </p:cNvGrpSpPr>
          <p:nvPr/>
        </p:nvGrpSpPr>
        <p:grpSpPr bwMode="auto">
          <a:xfrm>
            <a:off x="1116948" y="1715036"/>
            <a:ext cx="6807852" cy="653547"/>
            <a:chOff x="0" y="0"/>
            <a:chExt cx="7287686" cy="685502"/>
          </a:xfrm>
          <a:solidFill>
            <a:schemeClr val="bg1">
              <a:lumMod val="50000"/>
            </a:schemeClr>
          </a:solidFill>
        </p:grpSpPr>
        <p:sp>
          <p:nvSpPr>
            <p:cNvPr id="6"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sz="24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8" name="TextBox 3"/>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1116948" y="2543058"/>
            <a:ext cx="6807852" cy="653547"/>
            <a:chOff x="0" y="0"/>
            <a:chExt cx="7287686" cy="685502"/>
          </a:xfrm>
          <a:solidFill>
            <a:schemeClr val="bg1">
              <a:lumMod val="50000"/>
            </a:schemeClr>
          </a:solidFill>
        </p:grpSpPr>
        <p:sp>
          <p:nvSpPr>
            <p:cNvPr id="10"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1"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2</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2"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数据模型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9"/>
          <p:cNvGrpSpPr>
            <a:grpSpLocks/>
          </p:cNvGrpSpPr>
          <p:nvPr/>
        </p:nvGrpSpPr>
        <p:grpSpPr bwMode="auto">
          <a:xfrm>
            <a:off x="1116948" y="3344186"/>
            <a:ext cx="6807852" cy="653547"/>
            <a:chOff x="0" y="0"/>
            <a:chExt cx="7287686" cy="685502"/>
          </a:xfrm>
          <a:solidFill>
            <a:schemeClr val="bg1">
              <a:lumMod val="50000"/>
            </a:schemeClr>
          </a:solidFill>
        </p:grpSpPr>
        <p:sp>
          <p:nvSpPr>
            <p:cNvPr id="14"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5"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3</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6" name="TextBox 131"/>
            <p:cNvSpPr>
              <a:spLocks noChangeArrowheads="1"/>
            </p:cNvSpPr>
            <p:nvPr/>
          </p:nvSpPr>
          <p:spPr bwMode="auto">
            <a:xfrm>
              <a:off x="792089"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实现原理</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5"/>
          <p:cNvGrpSpPr>
            <a:grpSpLocks/>
          </p:cNvGrpSpPr>
          <p:nvPr/>
        </p:nvGrpSpPr>
        <p:grpSpPr bwMode="auto">
          <a:xfrm>
            <a:off x="1116948" y="4206775"/>
            <a:ext cx="6807852" cy="653547"/>
            <a:chOff x="0" y="0"/>
            <a:chExt cx="7287686" cy="685502"/>
          </a:xfrm>
          <a:solidFill>
            <a:schemeClr val="bg1">
              <a:lumMod val="50000"/>
            </a:schemeClr>
          </a:solidFill>
        </p:grpSpPr>
        <p:sp>
          <p:nvSpPr>
            <p:cNvPr id="18"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9"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0"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运行机制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5"/>
          <p:cNvGrpSpPr>
            <a:grpSpLocks/>
          </p:cNvGrpSpPr>
          <p:nvPr/>
        </p:nvGrpSpPr>
        <p:grpSpPr bwMode="auto">
          <a:xfrm>
            <a:off x="1116948" y="5093437"/>
            <a:ext cx="6807852" cy="653547"/>
            <a:chOff x="0" y="0"/>
            <a:chExt cx="7287686" cy="685502"/>
          </a:xfrm>
          <a:solidFill>
            <a:schemeClr val="accent2"/>
          </a:solidFill>
        </p:grpSpPr>
        <p:sp>
          <p:nvSpPr>
            <p:cNvPr id="22"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23"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4"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编程实践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364834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en-US" dirty="0" err="1"/>
              <a:t>HBase常用Shell命令</a:t>
            </a:r>
            <a:endParaRPr lang="zh-CN" altLang="en-US" dirty="0"/>
          </a:p>
        </p:txBody>
      </p:sp>
      <p:sp>
        <p:nvSpPr>
          <p:cNvPr id="5" name="Rectangle 5"/>
          <p:cNvSpPr>
            <a:spLocks noChangeArrowheads="1"/>
          </p:cNvSpPr>
          <p:nvPr/>
        </p:nvSpPr>
        <p:spPr bwMode="auto">
          <a:xfrm>
            <a:off x="1028700" y="1113006"/>
            <a:ext cx="39565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buFont typeface="Arial" charset="0"/>
              <a:buChar char="•"/>
            </a:pPr>
            <a:r>
              <a:rPr lang="en-US" altLang="zh-CN" sz="2000" dirty="0">
                <a:latin typeface="微软雅黑" pitchFamily="34" charset="-122"/>
                <a:ea typeface="微软雅黑" pitchFamily="34" charset="-122"/>
              </a:rPr>
              <a:t>create</a:t>
            </a:r>
            <a:r>
              <a:rPr lang="zh-CN" altLang="zh-CN" sz="2000" dirty="0">
                <a:latin typeface="微软雅黑" pitchFamily="34" charset="-122"/>
                <a:ea typeface="微软雅黑" pitchFamily="34" charset="-122"/>
              </a:rPr>
              <a:t>：创建表</a:t>
            </a:r>
          </a:p>
          <a:p>
            <a:pPr>
              <a:lnSpc>
                <a:spcPct val="150000"/>
              </a:lnSpc>
              <a:buFont typeface="Arial" charset="0"/>
              <a:buChar char="•"/>
            </a:pPr>
            <a:r>
              <a:rPr lang="en-US" altLang="zh-CN" sz="2000" dirty="0">
                <a:latin typeface="微软雅黑" pitchFamily="34" charset="-122"/>
                <a:ea typeface="微软雅黑" pitchFamily="34" charset="-122"/>
              </a:rPr>
              <a:t>list</a:t>
            </a:r>
            <a:r>
              <a:rPr lang="zh-CN" altLang="zh-CN" sz="2000" dirty="0">
                <a:latin typeface="微软雅黑" pitchFamily="34" charset="-122"/>
                <a:ea typeface="微软雅黑" pitchFamily="34" charset="-122"/>
              </a:rPr>
              <a:t>：列出</a:t>
            </a:r>
            <a:r>
              <a:rPr lang="en-US" altLang="zh-CN" sz="2000" dirty="0" err="1">
                <a:latin typeface="微软雅黑" pitchFamily="34" charset="-122"/>
                <a:ea typeface="微软雅黑" pitchFamily="34" charset="-122"/>
              </a:rPr>
              <a:t>HBase</a:t>
            </a:r>
            <a:r>
              <a:rPr lang="zh-CN" altLang="zh-CN" sz="2000" dirty="0">
                <a:latin typeface="微软雅黑" pitchFamily="34" charset="-122"/>
                <a:ea typeface="微软雅黑" pitchFamily="34" charset="-122"/>
              </a:rPr>
              <a:t>中所有的表信息</a:t>
            </a:r>
          </a:p>
        </p:txBody>
      </p:sp>
      <p:sp>
        <p:nvSpPr>
          <p:cNvPr id="6" name="TextBox 4"/>
          <p:cNvSpPr txBox="1">
            <a:spLocks noChangeArrowheads="1"/>
          </p:cNvSpPr>
          <p:nvPr/>
        </p:nvSpPr>
        <p:spPr bwMode="auto">
          <a:xfrm>
            <a:off x="1066800" y="2286000"/>
            <a:ext cx="7331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例子</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：创建一个表，该表名称为</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，包含</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个列族</a:t>
            </a:r>
            <a:r>
              <a:rPr lang="en-US" altLang="zh-CN" dirty="0">
                <a:latin typeface="微软雅黑" pitchFamily="34" charset="-122"/>
                <a:ea typeface="微软雅黑" pitchFamily="34" charset="-122"/>
              </a:rPr>
              <a:t>f1</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f2</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f3</a:t>
            </a:r>
            <a:endParaRPr lang="zh-CN" altLang="en-US" dirty="0">
              <a:latin typeface="微软雅黑" pitchFamily="34" charset="-122"/>
              <a:ea typeface="微软雅黑" pitchFamily="34" charset="-122"/>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7100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295400" y="5562600"/>
            <a:ext cx="434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t>备注：后面的例子都在此基础上继续操作</a:t>
            </a:r>
          </a:p>
        </p:txBody>
      </p:sp>
    </p:spTree>
    <p:extLst>
      <p:ext uri="{BB962C8B-B14F-4D97-AF65-F5344CB8AC3E}">
        <p14:creationId xmlns:p14="http://schemas.microsoft.com/office/powerpoint/2010/main" val="370975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en-US" dirty="0" err="1"/>
              <a:t>HBase常用Shell命令</a:t>
            </a:r>
            <a:endParaRPr lang="zh-CN" altLang="en-US" dirty="0"/>
          </a:p>
        </p:txBody>
      </p:sp>
      <p:sp>
        <p:nvSpPr>
          <p:cNvPr id="5" name="Rectangle 5"/>
          <p:cNvSpPr>
            <a:spLocks noChangeArrowheads="1"/>
          </p:cNvSpPr>
          <p:nvPr/>
        </p:nvSpPr>
        <p:spPr bwMode="auto">
          <a:xfrm>
            <a:off x="457200" y="1036638"/>
            <a:ext cx="8153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en-US" altLang="zh-CN" sz="2000" dirty="0">
                <a:latin typeface="微软雅黑" pitchFamily="34" charset="-122"/>
                <a:ea typeface="微软雅黑" pitchFamily="34" charset="-122"/>
              </a:rPr>
              <a:t> put</a:t>
            </a:r>
            <a:r>
              <a:rPr lang="zh-CN" altLang="zh-CN" sz="2000" dirty="0">
                <a:latin typeface="微软雅黑" pitchFamily="34" charset="-122"/>
                <a:ea typeface="微软雅黑" pitchFamily="34" charset="-122"/>
              </a:rPr>
              <a:t>：向表、行、列指定的单元格添加数据</a:t>
            </a:r>
            <a:endParaRPr lang="en-US" altLang="zh-CN" sz="2000" dirty="0">
              <a:latin typeface="微软雅黑" pitchFamily="34" charset="-122"/>
              <a:ea typeface="微软雅黑" pitchFamily="34" charset="-122"/>
            </a:endParaRPr>
          </a:p>
          <a:p>
            <a:pPr>
              <a:lnSpc>
                <a:spcPct val="150000"/>
              </a:lnSpc>
            </a:pPr>
            <a:r>
              <a:rPr lang="zh-CN" altLang="en-US" sz="2000" dirty="0">
                <a:latin typeface="微软雅黑" pitchFamily="34" charset="-122"/>
                <a:ea typeface="微软雅黑" pitchFamily="34" charset="-122"/>
              </a:rPr>
              <a:t>          一次只能为一个表的一行数据的一个列添加一个数据</a:t>
            </a:r>
            <a:endParaRPr lang="zh-CN" altLang="zh-CN" sz="2000" dirty="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 scan</a:t>
            </a:r>
            <a:r>
              <a:rPr lang="zh-CN" altLang="zh-CN" sz="2000" dirty="0">
                <a:latin typeface="微软雅黑" pitchFamily="34" charset="-122"/>
                <a:ea typeface="微软雅黑" pitchFamily="34" charset="-122"/>
              </a:rPr>
              <a:t>：浏览表的相关信息</a:t>
            </a:r>
          </a:p>
        </p:txBody>
      </p:sp>
      <p:sp>
        <p:nvSpPr>
          <p:cNvPr id="6" name="TextBox 4"/>
          <p:cNvSpPr txBox="1">
            <a:spLocks noChangeArrowheads="1"/>
          </p:cNvSpPr>
          <p:nvPr/>
        </p:nvSpPr>
        <p:spPr bwMode="auto">
          <a:xfrm>
            <a:off x="107504" y="2627620"/>
            <a:ext cx="9219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例子</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：继续向表</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中的第</a:t>
            </a:r>
            <a:r>
              <a:rPr lang="en-US" altLang="zh-CN" dirty="0">
                <a:latin typeface="微软雅黑" pitchFamily="34" charset="-122"/>
                <a:ea typeface="微软雅黑" pitchFamily="34" charset="-122"/>
              </a:rPr>
              <a:t>r1</a:t>
            </a:r>
            <a:r>
              <a:rPr lang="zh-CN" altLang="en-US" dirty="0">
                <a:latin typeface="微软雅黑" pitchFamily="34" charset="-122"/>
                <a:ea typeface="微软雅黑" pitchFamily="34" charset="-122"/>
              </a:rPr>
              <a:t>行、第“</a:t>
            </a:r>
            <a:r>
              <a:rPr lang="en-US" altLang="zh-CN" dirty="0">
                <a:latin typeface="微软雅黑" pitchFamily="34" charset="-122"/>
                <a:ea typeface="微软雅黑" pitchFamily="34" charset="-122"/>
              </a:rPr>
              <a:t>f1:c1</a:t>
            </a:r>
            <a:r>
              <a:rPr lang="zh-CN" altLang="en-US" dirty="0">
                <a:latin typeface="微软雅黑" pitchFamily="34" charset="-122"/>
                <a:ea typeface="微软雅黑" pitchFamily="34" charset="-122"/>
              </a:rPr>
              <a:t>”列，添加数据值为“</a:t>
            </a:r>
            <a:r>
              <a:rPr lang="en-US" altLang="zh-CN" dirty="0" err="1">
                <a:latin typeface="微软雅黑" pitchFamily="34" charset="-122"/>
                <a:ea typeface="微软雅黑" pitchFamily="34" charset="-122"/>
              </a:rPr>
              <a:t>hello,dblab</a:t>
            </a:r>
            <a:r>
              <a:rPr lang="zh-CN" altLang="en-US" dirty="0">
                <a:latin typeface="微软雅黑" pitchFamily="34" charset="-122"/>
                <a:ea typeface="微软雅黑" pitchFamily="34" charset="-122"/>
              </a:rPr>
              <a:t>”</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24200"/>
            <a:ext cx="9026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5"/>
          <p:cNvSpPr>
            <a:spLocks noChangeArrowheads="1"/>
          </p:cNvSpPr>
          <p:nvPr/>
        </p:nvSpPr>
        <p:spPr bwMode="auto">
          <a:xfrm>
            <a:off x="762000" y="51816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dirty="0">
              <a:latin typeface="微软雅黑" pitchFamily="34" charset="-122"/>
              <a:ea typeface="微软雅黑" pitchFamily="34" charset="-122"/>
            </a:endParaRPr>
          </a:p>
          <a:p>
            <a:r>
              <a:rPr lang="zh-CN" altLang="en-US" dirty="0">
                <a:latin typeface="微软雅黑" pitchFamily="34" charset="-122"/>
                <a:ea typeface="微软雅黑" pitchFamily="34" charset="-122"/>
              </a:rPr>
              <a:t>在添加数据时，</a:t>
            </a:r>
            <a:r>
              <a:rPr lang="en-US" altLang="zh-CN" dirty="0" err="1">
                <a:latin typeface="微软雅黑" pitchFamily="34" charset="-122"/>
                <a:ea typeface="微软雅黑" pitchFamily="34" charset="-122"/>
              </a:rPr>
              <a:t>HBase</a:t>
            </a:r>
            <a:r>
              <a:rPr lang="zh-CN" altLang="en-US" dirty="0">
                <a:latin typeface="微软雅黑" pitchFamily="34" charset="-122"/>
                <a:ea typeface="微软雅黑" pitchFamily="34" charset="-122"/>
              </a:rPr>
              <a:t>会自动为添加的数据添加一个时间戳，当然，也可以在添加数据时人工指定时间戳的值</a:t>
            </a:r>
            <a:endParaRPr lang="en-US" altLang="zh-CN"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282905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en-US" dirty="0" err="1"/>
              <a:t>HBase常用Shell命令</a:t>
            </a:r>
            <a:endParaRPr lang="zh-CN" altLang="en-US" dirty="0"/>
          </a:p>
        </p:txBody>
      </p:sp>
      <p:sp>
        <p:nvSpPr>
          <p:cNvPr id="5" name="Rectangle 5"/>
          <p:cNvSpPr>
            <a:spLocks noChangeArrowheads="1"/>
          </p:cNvSpPr>
          <p:nvPr/>
        </p:nvSpPr>
        <p:spPr bwMode="auto">
          <a:xfrm>
            <a:off x="76200" y="1106508"/>
            <a:ext cx="88729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en-US" altLang="zh-CN" sz="2000" dirty="0">
                <a:latin typeface="微软雅黑" pitchFamily="34" charset="-122"/>
                <a:ea typeface="微软雅黑" pitchFamily="34" charset="-122"/>
              </a:rPr>
              <a:t> get</a:t>
            </a:r>
            <a:r>
              <a:rPr lang="zh-CN" altLang="zh-CN" sz="2000" dirty="0">
                <a:latin typeface="微软雅黑" pitchFamily="34" charset="-122"/>
                <a:ea typeface="微软雅黑" pitchFamily="34" charset="-122"/>
              </a:rPr>
              <a:t>：通过表名、行、列、时间戳、时间范围和版本号来获得相应单元格的值</a:t>
            </a:r>
          </a:p>
        </p:txBody>
      </p:sp>
      <p:sp>
        <p:nvSpPr>
          <p:cNvPr id="6" name="TextBox 4"/>
          <p:cNvSpPr txBox="1">
            <a:spLocks noChangeArrowheads="1"/>
          </p:cNvSpPr>
          <p:nvPr/>
        </p:nvSpPr>
        <p:spPr bwMode="auto">
          <a:xfrm>
            <a:off x="609600" y="1828800"/>
            <a:ext cx="59111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例子</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eaLnBrk="1" hangingPunct="1"/>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）从</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中，获取第</a:t>
            </a:r>
            <a:r>
              <a:rPr lang="en-US" altLang="zh-CN" dirty="0">
                <a:latin typeface="微软雅黑" pitchFamily="34" charset="-122"/>
                <a:ea typeface="微软雅黑" pitchFamily="34" charset="-122"/>
              </a:rPr>
              <a:t>r1</a:t>
            </a:r>
            <a:r>
              <a:rPr lang="zh-CN" altLang="en-US" dirty="0">
                <a:latin typeface="微软雅黑" pitchFamily="34" charset="-122"/>
                <a:ea typeface="微软雅黑" pitchFamily="34" charset="-122"/>
              </a:rPr>
              <a:t>行、第“</a:t>
            </a:r>
            <a:r>
              <a:rPr lang="en-US" altLang="zh-CN" dirty="0">
                <a:latin typeface="微软雅黑" pitchFamily="34" charset="-122"/>
                <a:ea typeface="微软雅黑" pitchFamily="34" charset="-122"/>
              </a:rPr>
              <a:t>f1:c1</a:t>
            </a:r>
            <a:r>
              <a:rPr lang="zh-CN" altLang="en-US" dirty="0">
                <a:latin typeface="微软雅黑" pitchFamily="34" charset="-122"/>
                <a:ea typeface="微软雅黑" pitchFamily="34" charset="-122"/>
              </a:rPr>
              <a:t>”列的值</a:t>
            </a:r>
            <a:endParaRPr lang="en-US" altLang="zh-CN" dirty="0">
              <a:latin typeface="微软雅黑" pitchFamily="34" charset="-122"/>
              <a:ea typeface="微软雅黑" pitchFamily="34" charset="-122"/>
            </a:endParaRPr>
          </a:p>
          <a:p>
            <a:pPr eaLnBrk="1" hangingPunct="1"/>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）从</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中，获取第</a:t>
            </a:r>
            <a:r>
              <a:rPr lang="en-US" altLang="zh-CN" dirty="0">
                <a:latin typeface="微软雅黑" pitchFamily="34" charset="-122"/>
                <a:ea typeface="微软雅黑" pitchFamily="34" charset="-122"/>
              </a:rPr>
              <a:t>r1</a:t>
            </a:r>
            <a:r>
              <a:rPr lang="zh-CN" altLang="en-US" dirty="0">
                <a:latin typeface="微软雅黑" pitchFamily="34" charset="-122"/>
                <a:ea typeface="微软雅黑" pitchFamily="34" charset="-122"/>
              </a:rPr>
              <a:t>行、第“</a:t>
            </a:r>
            <a:r>
              <a:rPr lang="en-US" altLang="zh-CN" dirty="0">
                <a:latin typeface="微软雅黑" pitchFamily="34" charset="-122"/>
                <a:ea typeface="微软雅黑" pitchFamily="34" charset="-122"/>
              </a:rPr>
              <a:t>f1:c3</a:t>
            </a:r>
            <a:r>
              <a:rPr lang="zh-CN" altLang="en-US" dirty="0">
                <a:latin typeface="微软雅黑" pitchFamily="34" charset="-122"/>
                <a:ea typeface="微软雅黑" pitchFamily="34" charset="-122"/>
              </a:rPr>
              <a:t>”列的值</a:t>
            </a:r>
            <a:endParaRPr lang="en-US" altLang="zh-CN" dirty="0">
              <a:latin typeface="微软雅黑" pitchFamily="34" charset="-122"/>
              <a:ea typeface="微软雅黑" pitchFamily="34" charset="-122"/>
            </a:endParaRPr>
          </a:p>
          <a:p>
            <a:pPr eaLnBrk="1" hangingPunct="1"/>
            <a:endParaRPr lang="zh-CN" altLang="en-US" dirty="0">
              <a:latin typeface="微软雅黑" pitchFamily="34" charset="-122"/>
              <a:ea typeface="微软雅黑" pitchFamily="34" charset="-122"/>
            </a:endParaRPr>
          </a:p>
        </p:txBody>
      </p:sp>
      <p:sp>
        <p:nvSpPr>
          <p:cNvPr id="7" name="TextBox 5"/>
          <p:cNvSpPr txBox="1">
            <a:spLocks noChangeArrowheads="1"/>
          </p:cNvSpPr>
          <p:nvPr/>
        </p:nvSpPr>
        <p:spPr bwMode="auto">
          <a:xfrm>
            <a:off x="914400" y="2819400"/>
            <a:ext cx="3438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备注：</a:t>
            </a:r>
            <a:r>
              <a:rPr lang="en-US" altLang="zh-CN" dirty="0">
                <a:latin typeface="微软雅黑" pitchFamily="34" charset="-122"/>
                <a:ea typeface="微软雅黑" pitchFamily="34" charset="-122"/>
              </a:rPr>
              <a:t>f1</a:t>
            </a:r>
            <a:r>
              <a:rPr lang="zh-CN" altLang="en-US" dirty="0">
                <a:latin typeface="微软雅黑" pitchFamily="34" charset="-122"/>
                <a:ea typeface="微软雅黑" pitchFamily="34" charset="-122"/>
              </a:rPr>
              <a:t>是列族，</a:t>
            </a:r>
            <a:r>
              <a:rPr lang="en-US" altLang="zh-CN" dirty="0">
                <a:latin typeface="微软雅黑" pitchFamily="34" charset="-122"/>
                <a:ea typeface="微软雅黑" pitchFamily="34" charset="-122"/>
              </a:rPr>
              <a:t>c1</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c3</a:t>
            </a:r>
            <a:r>
              <a:rPr lang="zh-CN" altLang="en-US" dirty="0">
                <a:latin typeface="微软雅黑" pitchFamily="34" charset="-122"/>
                <a:ea typeface="微软雅黑" pitchFamily="34" charset="-122"/>
              </a:rPr>
              <a:t>都是列</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67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457200" y="59436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从运行结果可以看出：</a:t>
            </a:r>
            <a:r>
              <a:rPr lang="en-US" altLang="zh-CN" dirty="0">
                <a:latin typeface="微软雅黑" pitchFamily="34" charset="-122"/>
                <a:ea typeface="微软雅黑" pitchFamily="34" charset="-122"/>
              </a:rPr>
              <a:t> </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中第</a:t>
            </a:r>
            <a:r>
              <a:rPr lang="en-US" altLang="zh-CN" dirty="0">
                <a:latin typeface="微软雅黑" pitchFamily="34" charset="-122"/>
                <a:ea typeface="微软雅黑" pitchFamily="34" charset="-122"/>
              </a:rPr>
              <a:t>r1</a:t>
            </a:r>
            <a:r>
              <a:rPr lang="zh-CN" altLang="en-US" dirty="0">
                <a:latin typeface="微软雅黑" pitchFamily="34" charset="-122"/>
                <a:ea typeface="微软雅黑" pitchFamily="34" charset="-122"/>
              </a:rPr>
              <a:t>行、第“</a:t>
            </a:r>
            <a:r>
              <a:rPr lang="en-US" altLang="zh-CN" dirty="0">
                <a:latin typeface="微软雅黑" pitchFamily="34" charset="-122"/>
                <a:ea typeface="微软雅黑" pitchFamily="34" charset="-122"/>
              </a:rPr>
              <a:t>f1:c3</a:t>
            </a:r>
            <a:r>
              <a:rPr lang="zh-CN" altLang="en-US" dirty="0">
                <a:latin typeface="微软雅黑" pitchFamily="34" charset="-122"/>
                <a:ea typeface="微软雅黑" pitchFamily="34" charset="-122"/>
              </a:rPr>
              <a:t>”列的值当前不存在</a:t>
            </a:r>
          </a:p>
        </p:txBody>
      </p:sp>
    </p:spTree>
    <p:extLst>
      <p:ext uri="{BB962C8B-B14F-4D97-AF65-F5344CB8AC3E}">
        <p14:creationId xmlns:p14="http://schemas.microsoft.com/office/powerpoint/2010/main" val="3731203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en-US" dirty="0" err="1"/>
              <a:t>HBase常用Shell命令</a:t>
            </a:r>
            <a:endParaRPr lang="zh-CN" altLang="en-US" dirty="0"/>
          </a:p>
        </p:txBody>
      </p:sp>
      <p:sp>
        <p:nvSpPr>
          <p:cNvPr id="10" name="Rectangle 5"/>
          <p:cNvSpPr>
            <a:spLocks noChangeArrowheads="1"/>
          </p:cNvSpPr>
          <p:nvPr/>
        </p:nvSpPr>
        <p:spPr bwMode="auto">
          <a:xfrm>
            <a:off x="838200" y="1113006"/>
            <a:ext cx="41296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buFont typeface="Arial" charset="0"/>
              <a:buChar char="•"/>
            </a:pPr>
            <a:r>
              <a:rPr lang="en-US" altLang="zh-CN" sz="2000" dirty="0">
                <a:latin typeface="微软雅黑" pitchFamily="34" charset="-122"/>
                <a:ea typeface="微软雅黑" pitchFamily="34" charset="-122"/>
              </a:rPr>
              <a:t>enable/disable</a:t>
            </a:r>
            <a:r>
              <a:rPr lang="zh-CN" altLang="zh-CN" sz="2000" dirty="0">
                <a:latin typeface="微软雅黑" pitchFamily="34" charset="-122"/>
                <a:ea typeface="微软雅黑" pitchFamily="34" charset="-122"/>
              </a:rPr>
              <a:t>：使表有效或无效</a:t>
            </a:r>
          </a:p>
          <a:p>
            <a:pPr>
              <a:lnSpc>
                <a:spcPct val="150000"/>
              </a:lnSpc>
              <a:buFont typeface="Arial" charset="0"/>
              <a:buChar char="•"/>
            </a:pPr>
            <a:r>
              <a:rPr lang="en-US" altLang="zh-CN" sz="2000" dirty="0">
                <a:latin typeface="微软雅黑" pitchFamily="34" charset="-122"/>
                <a:ea typeface="微软雅黑" pitchFamily="34" charset="-122"/>
              </a:rPr>
              <a:t>drop</a:t>
            </a:r>
            <a:r>
              <a:rPr lang="zh-CN" altLang="zh-CN" sz="2000" dirty="0">
                <a:latin typeface="微软雅黑" pitchFamily="34" charset="-122"/>
                <a:ea typeface="微软雅黑" pitchFamily="34" charset="-122"/>
              </a:rPr>
              <a:t>：删除表</a:t>
            </a:r>
            <a:endParaRPr lang="en-US" altLang="zh-CN" sz="2000" dirty="0">
              <a:latin typeface="微软雅黑" pitchFamily="34" charset="-122"/>
              <a:ea typeface="微软雅黑" pitchFamily="34" charset="-122"/>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58674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838200" y="2209800"/>
            <a:ext cx="42440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微软雅黑" pitchFamily="34" charset="-122"/>
                <a:ea typeface="微软雅黑" pitchFamily="34" charset="-122"/>
              </a:rPr>
              <a:t>例子</a:t>
            </a: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：使表</a:t>
            </a:r>
            <a:r>
              <a:rPr lang="en-US" altLang="zh-CN" dirty="0" err="1">
                <a:latin typeface="微软雅黑" pitchFamily="34" charset="-122"/>
                <a:ea typeface="微软雅黑" pitchFamily="34" charset="-122"/>
              </a:rPr>
              <a:t>tempTable</a:t>
            </a:r>
            <a:r>
              <a:rPr lang="zh-CN" altLang="en-US" dirty="0">
                <a:latin typeface="微软雅黑" pitchFamily="34" charset="-122"/>
                <a:ea typeface="微软雅黑" pitchFamily="34" charset="-122"/>
              </a:rPr>
              <a:t>无效、删除该表</a:t>
            </a:r>
          </a:p>
        </p:txBody>
      </p:sp>
    </p:spTree>
    <p:extLst>
      <p:ext uri="{BB962C8B-B14F-4D97-AF65-F5344CB8AC3E}">
        <p14:creationId xmlns:p14="http://schemas.microsoft.com/office/powerpoint/2010/main" val="37078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en-US" altLang="en-US" dirty="0" err="1" smtClean="0"/>
              <a:t>Hbase</a:t>
            </a:r>
            <a:r>
              <a:rPr lang="zh-CN" altLang="en-US" dirty="0" smtClean="0"/>
              <a:t>基本操作</a:t>
            </a:r>
            <a:endParaRPr lang="zh-CN" altLang="en-US" dirty="0"/>
          </a:p>
        </p:txBody>
      </p:sp>
      <p:sp>
        <p:nvSpPr>
          <p:cNvPr id="10" name="Rectangle 5"/>
          <p:cNvSpPr>
            <a:spLocks noChangeArrowheads="1"/>
          </p:cNvSpPr>
          <p:nvPr/>
        </p:nvSpPr>
        <p:spPr bwMode="auto">
          <a:xfrm>
            <a:off x="558876" y="1484784"/>
            <a:ext cx="79203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dirty="0" smtClean="0">
                <a:latin typeface="微软雅黑" pitchFamily="34" charset="-122"/>
                <a:ea typeface="微软雅黑" pitchFamily="34" charset="-122"/>
              </a:rPr>
              <a:t>实验目的：</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1</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初步认识</a:t>
            </a:r>
            <a:r>
              <a:rPr lang="en-US" altLang="zh-CN" sz="2000" dirty="0" err="1">
                <a:latin typeface="微软雅黑" pitchFamily="34" charset="-122"/>
                <a:ea typeface="微软雅黑" pitchFamily="34" charset="-122"/>
              </a:rPr>
              <a:t>Hbase</a:t>
            </a:r>
            <a:endParaRPr lang="en-US" altLang="zh-CN" sz="2000" dirty="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熟悉</a:t>
            </a:r>
            <a:r>
              <a:rPr lang="en-US" altLang="zh-CN" sz="2000" dirty="0" err="1">
                <a:latin typeface="微软雅黑" pitchFamily="34" charset="-122"/>
                <a:ea typeface="微软雅黑" pitchFamily="34" charset="-122"/>
              </a:rPr>
              <a:t>Hbase</a:t>
            </a:r>
            <a:r>
              <a:rPr lang="zh-CN" altLang="en-US" sz="2000" dirty="0">
                <a:latin typeface="微软雅黑" pitchFamily="34" charset="-122"/>
                <a:ea typeface="微软雅黑" pitchFamily="34" charset="-122"/>
              </a:rPr>
              <a:t>的基本操作（创建表、导入数据、查询数据、删除表）</a:t>
            </a:r>
            <a:endParaRPr lang="en-US" altLang="zh-CN" sz="2000" dirty="0">
              <a:latin typeface="微软雅黑" pitchFamily="34" charset="-122"/>
              <a:ea typeface="微软雅黑" pitchFamily="34" charset="-122"/>
            </a:endParaRPr>
          </a:p>
          <a:p>
            <a:pPr>
              <a:lnSpc>
                <a:spcPct val="150000"/>
              </a:lnSpc>
              <a:buFont typeface="Arial" charset="0"/>
              <a:buChar char="•"/>
            </a:pPr>
            <a:endParaRPr lang="zh-CN" altLang="en-US" sz="2000" dirty="0">
              <a:latin typeface="微软雅黑" pitchFamily="34" charset="-122"/>
              <a:ea typeface="微软雅黑" pitchFamily="34" charset="-122"/>
            </a:endParaRPr>
          </a:p>
        </p:txBody>
      </p:sp>
      <p:sp>
        <p:nvSpPr>
          <p:cNvPr id="6" name="Rectangle 5"/>
          <p:cNvSpPr>
            <a:spLocks noChangeArrowheads="1"/>
          </p:cNvSpPr>
          <p:nvPr/>
        </p:nvSpPr>
        <p:spPr bwMode="auto">
          <a:xfrm>
            <a:off x="558876" y="3054152"/>
            <a:ext cx="321915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dirty="0" smtClean="0">
                <a:latin typeface="微软雅黑" pitchFamily="34" charset="-122"/>
                <a:ea typeface="微软雅黑" pitchFamily="34" charset="-122"/>
              </a:rPr>
              <a:t>实验内容：</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1.</a:t>
            </a:r>
            <a:r>
              <a:rPr lang="zh-CN" altLang="en-US" sz="2000" dirty="0">
                <a:latin typeface="微软雅黑" pitchFamily="34" charset="-122"/>
                <a:ea typeface="微软雅黑" pitchFamily="34" charset="-122"/>
              </a:rPr>
              <a:t>查看所有表（</a:t>
            </a:r>
            <a:r>
              <a:rPr lang="en-US" altLang="zh-CN" sz="2000" dirty="0">
                <a:latin typeface="微软雅黑" pitchFamily="34" charset="-122"/>
                <a:ea typeface="微软雅黑" pitchFamily="34" charset="-122"/>
              </a:rPr>
              <a:t>list</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2.</a:t>
            </a:r>
            <a:r>
              <a:rPr lang="zh-CN" altLang="en-US" sz="2000" dirty="0">
                <a:latin typeface="微软雅黑" pitchFamily="34" charset="-122"/>
                <a:ea typeface="微软雅黑" pitchFamily="34" charset="-122"/>
              </a:rPr>
              <a:t>创建新的</a:t>
            </a:r>
            <a:r>
              <a:rPr lang="zh-CN" altLang="en-US" sz="2000" dirty="0" smtClean="0">
                <a:latin typeface="微软雅黑" pitchFamily="34" charset="-122"/>
                <a:ea typeface="微软雅黑" pitchFamily="34" charset="-122"/>
              </a:rPr>
              <a:t>表</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3.</a:t>
            </a:r>
            <a:r>
              <a:rPr lang="zh-CN" altLang="en-US" sz="2000" dirty="0">
                <a:latin typeface="微软雅黑" pitchFamily="34" charset="-122"/>
                <a:ea typeface="微软雅黑" pitchFamily="34" charset="-122"/>
              </a:rPr>
              <a:t>查看</a:t>
            </a:r>
            <a:r>
              <a:rPr lang="zh-CN" altLang="en-US" sz="2000" dirty="0" smtClean="0">
                <a:latin typeface="微软雅黑" pitchFamily="34" charset="-122"/>
                <a:ea typeface="微软雅黑" pitchFamily="34" charset="-122"/>
              </a:rPr>
              <a:t>表结构，修改表结构</a:t>
            </a:r>
            <a:endParaRPr lang="en-US" altLang="zh-CN" sz="20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加入、查询、删除数据</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4250245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67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180528" y="332656"/>
            <a:ext cx="2629494" cy="4952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smtClean="0">
                <a:ln>
                  <a:noFill/>
                </a:ln>
                <a:solidFill>
                  <a:schemeClr val="tx1"/>
                </a:solidFill>
                <a:effectLst/>
                <a:uLnTx/>
                <a:uFillTx/>
                <a:latin typeface="微软雅黑" panose="020B0503020204020204" pitchFamily="34" charset="-122"/>
                <a:ea typeface="微软雅黑" panose="020B0503020204020204" pitchFamily="34" charset="-122"/>
                <a:cs typeface="+mj-cs"/>
              </a:rPr>
              <a:t>HBase简介</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10" name="Group 83"/>
          <p:cNvGraphicFramePr>
            <a:graphicFrameLocks noGrp="1"/>
          </p:cNvGraphicFramePr>
          <p:nvPr>
            <p:extLst>
              <p:ext uri="{D42A27DB-BD31-4B8C-83A1-F6EECF244321}">
                <p14:modId xmlns:p14="http://schemas.microsoft.com/office/powerpoint/2010/main" val="515656989"/>
              </p:ext>
            </p:extLst>
          </p:nvPr>
        </p:nvGraphicFramePr>
        <p:xfrm>
          <a:off x="1134219" y="2420888"/>
          <a:ext cx="6292923" cy="2771340"/>
        </p:xfrm>
        <a:graphic>
          <a:graphicData uri="http://schemas.openxmlformats.org/drawingml/2006/table">
            <a:tbl>
              <a:tblPr/>
              <a:tblGrid>
                <a:gridCol w="2097641">
                  <a:extLst>
                    <a:ext uri="{9D8B030D-6E8A-4147-A177-3AD203B41FA5}">
                      <a16:colId xmlns:a16="http://schemas.microsoft.com/office/drawing/2014/main" xmlns="" val="20000"/>
                    </a:ext>
                  </a:extLst>
                </a:gridCol>
                <a:gridCol w="2097641">
                  <a:extLst>
                    <a:ext uri="{9D8B030D-6E8A-4147-A177-3AD203B41FA5}">
                      <a16:colId xmlns:a16="http://schemas.microsoft.com/office/drawing/2014/main" xmlns="" val="20001"/>
                    </a:ext>
                  </a:extLst>
                </a:gridCol>
                <a:gridCol w="2097641">
                  <a:extLst>
                    <a:ext uri="{9D8B030D-6E8A-4147-A177-3AD203B41FA5}">
                      <a16:colId xmlns:a16="http://schemas.microsoft.com/office/drawing/2014/main" xmlns="" val="20002"/>
                    </a:ext>
                  </a:extLst>
                </a:gridCol>
              </a:tblGrid>
              <a:tr h="8852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BigTable</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037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文件存储系统</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GFS</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HDFS</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852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海量数据处理</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MapReduce</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Hadoop MapReduce</a:t>
                      </a:r>
                      <a:endParaRPr kumimoji="0" lang="en-US" altLang="zh-CN"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037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协同服务管理</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Chubby</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Zookeeper</a:t>
                      </a:r>
                      <a:endParaRPr kumimoji="0" lang="en-US" altLang="zh-CN" sz="2000" b="0" i="0" u="none" strike="noStrike" cap="none" normalizeH="0" baseline="0" dirty="0" smtClean="0">
                        <a:ln>
                          <a:noFill/>
                        </a:ln>
                        <a:solidFill>
                          <a:schemeClr val="tx1"/>
                        </a:solidFill>
                        <a:effectLst/>
                        <a:latin typeface="Arial" pitchFamily="34" charset="0"/>
                        <a:ea typeface="宋体"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1" name="Rectangle 5"/>
          <p:cNvSpPr>
            <a:spLocks noChangeArrowheads="1"/>
          </p:cNvSpPr>
          <p:nvPr/>
        </p:nvSpPr>
        <p:spPr bwMode="auto">
          <a:xfrm>
            <a:off x="1920594" y="1734364"/>
            <a:ext cx="45443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US" altLang="zh-CN" sz="2000" dirty="0" err="1" smtClean="0">
                <a:latin typeface="微软雅黑" pitchFamily="34" charset="-122"/>
                <a:ea typeface="微软雅黑" pitchFamily="34" charset="-122"/>
                <a:cs typeface="Times New Roman" pitchFamily="18" charset="0"/>
              </a:rPr>
              <a:t>HBase</a:t>
            </a:r>
            <a:r>
              <a:rPr lang="zh-CN" altLang="en-US" sz="2000" dirty="0">
                <a:latin typeface="微软雅黑" pitchFamily="34" charset="-122"/>
                <a:ea typeface="微软雅黑" pitchFamily="34" charset="-122"/>
                <a:cs typeface="Times New Roman" pitchFamily="18" charset="0"/>
              </a:rPr>
              <a:t>和</a:t>
            </a:r>
            <a:r>
              <a:rPr lang="en-US" altLang="zh-CN" sz="2000" dirty="0" err="1">
                <a:latin typeface="微软雅黑" pitchFamily="34" charset="-122"/>
                <a:ea typeface="微软雅黑" pitchFamily="34" charset="-122"/>
                <a:cs typeface="Times New Roman" pitchFamily="18" charset="0"/>
              </a:rPr>
              <a:t>BigTable</a:t>
            </a:r>
            <a:r>
              <a:rPr lang="zh-CN" altLang="en-US" sz="2000" dirty="0">
                <a:latin typeface="微软雅黑" pitchFamily="34" charset="-122"/>
                <a:ea typeface="微软雅黑" pitchFamily="34" charset="-122"/>
                <a:cs typeface="Times New Roman" pitchFamily="18" charset="0"/>
              </a:rPr>
              <a:t>的底层技术对应关系</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772037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180528" y="332656"/>
            <a:ext cx="2629494" cy="4952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smtClean="0">
                <a:ln>
                  <a:noFill/>
                </a:ln>
                <a:solidFill>
                  <a:schemeClr val="tx1"/>
                </a:solidFill>
                <a:effectLst/>
                <a:uLnTx/>
                <a:uFillTx/>
                <a:latin typeface="微软雅黑" panose="020B0503020204020204" pitchFamily="34" charset="-122"/>
                <a:ea typeface="微软雅黑" panose="020B0503020204020204" pitchFamily="34" charset="-122"/>
                <a:cs typeface="+mj-cs"/>
              </a:rPr>
              <a:t>HBase简介</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 name="TextBox 3"/>
          <p:cNvSpPr txBox="1">
            <a:spLocks noChangeArrowheads="1"/>
          </p:cNvSpPr>
          <p:nvPr/>
        </p:nvSpPr>
        <p:spPr bwMode="auto">
          <a:xfrm>
            <a:off x="609600" y="1124744"/>
            <a:ext cx="75438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solidFill>
                  <a:srgbClr val="FF0000"/>
                </a:solidFill>
                <a:latin typeface="微软雅黑" pitchFamily="34" charset="-122"/>
                <a:ea typeface="微软雅黑" pitchFamily="34" charset="-122"/>
              </a:rPr>
              <a:t>关系数据库已经流行很多年，并且</a:t>
            </a:r>
            <a:r>
              <a:rPr lang="en-US" altLang="zh-CN" dirty="0" err="1">
                <a:solidFill>
                  <a:srgbClr val="FF0000"/>
                </a:solidFill>
                <a:latin typeface="微软雅黑" pitchFamily="34" charset="-122"/>
                <a:ea typeface="微软雅黑" pitchFamily="34" charset="-122"/>
              </a:rPr>
              <a:t>Hadoop</a:t>
            </a:r>
            <a:r>
              <a:rPr lang="zh-CN" altLang="en-US" dirty="0">
                <a:solidFill>
                  <a:srgbClr val="FF0000"/>
                </a:solidFill>
                <a:latin typeface="微软雅黑" pitchFamily="34" charset="-122"/>
                <a:ea typeface="微软雅黑" pitchFamily="34" charset="-122"/>
              </a:rPr>
              <a:t>已经有了</a:t>
            </a:r>
            <a:r>
              <a:rPr lang="en-US" altLang="zh-CN" dirty="0">
                <a:solidFill>
                  <a:srgbClr val="FF0000"/>
                </a:solidFill>
                <a:latin typeface="微软雅黑" pitchFamily="34" charset="-122"/>
                <a:ea typeface="微软雅黑" pitchFamily="34" charset="-122"/>
              </a:rPr>
              <a:t>HDFS</a:t>
            </a:r>
            <a:r>
              <a:rPr lang="zh-CN" altLang="en-US" dirty="0">
                <a:solidFill>
                  <a:srgbClr val="FF0000"/>
                </a:solidFill>
                <a:latin typeface="微软雅黑" pitchFamily="34" charset="-122"/>
                <a:ea typeface="微软雅黑" pitchFamily="34" charset="-122"/>
              </a:rPr>
              <a:t>和</a:t>
            </a:r>
            <a:r>
              <a:rPr lang="en-US" altLang="zh-CN" dirty="0" err="1">
                <a:solidFill>
                  <a:srgbClr val="FF0000"/>
                </a:solidFill>
                <a:latin typeface="微软雅黑" pitchFamily="34" charset="-122"/>
                <a:ea typeface="微软雅黑" pitchFamily="34" charset="-122"/>
              </a:rPr>
              <a:t>MapReduce</a:t>
            </a:r>
            <a:r>
              <a:rPr lang="zh-CN" altLang="en-US" dirty="0">
                <a:solidFill>
                  <a:srgbClr val="FF0000"/>
                </a:solidFill>
                <a:latin typeface="微软雅黑" pitchFamily="34" charset="-122"/>
                <a:ea typeface="微软雅黑" pitchFamily="34" charset="-122"/>
              </a:rPr>
              <a:t>，为什么需要</a:t>
            </a:r>
            <a:r>
              <a:rPr lang="en-US" altLang="zh-CN" dirty="0" err="1">
                <a:solidFill>
                  <a:srgbClr val="FF0000"/>
                </a:solidFill>
                <a:latin typeface="微软雅黑" pitchFamily="34" charset="-122"/>
                <a:ea typeface="微软雅黑" pitchFamily="34" charset="-122"/>
              </a:rPr>
              <a:t>HBase</a:t>
            </a:r>
            <a:r>
              <a:rPr lang="en-US" altLang="zh-CN" dirty="0">
                <a:solidFill>
                  <a:srgbClr val="FF0000"/>
                </a:solidFill>
                <a:latin typeface="微软雅黑" pitchFamily="34" charset="-122"/>
                <a:ea typeface="微软雅黑" pitchFamily="34" charset="-122"/>
              </a:rPr>
              <a:t>?</a:t>
            </a:r>
          </a:p>
          <a:p>
            <a:pPr eaLnBrk="1" hangingPunct="1"/>
            <a:endParaRPr lang="en-US" altLang="zh-CN" dirty="0">
              <a:latin typeface="微软雅黑" pitchFamily="34" charset="-122"/>
              <a:ea typeface="微软雅黑" pitchFamily="34" charset="-122"/>
            </a:endParaRPr>
          </a:p>
          <a:p>
            <a:pPr marL="342900" indent="-342900" eaLnBrk="1" hangingPunct="1">
              <a:buFont typeface="Wingdings" pitchFamily="2" charset="2"/>
              <a:buChar char="l"/>
            </a:pPr>
            <a:r>
              <a:rPr lang="en-US" altLang="zh-CN" sz="2000" dirty="0" err="1">
                <a:latin typeface="微软雅黑" pitchFamily="34" charset="-122"/>
                <a:ea typeface="微软雅黑" pitchFamily="34" charset="-122"/>
              </a:rPr>
              <a:t>Hadoop</a:t>
            </a:r>
            <a:r>
              <a:rPr lang="zh-CN" altLang="en-US" sz="2000" dirty="0">
                <a:latin typeface="微软雅黑" pitchFamily="34" charset="-122"/>
                <a:ea typeface="微软雅黑" pitchFamily="34" charset="-122"/>
              </a:rPr>
              <a:t>可以很好地解决大规模数据的离线批量处理问题，但是，受限于</a:t>
            </a:r>
            <a:r>
              <a:rPr lang="en-US" altLang="zh-CN" sz="2000" dirty="0" err="1">
                <a:latin typeface="微软雅黑" pitchFamily="34" charset="-122"/>
                <a:ea typeface="微软雅黑" pitchFamily="34" charset="-122"/>
              </a:rPr>
              <a:t>Hadoop</a:t>
            </a:r>
            <a:r>
              <a:rPr lang="en-US" altLang="zh-CN" sz="2000" dirty="0">
                <a:latin typeface="微软雅黑" pitchFamily="34" charset="-122"/>
                <a:ea typeface="微软雅黑" pitchFamily="34" charset="-122"/>
              </a:rPr>
              <a:t> </a:t>
            </a:r>
            <a:r>
              <a:rPr lang="en-US" altLang="zh-CN" sz="2000" dirty="0" err="1">
                <a:latin typeface="微软雅黑" pitchFamily="34" charset="-122"/>
                <a:ea typeface="微软雅黑" pitchFamily="34" charset="-122"/>
              </a:rPr>
              <a:t>MapReduce</a:t>
            </a:r>
            <a:r>
              <a:rPr lang="zh-CN" altLang="en-US" sz="2000" dirty="0">
                <a:latin typeface="微软雅黑" pitchFamily="34" charset="-122"/>
                <a:ea typeface="微软雅黑" pitchFamily="34" charset="-122"/>
              </a:rPr>
              <a:t>编程框架的高延迟数据处理机制，使得</a:t>
            </a:r>
            <a:r>
              <a:rPr lang="en-US" altLang="zh-CN" sz="2000" dirty="0" err="1">
                <a:latin typeface="微软雅黑" pitchFamily="34" charset="-122"/>
                <a:ea typeface="微软雅黑" pitchFamily="34" charset="-122"/>
              </a:rPr>
              <a:t>Hadoop</a:t>
            </a:r>
            <a:r>
              <a:rPr lang="zh-CN" altLang="en-US" sz="2000" dirty="0">
                <a:latin typeface="微软雅黑" pitchFamily="34" charset="-122"/>
                <a:ea typeface="微软雅黑" pitchFamily="34" charset="-122"/>
              </a:rPr>
              <a:t>无法满足大规模数据实时处理应用的需求</a:t>
            </a:r>
            <a:endParaRPr lang="en-US" altLang="zh-CN" sz="2000" dirty="0">
              <a:latin typeface="微软雅黑" pitchFamily="34" charset="-122"/>
              <a:ea typeface="微软雅黑" pitchFamily="34" charset="-122"/>
            </a:endParaRPr>
          </a:p>
          <a:p>
            <a:pPr marL="342900" indent="-342900" eaLnBrk="1" hangingPunct="1">
              <a:buFont typeface="Wingdings" pitchFamily="2" charset="2"/>
              <a:buChar char="l"/>
            </a:pPr>
            <a:r>
              <a:rPr lang="en-US" altLang="zh-CN" sz="2000" dirty="0">
                <a:latin typeface="微软雅黑" pitchFamily="34" charset="-122"/>
                <a:ea typeface="微软雅黑" pitchFamily="34" charset="-122"/>
              </a:rPr>
              <a:t>HDFS</a:t>
            </a:r>
            <a:r>
              <a:rPr lang="zh-CN" altLang="en-US" sz="2000" dirty="0">
                <a:latin typeface="微软雅黑" pitchFamily="34" charset="-122"/>
                <a:ea typeface="微软雅黑" pitchFamily="34" charset="-122"/>
              </a:rPr>
              <a:t>面向批量访问模式，不是随机访问模式</a:t>
            </a:r>
            <a:endParaRPr lang="en-US" altLang="zh-CN" sz="2000" dirty="0">
              <a:latin typeface="微软雅黑" pitchFamily="34" charset="-122"/>
              <a:ea typeface="微软雅黑" pitchFamily="34" charset="-122"/>
            </a:endParaRPr>
          </a:p>
          <a:p>
            <a:pPr marL="342900" indent="-342900" eaLnBrk="1" hangingPunct="1">
              <a:buFont typeface="Wingdings" pitchFamily="2" charset="2"/>
              <a:buChar char="l"/>
            </a:pPr>
            <a:r>
              <a:rPr lang="zh-CN" altLang="en-US" sz="2000" dirty="0">
                <a:latin typeface="微软雅黑" pitchFamily="34" charset="-122"/>
                <a:ea typeface="微软雅黑" pitchFamily="34" charset="-122"/>
              </a:rPr>
              <a:t>传统的通用关系型数据库无法应对在数据规模剧增时导致的系统扩展性和性能问题（分库分表也不能很好解决）</a:t>
            </a:r>
            <a:endParaRPr lang="en-US" altLang="zh-CN" sz="2000" dirty="0">
              <a:latin typeface="微软雅黑" pitchFamily="34" charset="-122"/>
              <a:ea typeface="微软雅黑" pitchFamily="34" charset="-122"/>
            </a:endParaRPr>
          </a:p>
          <a:p>
            <a:pPr marL="342900" indent="-342900" eaLnBrk="1" hangingPunct="1">
              <a:buFont typeface="Wingdings" pitchFamily="2" charset="2"/>
              <a:buChar char="l"/>
            </a:pPr>
            <a:r>
              <a:rPr lang="zh-CN" altLang="en-US" sz="2000" dirty="0">
                <a:latin typeface="微软雅黑" pitchFamily="34" charset="-122"/>
                <a:ea typeface="微软雅黑" pitchFamily="34" charset="-122"/>
              </a:rPr>
              <a:t>传统关系数据库在数据结构变化时一般需要停机维护；空列浪费存储空间</a:t>
            </a:r>
            <a:endParaRPr lang="en-US" altLang="zh-CN" sz="2000" dirty="0">
              <a:latin typeface="微软雅黑" pitchFamily="34" charset="-122"/>
              <a:ea typeface="微软雅黑" pitchFamily="34" charset="-122"/>
            </a:endParaRPr>
          </a:p>
          <a:p>
            <a:pPr marL="342900" indent="-342900" eaLnBrk="1" hangingPunct="1">
              <a:buFont typeface="Wingdings" pitchFamily="2" charset="2"/>
              <a:buChar char="l"/>
            </a:pPr>
            <a:r>
              <a:rPr lang="zh-CN" altLang="en-US" sz="2000" dirty="0">
                <a:latin typeface="微软雅黑" pitchFamily="34" charset="-122"/>
                <a:ea typeface="微软雅黑" pitchFamily="34" charset="-122"/>
              </a:rPr>
              <a:t>因此，业界出现了一类面向半结构化数据存储和处理的高可扩展、低写入</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查询延迟的系统，例如，键值数据库、文档数据库和列族数据库（如</a:t>
            </a:r>
            <a:r>
              <a:rPr lang="en-US" altLang="zh-CN" sz="2000" dirty="0" err="1">
                <a:latin typeface="微软雅黑" pitchFamily="34" charset="-122"/>
                <a:ea typeface="微软雅黑" pitchFamily="34" charset="-122"/>
              </a:rPr>
              <a:t>BigTable</a:t>
            </a:r>
            <a:r>
              <a:rPr lang="zh-CN" altLang="en-US" sz="2000" dirty="0">
                <a:latin typeface="微软雅黑" pitchFamily="34" charset="-122"/>
                <a:ea typeface="微软雅黑" pitchFamily="34" charset="-122"/>
              </a:rPr>
              <a:t>和</a:t>
            </a:r>
            <a:r>
              <a:rPr lang="en-US" altLang="zh-CN" sz="2000" dirty="0" err="1">
                <a:latin typeface="微软雅黑" pitchFamily="34" charset="-122"/>
                <a:ea typeface="微软雅黑" pitchFamily="34" charset="-122"/>
              </a:rPr>
              <a:t>HBase</a:t>
            </a:r>
            <a:r>
              <a:rPr lang="zh-CN" altLang="en-US" sz="2000" dirty="0">
                <a:latin typeface="微软雅黑" pitchFamily="34" charset="-122"/>
                <a:ea typeface="微软雅黑" pitchFamily="34" charset="-122"/>
              </a:rPr>
              <a:t>等）</a:t>
            </a:r>
            <a:endParaRPr lang="en-US" altLang="zh-CN" sz="2000" dirty="0">
              <a:latin typeface="微软雅黑" pitchFamily="34" charset="-122"/>
              <a:ea typeface="微软雅黑" pitchFamily="34" charset="-122"/>
            </a:endParaRPr>
          </a:p>
          <a:p>
            <a:pPr marL="342900" indent="-342900" eaLnBrk="1" hangingPunct="1">
              <a:buFont typeface="Wingdings" pitchFamily="2" charset="2"/>
              <a:buChar char="l"/>
            </a:pPr>
            <a:r>
              <a:rPr lang="en-US" altLang="zh-CN" sz="2000" dirty="0" err="1">
                <a:latin typeface="微软雅黑" pitchFamily="34" charset="-122"/>
                <a:ea typeface="微软雅黑" pitchFamily="34" charset="-122"/>
              </a:rPr>
              <a:t>HBase</a:t>
            </a:r>
            <a:r>
              <a:rPr lang="zh-CN" altLang="en-US" sz="2000" dirty="0">
                <a:latin typeface="微软雅黑" pitchFamily="34" charset="-122"/>
                <a:ea typeface="微软雅黑" pitchFamily="34" charset="-122"/>
              </a:rPr>
              <a:t>已经成功应用于互联网服务领域和传统行业的众多在线式数据分析处理系统中</a:t>
            </a:r>
            <a:endParaRPr lang="en-US" altLang="zh-CN" sz="2000" dirty="0">
              <a:latin typeface="微软雅黑" pitchFamily="34" charset="-122"/>
              <a:ea typeface="微软雅黑" pitchFamily="34" charset="-122"/>
            </a:endParaRPr>
          </a:p>
          <a:p>
            <a:pPr eaLnBrk="1" hangingPunct="1"/>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40700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180528" y="332656"/>
            <a:ext cx="6552728" cy="495280"/>
          </a:xfrm>
          <a:prstGeom prst="rect">
            <a:avLst/>
          </a:prstGeom>
        </p:spPr>
        <p:txBody>
          <a:bodyPr/>
          <a:lstStyle/>
          <a:p>
            <a:pPr lvl="0" algn="ctr">
              <a:spcBef>
                <a:spcPct val="0"/>
              </a:spcBef>
              <a:defRPr/>
            </a:pPr>
            <a:r>
              <a:rPr lang="en-US" altLang="zh-CN" sz="2800" dirty="0" err="1" smtClean="0">
                <a:latin typeface="微软雅黑" pitchFamily="34" charset="-122"/>
                <a:ea typeface="微软雅黑" pitchFamily="34" charset="-122"/>
              </a:rPr>
              <a:t>HBase</a:t>
            </a:r>
            <a:r>
              <a:rPr lang="zh-CN" altLang="en-US" sz="2800" dirty="0">
                <a:latin typeface="微软雅黑" pitchFamily="34" charset="-122"/>
                <a:ea typeface="微软雅黑" pitchFamily="34" charset="-122"/>
              </a:rPr>
              <a:t>与传统关系数据库的</a:t>
            </a:r>
            <a:r>
              <a:rPr lang="zh-CN" altLang="en-US" sz="2800" dirty="0" smtClean="0">
                <a:latin typeface="微软雅黑" pitchFamily="34" charset="-122"/>
                <a:ea typeface="微软雅黑" pitchFamily="34" charset="-122"/>
              </a:rPr>
              <a:t>对比</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 name="Text Placeholder 3"/>
          <p:cNvSpPr>
            <a:spLocks noGrp="1" noChangeArrowheads="1"/>
          </p:cNvSpPr>
          <p:nvPr>
            <p:ph type="body" idx="4294967295"/>
          </p:nvPr>
        </p:nvSpPr>
        <p:spPr>
          <a:xfrm>
            <a:off x="457200" y="1371600"/>
            <a:ext cx="8229600" cy="4525963"/>
          </a:xfrm>
          <a:prstGeom prst="rect">
            <a:avLst/>
          </a:prstGeom>
        </p:spPr>
        <p:txBody>
          <a:bodyPr/>
          <a:lstStyle/>
          <a:p>
            <a:pPr>
              <a:lnSpc>
                <a:spcPct val="90000"/>
              </a:lnSpc>
            </a:pPr>
            <a:r>
              <a:rPr lang="en-US" altLang="zh-CN" sz="2000" dirty="0" err="1" smtClean="0">
                <a:latin typeface="微软雅黑" pitchFamily="34" charset="-122"/>
                <a:ea typeface="微软雅黑" pitchFamily="34" charset="-122"/>
              </a:rPr>
              <a:t>HBase</a:t>
            </a:r>
            <a:r>
              <a:rPr lang="zh-CN" altLang="en-US" sz="2000" dirty="0" smtClean="0">
                <a:latin typeface="微软雅黑" pitchFamily="34" charset="-122"/>
                <a:ea typeface="微软雅黑" pitchFamily="34" charset="-122"/>
              </a:rPr>
              <a:t>与传统的关系数据库的区别主要体现在以下几个方面：</a:t>
            </a:r>
          </a:p>
          <a:p>
            <a:pPr>
              <a:lnSpc>
                <a:spcPct val="90000"/>
              </a:lnSpc>
            </a:pPr>
            <a:endParaRPr lang="en-US" altLang="zh-CN" sz="1600" dirty="0" smtClean="0">
              <a:latin typeface="微软雅黑" pitchFamily="34" charset="-122"/>
              <a:ea typeface="微软雅黑" pitchFamily="34" charset="-122"/>
            </a:endParaRPr>
          </a:p>
          <a:p>
            <a:pPr>
              <a:lnSpc>
                <a:spcPct val="90000"/>
              </a:lnSpc>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）数据类型：关系数据库采用关系模型，具有丰富的数据类型和存储方式，</a:t>
            </a:r>
            <a:r>
              <a:rPr lang="en-US" altLang="zh-CN" sz="1600" dirty="0" err="1" smtClean="0">
                <a:latin typeface="微软雅黑" pitchFamily="34" charset="-122"/>
                <a:ea typeface="微软雅黑" pitchFamily="34" charset="-122"/>
              </a:rPr>
              <a:t>HBase</a:t>
            </a:r>
            <a:r>
              <a:rPr lang="zh-CN" altLang="en-US" sz="1600" dirty="0" smtClean="0">
                <a:latin typeface="微软雅黑" pitchFamily="34" charset="-122"/>
                <a:ea typeface="微软雅黑" pitchFamily="34" charset="-122"/>
              </a:rPr>
              <a:t>则采用了更加简单的数据模型，它把数据存储为未经解释的字符串</a:t>
            </a:r>
          </a:p>
          <a:p>
            <a:pPr>
              <a:lnSpc>
                <a:spcPct val="90000"/>
              </a:lnSpc>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）数据操作：关系数据库中包含了丰富的操作，其中会涉及复杂的多表连接。</a:t>
            </a:r>
            <a:r>
              <a:rPr lang="en-US" altLang="zh-CN" sz="1600" dirty="0" err="1" smtClean="0">
                <a:latin typeface="微软雅黑" pitchFamily="34" charset="-122"/>
                <a:ea typeface="微软雅黑" pitchFamily="34" charset="-122"/>
              </a:rPr>
              <a:t>HBase</a:t>
            </a:r>
            <a:r>
              <a:rPr lang="zh-CN" altLang="en-US" sz="1600" dirty="0" smtClean="0">
                <a:latin typeface="微软雅黑" pitchFamily="34" charset="-122"/>
                <a:ea typeface="微软雅黑" pitchFamily="34" charset="-122"/>
              </a:rPr>
              <a:t>操作则不存在复杂的表与表之间的关系，只有简单的插入、查询、删除、清空等，因为</a:t>
            </a:r>
            <a:r>
              <a:rPr lang="en-US" altLang="zh-CN" sz="1600" dirty="0" err="1" smtClean="0">
                <a:latin typeface="微软雅黑" pitchFamily="34" charset="-122"/>
                <a:ea typeface="微软雅黑" pitchFamily="34" charset="-122"/>
              </a:rPr>
              <a:t>HBase</a:t>
            </a:r>
            <a:r>
              <a:rPr lang="zh-CN" altLang="en-US" sz="1600" dirty="0" smtClean="0">
                <a:latin typeface="微软雅黑" pitchFamily="34" charset="-122"/>
                <a:ea typeface="微软雅黑" pitchFamily="34" charset="-122"/>
              </a:rPr>
              <a:t>在设计上就避免了复杂的表和表之间的关系</a:t>
            </a:r>
          </a:p>
          <a:p>
            <a:pPr>
              <a:lnSpc>
                <a:spcPct val="80000"/>
              </a:lnSpc>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）存储模式：关系数据库是基于行模式存储的。</a:t>
            </a:r>
            <a:r>
              <a:rPr lang="en-US" altLang="zh-CN" sz="1600" dirty="0" err="1" smtClean="0">
                <a:latin typeface="微软雅黑" pitchFamily="34" charset="-122"/>
                <a:ea typeface="微软雅黑" pitchFamily="34" charset="-122"/>
              </a:rPr>
              <a:t>HBase</a:t>
            </a:r>
            <a:r>
              <a:rPr lang="zh-CN" altLang="en-US" sz="1600" dirty="0" smtClean="0">
                <a:latin typeface="微软雅黑" pitchFamily="34" charset="-122"/>
                <a:ea typeface="微软雅黑" pitchFamily="34" charset="-122"/>
              </a:rPr>
              <a:t>是基于列存储的，每个列族都由几个文件保存，不同列</a:t>
            </a:r>
            <a:r>
              <a:rPr lang="zh-CN" altLang="en-US" sz="1600" dirty="0">
                <a:latin typeface="微软雅黑" pitchFamily="34" charset="-122"/>
                <a:ea typeface="微软雅黑" pitchFamily="34" charset="-122"/>
              </a:rPr>
              <a:t>族的文件是分离</a:t>
            </a:r>
            <a:r>
              <a:rPr lang="zh-CN" altLang="en-US" sz="1600" dirty="0" smtClean="0">
                <a:latin typeface="微软雅黑" pitchFamily="34" charset="-122"/>
                <a:ea typeface="微软雅黑" pitchFamily="34" charset="-122"/>
              </a:rPr>
              <a:t>的</a:t>
            </a:r>
            <a:endParaRPr lang="en-US" altLang="zh-CN" sz="1600" dirty="0" smtClean="0">
              <a:latin typeface="微软雅黑" pitchFamily="34" charset="-122"/>
              <a:ea typeface="微软雅黑" pitchFamily="34" charset="-122"/>
            </a:endParaRPr>
          </a:p>
          <a:p>
            <a:pPr>
              <a:lnSpc>
                <a:spcPct val="80000"/>
              </a:lnSpc>
            </a:pP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）数据</a:t>
            </a:r>
            <a:r>
              <a:rPr lang="zh-CN" altLang="en-US" sz="1600" dirty="0">
                <a:latin typeface="微软雅黑" pitchFamily="34" charset="-122"/>
                <a:ea typeface="微软雅黑" pitchFamily="34" charset="-122"/>
              </a:rPr>
              <a:t>索引：关系数据库通常可以针对不同列构建复杂的多个索引，以提高数据访问性能。</a:t>
            </a:r>
            <a:r>
              <a:rPr lang="en-US" altLang="zh-CN" sz="1600" dirty="0" err="1">
                <a:latin typeface="微软雅黑" pitchFamily="34" charset="-122"/>
                <a:ea typeface="微软雅黑" pitchFamily="34" charset="-122"/>
              </a:rPr>
              <a:t>HBase</a:t>
            </a:r>
            <a:r>
              <a:rPr lang="zh-CN" altLang="en-US" sz="1600" dirty="0">
                <a:latin typeface="微软雅黑" pitchFamily="34" charset="-122"/>
                <a:ea typeface="微软雅黑" pitchFamily="34" charset="-122"/>
              </a:rPr>
              <a:t>只有一个索引</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行键，通过巧妙的设计，</a:t>
            </a:r>
            <a:r>
              <a:rPr lang="en-US" altLang="zh-CN" sz="1600" dirty="0" err="1">
                <a:latin typeface="微软雅黑" pitchFamily="34" charset="-122"/>
                <a:ea typeface="微软雅黑" pitchFamily="34" charset="-122"/>
              </a:rPr>
              <a:t>HBase</a:t>
            </a:r>
            <a:r>
              <a:rPr lang="zh-CN" altLang="en-US" sz="1600" dirty="0">
                <a:latin typeface="微软雅黑" pitchFamily="34" charset="-122"/>
                <a:ea typeface="微软雅黑" pitchFamily="34" charset="-122"/>
              </a:rPr>
              <a:t>中的所有访问方法，或者通过行键访问，或者通过行键扫描，从而使得整个系统不会慢下来</a:t>
            </a:r>
          </a:p>
          <a:p>
            <a:pPr>
              <a:lnSpc>
                <a:spcPct val="80000"/>
              </a:lnSpc>
            </a:pP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）数据维护：在关系数据库中，更新操作会用最新的当前值去替换记录中原来的旧值，旧值被覆盖后就不会存在。而在</a:t>
            </a:r>
            <a:r>
              <a:rPr lang="en-US" altLang="zh-CN" sz="1600" dirty="0" err="1">
                <a:latin typeface="微软雅黑" pitchFamily="34" charset="-122"/>
                <a:ea typeface="微软雅黑" pitchFamily="34" charset="-122"/>
              </a:rPr>
              <a:t>HBase</a:t>
            </a:r>
            <a:r>
              <a:rPr lang="zh-CN" altLang="en-US" sz="1600" dirty="0">
                <a:latin typeface="微软雅黑" pitchFamily="34" charset="-122"/>
                <a:ea typeface="微软雅黑" pitchFamily="34" charset="-122"/>
              </a:rPr>
              <a:t>中执行更新操作时，并不会删除数据旧的版本，而是生成一个新的版本，旧有的版本仍然保留</a:t>
            </a:r>
          </a:p>
          <a:p>
            <a:pPr>
              <a:lnSpc>
                <a:spcPct val="80000"/>
              </a:lnSpc>
            </a:pP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6</a:t>
            </a:r>
            <a:r>
              <a:rPr lang="zh-CN" altLang="en-US" sz="1600" dirty="0">
                <a:latin typeface="微软雅黑" pitchFamily="34" charset="-122"/>
                <a:ea typeface="微软雅黑" pitchFamily="34" charset="-122"/>
              </a:rPr>
              <a:t>）可伸缩性：关系数据库很难实现横向扩展，纵向扩展的空间也比较有限。相反，</a:t>
            </a:r>
            <a:r>
              <a:rPr lang="en-US" altLang="zh-CN" sz="1600" dirty="0" err="1">
                <a:latin typeface="微软雅黑" pitchFamily="34" charset="-122"/>
                <a:ea typeface="微软雅黑" pitchFamily="34" charset="-122"/>
              </a:rPr>
              <a:t>HBase</a:t>
            </a:r>
            <a:r>
              <a:rPr lang="zh-CN" altLang="en-US" sz="1600" dirty="0">
                <a:latin typeface="微软雅黑" pitchFamily="34" charset="-122"/>
                <a:ea typeface="微软雅黑" pitchFamily="34" charset="-122"/>
              </a:rPr>
              <a:t>和</a:t>
            </a:r>
            <a:r>
              <a:rPr lang="en-US" altLang="zh-CN" sz="1600" dirty="0" err="1">
                <a:latin typeface="微软雅黑" pitchFamily="34" charset="-122"/>
                <a:ea typeface="微软雅黑" pitchFamily="34" charset="-122"/>
              </a:rPr>
              <a:t>BigTable</a:t>
            </a:r>
            <a:r>
              <a:rPr lang="zh-CN" altLang="en-US" sz="1600" dirty="0">
                <a:latin typeface="微软雅黑" pitchFamily="34" charset="-122"/>
                <a:ea typeface="微软雅黑" pitchFamily="34" charset="-122"/>
              </a:rPr>
              <a:t>这些分布式数据库就是为了实现灵活的水平扩展而开发的，能够轻易地通过在集群中增加或者减少硬件数量来实现性能的</a:t>
            </a:r>
            <a:r>
              <a:rPr lang="zh-CN" altLang="en-US" sz="1600" dirty="0" smtClean="0">
                <a:latin typeface="微软雅黑" pitchFamily="34" charset="-122"/>
                <a:ea typeface="微软雅黑" pitchFamily="34" charset="-122"/>
              </a:rPr>
              <a:t>伸缩</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53318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0" y="332656"/>
            <a:ext cx="3995936" cy="495280"/>
          </a:xfrm>
          <a:prstGeom prst="rect">
            <a:avLst/>
          </a:prstGeom>
        </p:spPr>
        <p:txBody>
          <a:bodyPr/>
          <a:lstStyle/>
          <a:p>
            <a:pPr lvl="0" algn="ctr">
              <a:spcBef>
                <a:spcPct val="0"/>
              </a:spcBef>
              <a:defRPr/>
            </a:pPr>
            <a:r>
              <a:rPr lang="en-US" altLang="zh-CN" sz="2800" dirty="0" err="1" smtClean="0">
                <a:latin typeface="微软雅黑" pitchFamily="34" charset="-122"/>
                <a:ea typeface="微软雅黑" pitchFamily="34" charset="-122"/>
              </a:rPr>
              <a:t>Hbase</a:t>
            </a:r>
            <a:r>
              <a:rPr lang="zh-CN" altLang="en-US" sz="2800" dirty="0" smtClean="0">
                <a:latin typeface="微软雅黑" pitchFamily="34" charset="-122"/>
                <a:ea typeface="微软雅黑" pitchFamily="34" charset="-122"/>
              </a:rPr>
              <a:t>访问接口</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Group 146"/>
          <p:cNvGraphicFramePr>
            <a:graphicFrameLocks noGrp="1"/>
          </p:cNvGraphicFramePr>
          <p:nvPr>
            <p:extLst>
              <p:ext uri="{D42A27DB-BD31-4B8C-83A1-F6EECF244321}">
                <p14:modId xmlns:p14="http://schemas.microsoft.com/office/powerpoint/2010/main" val="1117936558"/>
              </p:ext>
            </p:extLst>
          </p:nvPr>
        </p:nvGraphicFramePr>
        <p:xfrm>
          <a:off x="533400" y="1412776"/>
          <a:ext cx="8077200" cy="4511675"/>
        </p:xfrm>
        <a:graphic>
          <a:graphicData uri="http://schemas.openxmlformats.org/drawingml/2006/table">
            <a:tbl>
              <a:tblPr/>
              <a:tblGrid>
                <a:gridCol w="21336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类型</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特点</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场合</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Native Java API</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最常规和高效的访问方式</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适合</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Hadoop MapReduce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作业并行批处理</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表数据</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 Shell</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的命令行工具，最简单的接口</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适合</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管理使用</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Thrift Gateway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利用</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Thrift</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序列化技术，支持</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PHP</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Python</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等多种语言</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适合其他异构系统在线访问</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表数据</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REST Gateway</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解除了语言限制</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支持</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REST</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风格的</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Http API</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访问</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Pig</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使用</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Pig Latin</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流式编程语言来处理</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中的数据</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适合做数据统计</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Hive</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简单</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当需要以类似</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SQL</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语言方式来访问</a:t>
                      </a:r>
                      <a:r>
                        <a:rPr kumimoji="0" lang="en-US" altLang="zh-CN" sz="18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HBase</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的时候</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9609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p:txBody>
          <a:bodyPr/>
          <a:lstStyle/>
          <a:p>
            <a:r>
              <a:rPr lang="zh-CN" altLang="en-US" dirty="0" smtClean="0"/>
              <a:t>提纲</a:t>
            </a:r>
            <a:endParaRPr lang="zh-CN" altLang="en-US" dirty="0"/>
          </a:p>
        </p:txBody>
      </p:sp>
      <p:grpSp>
        <p:nvGrpSpPr>
          <p:cNvPr id="5" name="Group 11"/>
          <p:cNvGrpSpPr>
            <a:grpSpLocks/>
          </p:cNvGrpSpPr>
          <p:nvPr/>
        </p:nvGrpSpPr>
        <p:grpSpPr bwMode="auto">
          <a:xfrm>
            <a:off x="1116948" y="1715036"/>
            <a:ext cx="6807852" cy="653547"/>
            <a:chOff x="0" y="0"/>
            <a:chExt cx="7287686" cy="685502"/>
          </a:xfrm>
          <a:solidFill>
            <a:schemeClr val="bg1">
              <a:lumMod val="50000"/>
            </a:schemeClr>
          </a:solidFill>
        </p:grpSpPr>
        <p:sp>
          <p:nvSpPr>
            <p:cNvPr id="6"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sz="2400"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7"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1</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8" name="TextBox 3"/>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15"/>
          <p:cNvGrpSpPr>
            <a:grpSpLocks/>
          </p:cNvGrpSpPr>
          <p:nvPr/>
        </p:nvGrpSpPr>
        <p:grpSpPr bwMode="auto">
          <a:xfrm>
            <a:off x="1116948" y="2543058"/>
            <a:ext cx="6807852" cy="653547"/>
            <a:chOff x="0" y="0"/>
            <a:chExt cx="7287686" cy="685502"/>
          </a:xfrm>
          <a:solidFill>
            <a:schemeClr val="accent2"/>
          </a:solidFill>
        </p:grpSpPr>
        <p:sp>
          <p:nvSpPr>
            <p:cNvPr id="10"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1"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2</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2"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数据模型</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19"/>
          <p:cNvGrpSpPr>
            <a:grpSpLocks/>
          </p:cNvGrpSpPr>
          <p:nvPr/>
        </p:nvGrpSpPr>
        <p:grpSpPr bwMode="auto">
          <a:xfrm>
            <a:off x="1116948" y="3344186"/>
            <a:ext cx="6807852" cy="653547"/>
            <a:chOff x="0" y="0"/>
            <a:chExt cx="7287686" cy="685502"/>
          </a:xfrm>
          <a:solidFill>
            <a:schemeClr val="bg1">
              <a:lumMod val="50000"/>
            </a:schemeClr>
          </a:solidFill>
        </p:grpSpPr>
        <p:sp>
          <p:nvSpPr>
            <p:cNvPr id="14"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5"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3</a:t>
              </a:r>
              <a:endPar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6" name="TextBox 131"/>
            <p:cNvSpPr>
              <a:spLocks noChangeArrowheads="1"/>
            </p:cNvSpPr>
            <p:nvPr/>
          </p:nvSpPr>
          <p:spPr bwMode="auto">
            <a:xfrm>
              <a:off x="792089"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实现原理</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5"/>
          <p:cNvGrpSpPr>
            <a:grpSpLocks/>
          </p:cNvGrpSpPr>
          <p:nvPr/>
        </p:nvGrpSpPr>
        <p:grpSpPr bwMode="auto">
          <a:xfrm>
            <a:off x="1116948" y="4206775"/>
            <a:ext cx="6807852" cy="653547"/>
            <a:chOff x="0" y="0"/>
            <a:chExt cx="7287686" cy="685502"/>
          </a:xfrm>
          <a:solidFill>
            <a:schemeClr val="bg1">
              <a:lumMod val="50000"/>
            </a:schemeClr>
          </a:solidFill>
        </p:grpSpPr>
        <p:sp>
          <p:nvSpPr>
            <p:cNvPr id="18"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19"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4</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0"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运行机制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Group 15"/>
          <p:cNvGrpSpPr>
            <a:grpSpLocks/>
          </p:cNvGrpSpPr>
          <p:nvPr/>
        </p:nvGrpSpPr>
        <p:grpSpPr bwMode="auto">
          <a:xfrm>
            <a:off x="1116948" y="5093437"/>
            <a:ext cx="6807852" cy="653547"/>
            <a:chOff x="0" y="0"/>
            <a:chExt cx="7287686" cy="685502"/>
          </a:xfrm>
          <a:solidFill>
            <a:schemeClr val="bg1">
              <a:lumMod val="50000"/>
            </a:schemeClr>
          </a:solidFill>
        </p:grpSpPr>
        <p:sp>
          <p:nvSpPr>
            <p:cNvPr id="22" name="AutoShape 2"/>
            <p:cNvSpPr>
              <a:spLocks noChangeArrowheads="1"/>
            </p:cNvSpPr>
            <p:nvPr/>
          </p:nvSpPr>
          <p:spPr bwMode="auto">
            <a:xfrm>
              <a:off x="403359" y="64466"/>
              <a:ext cx="6884327" cy="621036"/>
            </a:xfrm>
            <a:prstGeom prst="roundRect">
              <a:avLst>
                <a:gd name="adj" fmla="val 10889"/>
              </a:avLst>
            </a:prstGeom>
            <a:grpFill/>
            <a:ln w="38100" cmpd="sng">
              <a:solidFill>
                <a:srgbClr val="FFFFFF"/>
              </a:solidFill>
              <a:bevel/>
              <a:headEnd/>
              <a:tailEnd/>
            </a:ln>
          </p:spPr>
          <p:txBody>
            <a:bodyPr wrap="none" anchor="ctr"/>
            <a:lstStyle/>
            <a:p>
              <a:endParaRPr lang="zh-CN" altLang="zh-CN" b="1">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黑体" panose="02010609060101010101" pitchFamily="49" charset="-122"/>
              </a:endParaRPr>
            </a:p>
          </p:txBody>
        </p:sp>
        <p:sp>
          <p:nvSpPr>
            <p:cNvPr id="23" name="AutoShape 6"/>
            <p:cNvSpPr>
              <a:spLocks noChangeArrowheads="1"/>
            </p:cNvSpPr>
            <p:nvPr/>
          </p:nvSpPr>
          <p:spPr bwMode="auto">
            <a:xfrm>
              <a:off x="0" y="0"/>
              <a:ext cx="619383" cy="561470"/>
            </a:xfrm>
            <a:prstGeom prst="roundRect">
              <a:avLst>
                <a:gd name="adj" fmla="val 11917"/>
              </a:avLst>
            </a:prstGeom>
            <a:grpFill/>
            <a:ln w="38100" cmpd="sng">
              <a:solidFill>
                <a:schemeClr val="bg1"/>
              </a:solidFill>
              <a:bevel/>
              <a:headEnd/>
              <a:tailEnd/>
            </a:ln>
          </p:spPr>
          <p:txBody>
            <a:bodyPr wrap="none"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rPr>
                <a:t>5</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4" name="TextBox 127"/>
            <p:cNvSpPr>
              <a:spLocks noChangeArrowheads="1"/>
            </p:cNvSpPr>
            <p:nvPr/>
          </p:nvSpPr>
          <p:spPr bwMode="auto">
            <a:xfrm>
              <a:off x="792088" y="144016"/>
              <a:ext cx="6048672" cy="484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err="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Hbase</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编程实践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39070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323528" y="203624"/>
            <a:ext cx="6480175" cy="620688"/>
          </a:xfrm>
        </p:spPr>
        <p:txBody>
          <a:bodyPr/>
          <a:lstStyle/>
          <a:p>
            <a:r>
              <a:rPr lang="zh-CN" altLang="en-US" dirty="0"/>
              <a:t>数据模型概述</a:t>
            </a:r>
          </a:p>
        </p:txBody>
      </p:sp>
      <p:sp>
        <p:nvSpPr>
          <p:cNvPr id="5" name="Rectangle 3"/>
          <p:cNvSpPr txBox="1">
            <a:spLocks noChangeArrowheads="1"/>
          </p:cNvSpPr>
          <p:nvPr/>
        </p:nvSpPr>
        <p:spPr>
          <a:xfrm>
            <a:off x="251520" y="1423317"/>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zh-CN" sz="2000" dirty="0" err="1" smtClean="0">
                <a:latin typeface="微软雅黑" pitchFamily="34" charset="-122"/>
                <a:ea typeface="微软雅黑" pitchFamily="34" charset="-122"/>
              </a:rPr>
              <a:t>HBase</a:t>
            </a:r>
            <a:r>
              <a:rPr lang="zh-CN" altLang="en-US" sz="2000" dirty="0" smtClean="0">
                <a:latin typeface="微软雅黑" pitchFamily="34" charset="-122"/>
                <a:ea typeface="微软雅黑" pitchFamily="34" charset="-122"/>
              </a:rPr>
              <a:t>是一个稀疏、多维度、排序的映射表，这张表的索引是行键、列族、列限定符和时间戳</a:t>
            </a:r>
          </a:p>
          <a:p>
            <a:pPr>
              <a:lnSpc>
                <a:spcPct val="90000"/>
              </a:lnSpc>
            </a:pPr>
            <a:r>
              <a:rPr lang="zh-CN" altLang="en-US" sz="2000" dirty="0" smtClean="0">
                <a:latin typeface="微软雅黑" pitchFamily="34" charset="-122"/>
                <a:ea typeface="微软雅黑" pitchFamily="34" charset="-122"/>
              </a:rPr>
              <a:t>每个值是一个未经解释的字符串，没有数据类型</a:t>
            </a:r>
          </a:p>
          <a:p>
            <a:pPr>
              <a:lnSpc>
                <a:spcPct val="90000"/>
              </a:lnSpc>
            </a:pPr>
            <a:r>
              <a:rPr lang="zh-CN" altLang="en-US" sz="2000" dirty="0" smtClean="0">
                <a:latin typeface="微软雅黑" pitchFamily="34" charset="-122"/>
                <a:ea typeface="微软雅黑" pitchFamily="34" charset="-122"/>
              </a:rPr>
              <a:t>用户在表中存储数据，每一行都有一个可排序的行键和任意多的列</a:t>
            </a:r>
          </a:p>
          <a:p>
            <a:pPr>
              <a:lnSpc>
                <a:spcPct val="90000"/>
              </a:lnSpc>
            </a:pPr>
            <a:r>
              <a:rPr lang="zh-CN" altLang="en-US" sz="2000" dirty="0" smtClean="0">
                <a:latin typeface="微软雅黑" pitchFamily="34" charset="-122"/>
                <a:ea typeface="微软雅黑" pitchFamily="34" charset="-122"/>
              </a:rPr>
              <a:t>表在水平方向由一个或者多个列族组成，一个列族中可以包含任意多个列，同一个列族里面的数据存储在一起</a:t>
            </a:r>
          </a:p>
          <a:p>
            <a:pPr>
              <a:lnSpc>
                <a:spcPct val="90000"/>
              </a:lnSpc>
            </a:pPr>
            <a:r>
              <a:rPr lang="zh-CN" altLang="en-US" sz="2000" dirty="0" smtClean="0">
                <a:latin typeface="微软雅黑" pitchFamily="34" charset="-122"/>
                <a:ea typeface="微软雅黑" pitchFamily="34" charset="-122"/>
              </a:rPr>
              <a:t>列族支持动态扩展，可以很轻松地添加一个列族或列，无需预先定义列的数量以及类型，所有列均以字符串形式存储，用户需要自行进行数据类型转换</a:t>
            </a:r>
          </a:p>
          <a:p>
            <a:pPr>
              <a:lnSpc>
                <a:spcPct val="90000"/>
              </a:lnSpc>
            </a:pPr>
            <a:r>
              <a:rPr lang="en-US" altLang="zh-CN" sz="2000" dirty="0" err="1" smtClean="0">
                <a:latin typeface="微软雅黑" pitchFamily="34" charset="-122"/>
                <a:ea typeface="微软雅黑" pitchFamily="34" charset="-122"/>
              </a:rPr>
              <a:t>HBase</a:t>
            </a:r>
            <a:r>
              <a:rPr lang="zh-CN" altLang="en-US" sz="2000" dirty="0" smtClean="0">
                <a:latin typeface="微软雅黑" pitchFamily="34" charset="-122"/>
                <a:ea typeface="微软雅黑" pitchFamily="34" charset="-122"/>
              </a:rPr>
              <a:t>中执行更新操作时，并不会删除数据旧的版本，而是生成一个新的版本，旧有的版本仍然保留（这是和</a:t>
            </a:r>
            <a:r>
              <a:rPr lang="en-US" altLang="zh-CN" sz="2000" dirty="0" smtClean="0">
                <a:latin typeface="微软雅黑" pitchFamily="34" charset="-122"/>
                <a:ea typeface="微软雅黑" pitchFamily="34" charset="-122"/>
              </a:rPr>
              <a:t>HDFS</a:t>
            </a:r>
            <a:r>
              <a:rPr lang="zh-CN" altLang="en-US" sz="2000" dirty="0" smtClean="0">
                <a:latin typeface="微软雅黑" pitchFamily="34" charset="-122"/>
                <a:ea typeface="微软雅黑" pitchFamily="34" charset="-122"/>
              </a:rPr>
              <a:t>只允许追加不允许修改的特性相关的）</a:t>
            </a:r>
          </a:p>
        </p:txBody>
      </p:sp>
    </p:spTree>
    <p:extLst>
      <p:ext uri="{BB962C8B-B14F-4D97-AF65-F5344CB8AC3E}">
        <p14:creationId xmlns:p14="http://schemas.microsoft.com/office/powerpoint/2010/main" val="318243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演示文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演示文稿2</Template>
  <TotalTime>2974</TotalTime>
  <Words>4177</Words>
  <Application>Microsoft Office PowerPoint</Application>
  <PresentationFormat>On-screen Show (4:3)</PresentationFormat>
  <Paragraphs>294</Paragraphs>
  <Slides>36</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 Unicode MS</vt:lpstr>
      <vt:lpstr>方正大黑简体</vt:lpstr>
      <vt:lpstr>黑体</vt:lpstr>
      <vt:lpstr>华文行楷</vt:lpstr>
      <vt:lpstr>华文楷体</vt:lpstr>
      <vt:lpstr>宋体</vt:lpstr>
      <vt:lpstr>微软雅黑</vt:lpstr>
      <vt:lpstr>Arial</vt:lpstr>
      <vt:lpstr>Arial Black</vt:lpstr>
      <vt:lpstr>Calibri</vt:lpstr>
      <vt:lpstr>Corbel</vt:lpstr>
      <vt:lpstr>Times New Roman</vt:lpstr>
      <vt:lpstr>Wingdings</vt:lpstr>
      <vt:lpstr>演示文稿2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用户47</dc:creator>
  <cp:lastModifiedBy>Fara YANG</cp:lastModifiedBy>
  <cp:revision>222</cp:revision>
  <dcterms:created xsi:type="dcterms:W3CDTF">2011-03-28T03:13:39Z</dcterms:created>
  <dcterms:modified xsi:type="dcterms:W3CDTF">2017-07-10T06:35:28Z</dcterms:modified>
</cp:coreProperties>
</file>