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298" r:id="rId3"/>
    <p:sldId id="302" r:id="rId4"/>
    <p:sldId id="303" r:id="rId5"/>
    <p:sldId id="304" r:id="rId6"/>
    <p:sldId id="305" r:id="rId7"/>
    <p:sldId id="306" r:id="rId8"/>
    <p:sldId id="363" r:id="rId9"/>
    <p:sldId id="364" r:id="rId10"/>
    <p:sldId id="365" r:id="rId11"/>
    <p:sldId id="366" r:id="rId12"/>
    <p:sldId id="368" r:id="rId13"/>
    <p:sldId id="362" r:id="rId14"/>
    <p:sldId id="369" r:id="rId15"/>
    <p:sldId id="307" r:id="rId16"/>
    <p:sldId id="370" r:id="rId17"/>
    <p:sldId id="371" r:id="rId18"/>
    <p:sldId id="373" r:id="rId19"/>
    <p:sldId id="308" r:id="rId20"/>
    <p:sldId id="374" r:id="rId21"/>
    <p:sldId id="375" r:id="rId22"/>
    <p:sldId id="349" r:id="rId23"/>
    <p:sldId id="351" r:id="rId24"/>
    <p:sldId id="376" r:id="rId25"/>
    <p:sldId id="360" r:id="rId26"/>
    <p:sldId id="377" r:id="rId27"/>
    <p:sldId id="287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075" autoAdjust="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8497-196B-415E-957E-0F415BE4324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853C6-0FAD-4C80-9812-1751C55792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8635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497A3-A6E9-460C-B8AE-AE67AD1E0A38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C96D9-4D4F-4265-8F02-21631B0197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11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34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46998-1987-4ADB-9FDB-EDBCCFDB17C5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198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698"/>
            <a:ext cx="9144000" cy="607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264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内容占位符 8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4824536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4"/>
          </p:nvPr>
        </p:nvSpPr>
        <p:spPr>
          <a:xfrm>
            <a:off x="539750" y="203624"/>
            <a:ext cx="6480175" cy="6206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微软雅黑" pitchFamily="34" charset="-122"/>
                <a:ea typeface="微软雅黑" pitchFamily="34" charset="-122"/>
                <a:cs typeface="Arial Unicode MS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矩形 4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8" name="组合 7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11" name="矩形 10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6" name="矩形 15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35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8" name="组合 7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11" name="矩形 10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23"/>
          <p:cNvSpPr>
            <a:spLocks noChangeArrowheads="1"/>
          </p:cNvSpPr>
          <p:nvPr userDrawn="1"/>
        </p:nvSpPr>
        <p:spPr bwMode="auto">
          <a:xfrm>
            <a:off x="152400" y="4591050"/>
            <a:ext cx="8839200" cy="2087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893763" y="5764213"/>
            <a:ext cx="7356475" cy="785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通讯地址：北京市海淀区东北旺西路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号中关村软件园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36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 </a:t>
            </a:r>
            <a:endParaRPr lang="en-US" altLang="zh-CN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邮政编码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100094 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联系电话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010-56308000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微博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http://weibo.com/zksugon     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sz="1000" spc="100" dirty="0">
                <a:solidFill>
                  <a:schemeClr val="bg1"/>
                </a:solidFill>
              </a:rPr>
              <a:t>EMAIL:SUGONBRAND@SUGON.COM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网站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(web)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Http://www.sugon.com</a:t>
            </a:r>
            <a:endParaRPr lang="zh-CN" altLang="en-US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11"/>
          <p:cNvSpPr txBox="1"/>
          <p:nvPr userDrawn="1"/>
        </p:nvSpPr>
        <p:spPr>
          <a:xfrm>
            <a:off x="3130849" y="4756758"/>
            <a:ext cx="36440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6600" dirty="0">
                <a:gradFill>
                  <a:gsLst>
                    <a:gs pos="9623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glow rad="63500">
                    <a:schemeClr val="tx1">
                      <a:alpha val="30000"/>
                    </a:schemeClr>
                  </a:glow>
                  <a:outerShdw blurRad="50800" dist="50800" dir="5400000" algn="ctr" rotWithShape="0">
                    <a:srgbClr val="000000">
                      <a:alpha val="52000"/>
                    </a:srgbClr>
                  </a:outerShdw>
                </a:effectLst>
                <a:latin typeface="方正大黑简体" pitchFamily="65" charset="-122"/>
                <a:ea typeface="方正大黑简体" pitchFamily="65" charset="-122"/>
              </a:rPr>
              <a:t>THANKS</a:t>
            </a:r>
            <a:endParaRPr lang="zh-CN" altLang="en-US" sz="8000" dirty="0">
              <a:gradFill>
                <a:gsLst>
                  <a:gs pos="9623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/>
                  </a:gs>
                </a:gsLst>
                <a:lin ang="5400000" scaled="0"/>
              </a:gradFill>
              <a:effectLst>
                <a:glow rad="63500">
                  <a:schemeClr val="tx1">
                    <a:alpha val="30000"/>
                  </a:schemeClr>
                </a:glow>
                <a:outerShdw blurRad="50800" dist="50800" dir="5400000" algn="ctr" rotWithShape="0">
                  <a:srgbClr val="000000">
                    <a:alpha val="52000"/>
                  </a:srgbClr>
                </a:outerShdw>
              </a:effectLst>
              <a:latin typeface="方正大黑简体" pitchFamily="65" charset="-122"/>
              <a:ea typeface="方正大黑简体" pitchFamily="65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 userDrawn="1"/>
        </p:nvSpPr>
        <p:spPr bwMode="auto">
          <a:xfrm>
            <a:off x="6149975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矩形 27"/>
          <p:cNvSpPr>
            <a:spLocks noChangeArrowheads="1"/>
          </p:cNvSpPr>
          <p:nvPr userDrawn="1"/>
        </p:nvSpPr>
        <p:spPr bwMode="auto">
          <a:xfrm>
            <a:off x="152400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/>
          </a:blip>
          <a:srcRect t="5578" b="5578"/>
          <a:stretch/>
        </p:blipFill>
        <p:spPr bwMode="auto">
          <a:xfrm>
            <a:off x="6150097" y="2481831"/>
            <a:ext cx="2825145" cy="1905244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30" name="Picture 3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/>
          </a:blip>
          <a:srcRect l="4985" t="7926" r="4985"/>
          <a:stretch/>
        </p:blipFill>
        <p:spPr bwMode="auto">
          <a:xfrm>
            <a:off x="3151251" y="179653"/>
            <a:ext cx="2841504" cy="20870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31" name="Picture 4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/>
          </a:blip>
          <a:srcRect l="5096" t="10577" r="5096" b="-385"/>
          <a:stretch/>
        </p:blipFill>
        <p:spPr bwMode="auto">
          <a:xfrm>
            <a:off x="152403" y="2470923"/>
            <a:ext cx="2841505" cy="191615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sp>
        <p:nvSpPr>
          <p:cNvPr id="32" name="矩形 31"/>
          <p:cNvSpPr/>
          <p:nvPr userDrawn="1"/>
        </p:nvSpPr>
        <p:spPr>
          <a:xfrm>
            <a:off x="1893888" y="5791200"/>
            <a:ext cx="18415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en-US" sz="1200" b="1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Box 9"/>
          <p:cNvSpPr txBox="1"/>
          <p:nvPr userDrawn="1"/>
        </p:nvSpPr>
        <p:spPr>
          <a:xfrm>
            <a:off x="2915816" y="2988235"/>
            <a:ext cx="2998847" cy="571766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32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计算决定未来</a:t>
            </a:r>
            <a:endParaRPr lang="zh-CN" altLang="en-US" sz="32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314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3" name="组合 2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6" name="矩形 5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4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矩形 4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85678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507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4294967295"/>
          </p:nvPr>
        </p:nvSpPr>
        <p:spPr>
          <a:xfrm>
            <a:off x="1547664" y="3068960"/>
            <a:ext cx="6005512" cy="57626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altLang="zh-CN" sz="4000" dirty="0" smtClean="0">
                <a:solidFill>
                  <a:schemeClr val="bg1"/>
                </a:solidFill>
                <a:latin typeface="+mj-ea"/>
                <a:ea typeface="+mj-ea"/>
              </a:rPr>
              <a:t>Shell</a:t>
            </a:r>
            <a:r>
              <a:rPr lang="zh-CN" alt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编程基础</a:t>
            </a:r>
            <a:endParaRPr lang="zh-CN" altLang="en-US" sz="4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618516" cy="5184576"/>
          </a:xfrm>
        </p:spPr>
        <p:txBody>
          <a:bodyPr>
            <a:normAutofit/>
          </a:bodyPr>
          <a:lstStyle/>
          <a:p>
            <a:r>
              <a:rPr lang="zh-CN" altLang="zh-CN" sz="2800" dirty="0"/>
              <a:t>用于 脚本执行的参数，</a:t>
            </a:r>
            <a:r>
              <a:rPr lang="en-US" altLang="zh-CN" sz="2800" dirty="0"/>
              <a:t>$1 </a:t>
            </a:r>
            <a:r>
              <a:rPr lang="zh-CN" altLang="zh-CN" sz="2800" dirty="0"/>
              <a:t>表示第一个参数，</a:t>
            </a:r>
            <a:r>
              <a:rPr lang="zh-CN" altLang="zh-CN" sz="2800" dirty="0" smtClean="0"/>
              <a:t>以此类推</a:t>
            </a:r>
            <a:r>
              <a:rPr lang="en-US" altLang="zh-CN" sz="2800" dirty="0" smtClean="0"/>
              <a:t>$</a:t>
            </a:r>
            <a:r>
              <a:rPr lang="en-US" altLang="zh-CN" sz="2800" dirty="0"/>
              <a:t>1,$2</a:t>
            </a:r>
            <a:r>
              <a:rPr lang="en-US" altLang="zh-CN" sz="2800" dirty="0" smtClean="0"/>
              <a:t>….</a:t>
            </a:r>
          </a:p>
          <a:p>
            <a:r>
              <a:rPr lang="en-US" altLang="zh-CN" sz="2800" dirty="0" smtClean="0"/>
              <a:t>$1</a:t>
            </a:r>
            <a:r>
              <a:rPr lang="zh-CN" altLang="en-US" sz="2800" dirty="0" smtClean="0"/>
              <a:t>就是表示位置的参数</a:t>
            </a:r>
            <a:endParaRPr lang="zh-CN" altLang="zh-CN" sz="2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位置</a:t>
            </a:r>
            <a:r>
              <a:rPr lang="zh-CN" altLang="en-US" dirty="0" smtClean="0"/>
              <a:t>变量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45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618516" cy="518457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800" dirty="0"/>
              <a:t>$? :</a:t>
            </a:r>
            <a:r>
              <a:rPr lang="zh-CN" altLang="zh-CN" sz="2800" dirty="0"/>
              <a:t>上一个命令的执行状态返回值。</a:t>
            </a:r>
          </a:p>
          <a:p>
            <a:r>
              <a:rPr lang="en-US" altLang="zh-CN" sz="2800" dirty="0" smtClean="0"/>
              <a:t>$# </a:t>
            </a:r>
            <a:r>
              <a:rPr lang="zh-CN" altLang="zh-CN" sz="2800" dirty="0"/>
              <a:t>传递到脚本的参数</a:t>
            </a:r>
            <a:r>
              <a:rPr lang="zh-CN" altLang="zh-CN" sz="2800" dirty="0" smtClean="0"/>
              <a:t>个数</a:t>
            </a:r>
            <a:endParaRPr lang="en-US" altLang="zh-CN" sz="2800" dirty="0" smtClean="0"/>
          </a:p>
          <a:p>
            <a:r>
              <a:rPr lang="en-US" altLang="zh-CN" sz="2800" dirty="0"/>
              <a:t>$* </a:t>
            </a:r>
            <a:r>
              <a:rPr lang="zh-CN" altLang="zh-CN" sz="2800" dirty="0"/>
              <a:t>传递到脚本的参数，与位置变量不同，此选项参数可超过</a:t>
            </a:r>
            <a:r>
              <a:rPr lang="en-US" altLang="zh-CN" sz="2800" dirty="0"/>
              <a:t>9</a:t>
            </a:r>
            <a:r>
              <a:rPr lang="zh-CN" altLang="zh-CN" sz="2800" dirty="0"/>
              <a:t>个</a:t>
            </a:r>
          </a:p>
          <a:p>
            <a:r>
              <a:rPr lang="en-US" altLang="zh-CN" sz="2800" dirty="0"/>
              <a:t>$$ </a:t>
            </a:r>
            <a:r>
              <a:rPr lang="zh-CN" altLang="zh-CN" sz="2800" dirty="0"/>
              <a:t>脚本运行时当前进程的</a:t>
            </a:r>
            <a:r>
              <a:rPr lang="en-US" altLang="zh-CN" sz="2800" dirty="0"/>
              <a:t>ID</a:t>
            </a:r>
            <a:r>
              <a:rPr lang="zh-CN" altLang="zh-CN" sz="2800" dirty="0"/>
              <a:t>号，常用作临时变量的后缀，如</a:t>
            </a:r>
            <a:r>
              <a:rPr lang="en-US" altLang="zh-CN" sz="2800" dirty="0"/>
              <a:t> </a:t>
            </a:r>
            <a:r>
              <a:rPr lang="en-US" altLang="zh-CN" sz="2800" dirty="0" err="1"/>
              <a:t>haison</a:t>
            </a:r>
            <a:r>
              <a:rPr lang="en-US" altLang="zh-CN" sz="2800" dirty="0"/>
              <a:t>.$$</a:t>
            </a:r>
            <a:endParaRPr lang="zh-CN" altLang="zh-CN" sz="2800" dirty="0"/>
          </a:p>
          <a:p>
            <a:r>
              <a:rPr lang="en-US" altLang="zh-CN" sz="2800" dirty="0"/>
              <a:t>$! </a:t>
            </a:r>
            <a:r>
              <a:rPr lang="zh-CN" altLang="zh-CN" sz="2800" dirty="0"/>
              <a:t>后台运行的（</a:t>
            </a:r>
            <a:r>
              <a:rPr lang="en-US" altLang="zh-CN" sz="2800" dirty="0"/>
              <a:t>&amp;</a:t>
            </a:r>
            <a:r>
              <a:rPr lang="zh-CN" altLang="zh-CN" sz="2800" dirty="0"/>
              <a:t>）最后一个进程的</a:t>
            </a:r>
            <a:r>
              <a:rPr lang="en-US" altLang="zh-CN" sz="2800" dirty="0"/>
              <a:t>ID</a:t>
            </a:r>
            <a:r>
              <a:rPr lang="zh-CN" altLang="zh-CN" sz="2800" dirty="0"/>
              <a:t>号</a:t>
            </a:r>
          </a:p>
          <a:p>
            <a:r>
              <a:rPr lang="en-US" altLang="zh-CN" sz="2800" dirty="0"/>
              <a:t>$@ </a:t>
            </a:r>
            <a:r>
              <a:rPr lang="zh-CN" altLang="zh-CN" sz="2800" dirty="0"/>
              <a:t>与</a:t>
            </a:r>
            <a:r>
              <a:rPr lang="en-US" altLang="zh-CN" sz="2800" dirty="0"/>
              <a:t>$#</a:t>
            </a:r>
            <a:r>
              <a:rPr lang="zh-CN" altLang="zh-CN" sz="2800" dirty="0"/>
              <a:t>相同，使用时加引号，并在引号中返回参数个数</a:t>
            </a:r>
          </a:p>
          <a:p>
            <a:r>
              <a:rPr lang="en-US" altLang="zh-CN" sz="2800" dirty="0"/>
              <a:t>$- </a:t>
            </a:r>
            <a:r>
              <a:rPr lang="zh-CN" altLang="zh-CN" sz="2800" dirty="0"/>
              <a:t>上一个命令的最后一个参数</a:t>
            </a:r>
          </a:p>
          <a:p>
            <a:r>
              <a:rPr lang="en-US" altLang="zh-CN" sz="2800" dirty="0"/>
              <a:t>$? </a:t>
            </a:r>
            <a:r>
              <a:rPr lang="zh-CN" altLang="zh-CN" sz="2800" dirty="0"/>
              <a:t>最后命令的退出状态，</a:t>
            </a:r>
            <a:r>
              <a:rPr lang="en-US" altLang="zh-CN" sz="2800" dirty="0"/>
              <a:t>0</a:t>
            </a:r>
            <a:r>
              <a:rPr lang="zh-CN" altLang="zh-CN" sz="2800" dirty="0"/>
              <a:t>表示没有错误，其他任何值表明有错误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特殊变量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8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618516" cy="5184576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&gt;</a:t>
            </a:r>
            <a:r>
              <a:rPr lang="zh-CN" altLang="zh-CN" sz="2800" dirty="0"/>
              <a:t>覆盖重定向</a:t>
            </a:r>
          </a:p>
          <a:p>
            <a:r>
              <a:rPr lang="en-US" altLang="zh-CN" sz="2800" dirty="0"/>
              <a:t>&gt;&gt; </a:t>
            </a:r>
            <a:r>
              <a:rPr lang="zh-CN" altLang="zh-CN" sz="2800" dirty="0"/>
              <a:t>追加重定向</a:t>
            </a:r>
          </a:p>
          <a:p>
            <a:r>
              <a:rPr lang="en-US" altLang="zh-CN" sz="2800" dirty="0"/>
              <a:t>2&gt; </a:t>
            </a:r>
            <a:r>
              <a:rPr lang="zh-CN" altLang="zh-CN" sz="2800" dirty="0"/>
              <a:t>错误覆盖重定向</a:t>
            </a:r>
          </a:p>
          <a:p>
            <a:r>
              <a:rPr lang="en-US" altLang="zh-CN" sz="2800" dirty="0"/>
              <a:t>2&gt;&gt;</a:t>
            </a:r>
            <a:r>
              <a:rPr lang="zh-CN" altLang="zh-CN" sz="2800" dirty="0"/>
              <a:t>错误追加重定向</a:t>
            </a:r>
          </a:p>
          <a:p>
            <a:r>
              <a:rPr lang="en-US" altLang="zh-CN" sz="2800" dirty="0"/>
              <a:t>&amp;&gt; </a:t>
            </a:r>
            <a:r>
              <a:rPr lang="zh-CN" altLang="zh-CN" sz="2800" dirty="0"/>
              <a:t>全部重定向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位置</a:t>
            </a:r>
            <a:r>
              <a:rPr lang="zh-CN" altLang="en-US" dirty="0" smtClean="0"/>
              <a:t>变量</a:t>
            </a:r>
            <a:r>
              <a:rPr lang="en-US" altLang="zh-CN" dirty="0" smtClean="0"/>
              <a:t>—</a:t>
            </a:r>
            <a:r>
              <a:rPr lang="zh-CN" altLang="en-US" dirty="0" smtClean="0"/>
              <a:t>输出重定向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1560" y="51745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dev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/null ——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“空文件”或“黑洞文件”，丢弃一切写入的内容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44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518457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Set </a:t>
            </a:r>
            <a:r>
              <a:rPr lang="zh-CN" altLang="en-US" dirty="0" smtClean="0"/>
              <a:t>查看当前所有变量</a:t>
            </a:r>
            <a:endParaRPr lang="zh-CN" altLang="en-US" dirty="0"/>
          </a:p>
          <a:p>
            <a:endParaRPr lang="zh-CN" altLang="en-US" dirty="0"/>
          </a:p>
          <a:p>
            <a:r>
              <a:rPr lang="en-US" altLang="zh-CN" dirty="0" err="1" smtClean="0"/>
              <a:t>Printenv</a:t>
            </a:r>
            <a:r>
              <a:rPr lang="en-US" altLang="zh-CN" dirty="0" smtClean="0"/>
              <a:t> </a:t>
            </a:r>
            <a:r>
              <a:rPr lang="zh-CN" altLang="en-US" dirty="0" smtClean="0"/>
              <a:t>输出环境变量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变量查看命令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87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5184576"/>
          </a:xfrm>
        </p:spPr>
        <p:txBody>
          <a:bodyPr>
            <a:normAutofit/>
          </a:bodyPr>
          <a:lstStyle/>
          <a:p>
            <a:r>
              <a:rPr lang="zh-CN" altLang="zh-CN" dirty="0"/>
              <a:t>引用变量：</a:t>
            </a:r>
            <a:r>
              <a:rPr lang="en-US" altLang="zh-CN" dirty="0"/>
              <a:t>${</a:t>
            </a:r>
            <a:r>
              <a:rPr lang="zh-CN" altLang="zh-CN" dirty="0"/>
              <a:t>变量名</a:t>
            </a:r>
            <a:r>
              <a:rPr lang="en-US" altLang="zh-CN" dirty="0"/>
              <a:t>}</a:t>
            </a:r>
            <a:r>
              <a:rPr lang="zh-CN" altLang="zh-CN" dirty="0"/>
              <a:t>，一般可以省略</a:t>
            </a:r>
            <a:r>
              <a:rPr lang="en-US" altLang="zh-CN" dirty="0" smtClean="0"/>
              <a:t>{}</a:t>
            </a:r>
          </a:p>
          <a:p>
            <a:pPr marL="0" indent="0">
              <a:buNone/>
            </a:pPr>
            <a:endParaRPr lang="zh-CN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zh-CN" dirty="0" smtClean="0"/>
              <a:t>单引号</a:t>
            </a:r>
            <a:r>
              <a:rPr lang="zh-CN" altLang="zh-CN" dirty="0"/>
              <a:t>：强引用，不作变量</a:t>
            </a:r>
            <a:r>
              <a:rPr lang="zh-CN" altLang="zh-CN" dirty="0" smtClean="0"/>
              <a:t>替换</a:t>
            </a:r>
            <a:r>
              <a:rPr lang="zh-CN" altLang="en-US" dirty="0" smtClean="0"/>
              <a:t>，只当做字符串。</a:t>
            </a:r>
            <a:endParaRPr lang="zh-CN" altLang="zh-CN" dirty="0"/>
          </a:p>
          <a:p>
            <a:r>
              <a:rPr lang="zh-CN" altLang="zh-CN" dirty="0"/>
              <a:t>双引号：弱引用，做变量替换</a:t>
            </a:r>
          </a:p>
          <a:p>
            <a:r>
              <a:rPr lang="zh-CN" altLang="zh-CN" dirty="0"/>
              <a:t>反引号：</a:t>
            </a:r>
            <a:r>
              <a:rPr lang="en-US" altLang="zh-CN" dirty="0"/>
              <a:t>``</a:t>
            </a:r>
            <a:r>
              <a:rPr lang="zh-CN" altLang="zh-CN" dirty="0"/>
              <a:t>命令</a:t>
            </a:r>
            <a:r>
              <a:rPr lang="zh-CN" altLang="zh-CN" dirty="0" smtClean="0"/>
              <a:t>替换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当成命令执行</a:t>
            </a:r>
            <a:endParaRPr lang="zh-CN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引用变量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44811"/>
            <a:ext cx="3672408" cy="155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1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800" dirty="0" smtClean="0"/>
              <a:t>Shell</a:t>
            </a:r>
            <a:r>
              <a:rPr lang="zh-CN" altLang="en-US" sz="2800" dirty="0" smtClean="0"/>
              <a:t>脚本就是命令的堆砌</a:t>
            </a:r>
            <a:r>
              <a:rPr lang="en-US" altLang="zh-CN" sz="2800" dirty="0" smtClean="0"/>
              <a:t>--</a:t>
            </a:r>
            <a:r>
              <a:rPr lang="zh-CN" altLang="en-US" sz="2800" dirty="0" smtClean="0"/>
              <a:t>把多个命令用多行写在一个文件中</a:t>
            </a:r>
            <a:endParaRPr lang="en-US" altLang="zh-CN" sz="2800" dirty="0" smtClean="0"/>
          </a:p>
          <a:p>
            <a:r>
              <a:rPr lang="en-US" altLang="zh-CN" sz="2800" dirty="0"/>
              <a:t>bash  -n  shell</a:t>
            </a:r>
            <a:r>
              <a:rPr lang="zh-CN" altLang="zh-CN" sz="2800" dirty="0"/>
              <a:t>文件 ：检查文件是否有语法错误。</a:t>
            </a:r>
          </a:p>
          <a:p>
            <a:r>
              <a:rPr lang="en-US" altLang="zh-CN" sz="2800" dirty="0"/>
              <a:t>bash –x shell </a:t>
            </a:r>
            <a:r>
              <a:rPr lang="zh-CN" altLang="zh-CN" sz="2800" dirty="0"/>
              <a:t>文件 ：</a:t>
            </a:r>
            <a:r>
              <a:rPr lang="en-US" altLang="zh-CN" sz="2800" dirty="0"/>
              <a:t>debug </a:t>
            </a:r>
            <a:r>
              <a:rPr lang="zh-CN" altLang="zh-CN" sz="2800" dirty="0"/>
              <a:t>执行文件</a:t>
            </a:r>
            <a:endParaRPr lang="en-US" altLang="zh-CN" sz="2800" dirty="0" smtClean="0"/>
          </a:p>
          <a:p>
            <a:r>
              <a:rPr lang="en-US" altLang="zh-CN" sz="2800" dirty="0" smtClean="0"/>
              <a:t>#!/bin/bash</a:t>
            </a:r>
            <a:r>
              <a:rPr lang="zh-CN" altLang="en-US" sz="2800" dirty="0" smtClean="0"/>
              <a:t>（第一行必须）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     </a:t>
            </a:r>
            <a:r>
              <a:rPr lang="en-US" altLang="zh-CN" sz="2800" dirty="0" err="1" smtClean="0"/>
              <a:t>useradd</a:t>
            </a:r>
            <a:r>
              <a:rPr lang="en-US" altLang="zh-CN" sz="2800" dirty="0" smtClean="0"/>
              <a:t> $1</a:t>
            </a:r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echo $1| </a:t>
            </a:r>
            <a:r>
              <a:rPr lang="en-US" altLang="zh-CN" sz="2800" dirty="0" err="1" smtClean="0"/>
              <a:t>passwd</a:t>
            </a:r>
            <a:r>
              <a:rPr lang="en-US" altLang="zh-CN" sz="2800" dirty="0" smtClean="0"/>
              <a:t> --</a:t>
            </a:r>
            <a:r>
              <a:rPr lang="en-US" altLang="zh-CN" sz="2800" dirty="0" err="1" smtClean="0"/>
              <a:t>stdin</a:t>
            </a:r>
            <a:r>
              <a:rPr lang="en-US" altLang="zh-CN" sz="2800" dirty="0" smtClean="0"/>
              <a:t> $1 &amp;&gt;/</a:t>
            </a:r>
            <a:r>
              <a:rPr lang="en-US" altLang="zh-CN" sz="2800" dirty="0" err="1" smtClean="0"/>
              <a:t>dev</a:t>
            </a:r>
            <a:r>
              <a:rPr lang="en-US" altLang="zh-CN" sz="2800" dirty="0" smtClean="0"/>
              <a:t>/null</a:t>
            </a:r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echo “Add </a:t>
            </a:r>
            <a:r>
              <a:rPr lang="en-US" altLang="zh-CN" sz="2800" dirty="0"/>
              <a:t>U</a:t>
            </a:r>
            <a:r>
              <a:rPr lang="en-US" altLang="zh-CN" sz="2800" dirty="0" smtClean="0"/>
              <a:t>se $1 success.”</a:t>
            </a: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 smtClean="0"/>
              <a:t>                               *</a:t>
            </a:r>
            <a:r>
              <a:rPr lang="zh-CN" altLang="en-US" sz="2000" dirty="0" smtClean="0"/>
              <a:t>添加用户的脚本</a:t>
            </a:r>
            <a:endParaRPr lang="en-US" altLang="zh-CN" sz="20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脚本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16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800" dirty="0" smtClean="0"/>
              <a:t>上面的例子是添加用户，如果用户存在了，那么还需要添加吗？？？因此要加上逻辑判断</a:t>
            </a:r>
            <a:endParaRPr lang="en-US" altLang="zh-CN" sz="2800" dirty="0" smtClean="0"/>
          </a:p>
          <a:p>
            <a:r>
              <a:rPr lang="zh-CN" altLang="en-US" sz="2800" dirty="0" smtClean="0"/>
              <a:t>逻辑表达式</a:t>
            </a:r>
            <a:endParaRPr lang="en-US" altLang="zh-CN" sz="2800" dirty="0" smtClean="0"/>
          </a:p>
          <a:p>
            <a:pPr marL="0" lvl="0" indent="0">
              <a:buNone/>
            </a:pPr>
            <a:r>
              <a:rPr lang="en-US" altLang="zh-CN" sz="2800" dirty="0" smtClean="0"/>
              <a:t>       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[  expression  ]</a:t>
            </a:r>
            <a:endParaRPr lang="zh-CN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             test expression</a:t>
            </a:r>
          </a:p>
          <a:p>
            <a:pPr marL="0" indent="0">
              <a:buNone/>
            </a:pPr>
            <a:r>
              <a:rPr lang="en-US" altLang="zh-CN" sz="2000" dirty="0" smtClean="0"/>
              <a:t>     </a:t>
            </a:r>
            <a:r>
              <a:rPr lang="zh-CN" altLang="zh-CN" sz="2000" dirty="0" smtClean="0"/>
              <a:t>整数</a:t>
            </a:r>
            <a:r>
              <a:rPr lang="zh-CN" altLang="zh-CN" sz="2000" dirty="0"/>
              <a:t>比较：</a:t>
            </a:r>
          </a:p>
          <a:p>
            <a:pPr marL="0" indent="0">
              <a:buNone/>
            </a:pPr>
            <a:r>
              <a:rPr lang="en-US" altLang="zh-CN" sz="2000" dirty="0" smtClean="0"/>
              <a:t>        -</a:t>
            </a:r>
            <a:r>
              <a:rPr lang="en-US" altLang="zh-CN" sz="2000" dirty="0" err="1"/>
              <a:t>eq</a:t>
            </a:r>
            <a:r>
              <a:rPr lang="en-US" altLang="zh-CN" sz="2000" dirty="0"/>
              <a:t> </a:t>
            </a:r>
            <a:r>
              <a:rPr lang="zh-CN" altLang="zh-CN" sz="2000" dirty="0"/>
              <a:t>：</a:t>
            </a:r>
            <a:r>
              <a:rPr lang="en-US" altLang="zh-CN" sz="2000" dirty="0"/>
              <a:t>  </a:t>
            </a:r>
            <a:r>
              <a:rPr lang="zh-CN" altLang="zh-CN" sz="2000" dirty="0"/>
              <a:t>比如：</a:t>
            </a:r>
            <a:r>
              <a:rPr lang="en-US" altLang="zh-CN" sz="2000" dirty="0"/>
              <a:t>[ $A –</a:t>
            </a:r>
            <a:r>
              <a:rPr lang="en-US" altLang="zh-CN" sz="2000" dirty="0" err="1"/>
              <a:t>eq</a:t>
            </a:r>
            <a:r>
              <a:rPr lang="en-US" altLang="zh-CN" sz="2000" dirty="0"/>
              <a:t>  $B ]</a:t>
            </a:r>
            <a:endParaRPr lang="zh-CN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              </a:t>
            </a:r>
            <a:r>
              <a:rPr lang="en-US" altLang="zh-CN" sz="2000" dirty="0" smtClean="0">
                <a:latin typeface="+mj-ea"/>
                <a:ea typeface="+mj-ea"/>
              </a:rPr>
              <a:t>- </a:t>
            </a:r>
            <a:r>
              <a:rPr lang="en-US" altLang="zh-CN" sz="2000" dirty="0" err="1">
                <a:latin typeface="+mj-ea"/>
                <a:ea typeface="+mj-ea"/>
              </a:rPr>
              <a:t>eq</a:t>
            </a:r>
            <a:r>
              <a:rPr lang="zh-CN" altLang="en-US" sz="2000" dirty="0">
                <a:latin typeface="+mj-ea"/>
                <a:ea typeface="+mj-ea"/>
              </a:rPr>
              <a:t>或</a:t>
            </a:r>
            <a:r>
              <a:rPr lang="en-US" altLang="zh-CN" sz="2000" dirty="0" smtClean="0">
                <a:latin typeface="+mj-ea"/>
                <a:ea typeface="+mj-ea"/>
              </a:rPr>
              <a:t>==</a:t>
            </a:r>
            <a:r>
              <a:rPr lang="zh-CN" altLang="en-US" sz="2000" dirty="0" smtClean="0">
                <a:latin typeface="+mj-ea"/>
                <a:ea typeface="+mj-ea"/>
              </a:rPr>
              <a:t>两</a:t>
            </a:r>
            <a:r>
              <a:rPr lang="zh-CN" altLang="en-US" sz="2000" dirty="0">
                <a:latin typeface="+mj-ea"/>
                <a:ea typeface="+mj-ea"/>
              </a:rPr>
              <a:t>个整数相等</a:t>
            </a:r>
          </a:p>
          <a:p>
            <a:pPr marL="0" indent="0">
              <a:buNone/>
            </a:pPr>
            <a:r>
              <a:rPr lang="en-US" altLang="zh-CN" sz="2000" dirty="0" smtClean="0">
                <a:latin typeface="+mj-ea"/>
                <a:ea typeface="+mj-ea"/>
              </a:rPr>
              <a:t>              -</a:t>
            </a:r>
            <a:r>
              <a:rPr lang="en-US" altLang="zh-CN" sz="2000" dirty="0">
                <a:latin typeface="+mj-ea"/>
                <a:ea typeface="+mj-ea"/>
              </a:rPr>
              <a:t>ne</a:t>
            </a:r>
            <a:r>
              <a:rPr lang="zh-CN" altLang="en-US" sz="2000" dirty="0">
                <a:latin typeface="+mj-ea"/>
                <a:ea typeface="+mj-ea"/>
              </a:rPr>
              <a:t>或</a:t>
            </a:r>
            <a:r>
              <a:rPr lang="en-US" altLang="zh-CN" sz="2000" dirty="0" smtClean="0">
                <a:latin typeface="+mj-ea"/>
                <a:ea typeface="+mj-ea"/>
              </a:rPr>
              <a:t>!=</a:t>
            </a:r>
            <a:r>
              <a:rPr lang="zh-CN" altLang="en-US" sz="2000" dirty="0" smtClean="0">
                <a:latin typeface="+mj-ea"/>
                <a:ea typeface="+mj-ea"/>
              </a:rPr>
              <a:t>两</a:t>
            </a:r>
            <a:r>
              <a:rPr lang="zh-CN" altLang="en-US" sz="2000" dirty="0">
                <a:latin typeface="+mj-ea"/>
                <a:ea typeface="+mj-ea"/>
              </a:rPr>
              <a:t>个整数不等</a:t>
            </a:r>
          </a:p>
          <a:p>
            <a:pPr marL="0" indent="0">
              <a:buNone/>
            </a:pPr>
            <a:r>
              <a:rPr lang="en-US" altLang="zh-CN" sz="2000" dirty="0" smtClean="0">
                <a:latin typeface="+mj-ea"/>
                <a:ea typeface="+mj-ea"/>
              </a:rPr>
              <a:t>              -</a:t>
            </a:r>
            <a:r>
              <a:rPr lang="en-US" altLang="zh-CN" sz="2000" dirty="0" err="1">
                <a:latin typeface="+mj-ea"/>
                <a:ea typeface="+mj-ea"/>
              </a:rPr>
              <a:t>gt</a:t>
            </a:r>
            <a:r>
              <a:rPr lang="zh-CN" altLang="en-US" sz="2000" dirty="0">
                <a:latin typeface="+mj-ea"/>
                <a:ea typeface="+mj-ea"/>
              </a:rPr>
              <a:t>或</a:t>
            </a:r>
            <a:r>
              <a:rPr lang="en-US" altLang="zh-CN" sz="2000" dirty="0" smtClean="0">
                <a:latin typeface="+mj-ea"/>
                <a:ea typeface="+mj-ea"/>
              </a:rPr>
              <a:t>&gt;</a:t>
            </a:r>
            <a:r>
              <a:rPr lang="zh-CN" altLang="en-US" sz="2000" dirty="0" smtClean="0">
                <a:latin typeface="+mj-ea"/>
                <a:ea typeface="+mj-ea"/>
              </a:rPr>
              <a:t>前者</a:t>
            </a:r>
            <a:r>
              <a:rPr lang="zh-CN" altLang="en-US" sz="2000" dirty="0">
                <a:latin typeface="+mj-ea"/>
                <a:ea typeface="+mj-ea"/>
              </a:rPr>
              <a:t>大于后者</a:t>
            </a:r>
          </a:p>
          <a:p>
            <a:pPr marL="0" indent="0">
              <a:buNone/>
            </a:pPr>
            <a:r>
              <a:rPr lang="en-US" altLang="zh-CN" sz="2000" dirty="0" smtClean="0">
                <a:latin typeface="+mj-ea"/>
                <a:ea typeface="+mj-ea"/>
              </a:rPr>
              <a:t>              -</a:t>
            </a:r>
            <a:r>
              <a:rPr lang="en-US" altLang="zh-CN" sz="2000" dirty="0" err="1">
                <a:latin typeface="+mj-ea"/>
                <a:ea typeface="+mj-ea"/>
              </a:rPr>
              <a:t>ge</a:t>
            </a:r>
            <a:r>
              <a:rPr lang="zh-CN" altLang="en-US" sz="2000" dirty="0">
                <a:latin typeface="+mj-ea"/>
                <a:ea typeface="+mj-ea"/>
              </a:rPr>
              <a:t>或</a:t>
            </a:r>
            <a:r>
              <a:rPr lang="en-US" altLang="zh-CN" sz="2000" dirty="0" smtClean="0">
                <a:latin typeface="+mj-ea"/>
                <a:ea typeface="+mj-ea"/>
              </a:rPr>
              <a:t>&gt;=</a:t>
            </a:r>
            <a:r>
              <a:rPr lang="zh-CN" altLang="en-US" sz="2000" dirty="0" smtClean="0">
                <a:latin typeface="+mj-ea"/>
                <a:ea typeface="+mj-ea"/>
              </a:rPr>
              <a:t>前者</a:t>
            </a:r>
            <a:r>
              <a:rPr lang="zh-CN" altLang="en-US" sz="2000" dirty="0">
                <a:latin typeface="+mj-ea"/>
                <a:ea typeface="+mj-ea"/>
              </a:rPr>
              <a:t>大于等于后者</a:t>
            </a:r>
          </a:p>
          <a:p>
            <a:pPr marL="0" indent="0">
              <a:buNone/>
            </a:pPr>
            <a:r>
              <a:rPr lang="en-US" altLang="zh-CN" sz="2000" dirty="0" smtClean="0">
                <a:latin typeface="+mj-ea"/>
                <a:ea typeface="+mj-ea"/>
              </a:rPr>
              <a:t>               -</a:t>
            </a:r>
            <a:r>
              <a:rPr lang="en-US" altLang="zh-CN" sz="2000" dirty="0" err="1">
                <a:latin typeface="+mj-ea"/>
                <a:ea typeface="+mj-ea"/>
              </a:rPr>
              <a:t>lt</a:t>
            </a:r>
            <a:r>
              <a:rPr lang="zh-CN" altLang="en-US" sz="2000" dirty="0">
                <a:latin typeface="+mj-ea"/>
                <a:ea typeface="+mj-ea"/>
              </a:rPr>
              <a:t>或</a:t>
            </a:r>
            <a:r>
              <a:rPr lang="en-US" altLang="zh-CN" sz="2000" dirty="0" smtClean="0">
                <a:latin typeface="+mj-ea"/>
                <a:ea typeface="+mj-ea"/>
              </a:rPr>
              <a:t>&lt;</a:t>
            </a:r>
            <a:r>
              <a:rPr lang="zh-CN" altLang="en-US" sz="2000" dirty="0" smtClean="0">
                <a:latin typeface="+mj-ea"/>
                <a:ea typeface="+mj-ea"/>
              </a:rPr>
              <a:t>前者</a:t>
            </a:r>
            <a:r>
              <a:rPr lang="zh-CN" altLang="en-US" sz="2000" dirty="0">
                <a:latin typeface="+mj-ea"/>
                <a:ea typeface="+mj-ea"/>
              </a:rPr>
              <a:t>小于后者</a:t>
            </a:r>
            <a:endParaRPr lang="en-US" altLang="zh-CN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+mj-ea"/>
                <a:ea typeface="+mj-ea"/>
              </a:rPr>
              <a:t>              -</a:t>
            </a:r>
            <a:r>
              <a:rPr lang="en-US" altLang="zh-CN" sz="2000" dirty="0">
                <a:latin typeface="+mj-ea"/>
                <a:ea typeface="+mj-ea"/>
              </a:rPr>
              <a:t>le</a:t>
            </a:r>
            <a:r>
              <a:rPr lang="zh-CN" altLang="en-US" sz="2000" dirty="0">
                <a:latin typeface="+mj-ea"/>
                <a:ea typeface="+mj-ea"/>
              </a:rPr>
              <a:t>或</a:t>
            </a:r>
            <a:r>
              <a:rPr lang="en-US" altLang="zh-CN" sz="2000" dirty="0" smtClean="0">
                <a:latin typeface="+mj-ea"/>
                <a:ea typeface="+mj-ea"/>
              </a:rPr>
              <a:t>&lt;=</a:t>
            </a:r>
            <a:r>
              <a:rPr lang="zh-CN" altLang="en-US" sz="2000" dirty="0" smtClean="0">
                <a:latin typeface="+mj-ea"/>
                <a:ea typeface="+mj-ea"/>
              </a:rPr>
              <a:t>前者</a:t>
            </a:r>
            <a:r>
              <a:rPr lang="zh-CN" altLang="en-US" sz="2000" dirty="0">
                <a:latin typeface="+mj-ea"/>
                <a:ea typeface="+mj-ea"/>
              </a:rPr>
              <a:t>小于等于后者</a:t>
            </a:r>
            <a:endParaRPr lang="en-US" altLang="zh-CN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zh-CN" altLang="zh-CN" sz="20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逻辑</a:t>
            </a:r>
            <a:r>
              <a:rPr lang="zh-CN" altLang="en-US" dirty="0" smtClean="0"/>
              <a:t>判断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47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zh-CN" sz="2800" dirty="0"/>
              <a:t>在</a:t>
            </a:r>
            <a:r>
              <a:rPr lang="en-US" altLang="zh-CN" sz="2800" dirty="0" err="1"/>
              <a:t>linux</a:t>
            </a:r>
            <a:r>
              <a:rPr lang="en-US" altLang="zh-CN" sz="2800" dirty="0"/>
              <a:t> </a:t>
            </a:r>
            <a:r>
              <a:rPr lang="zh-CN" altLang="zh-CN" sz="2800" dirty="0"/>
              <a:t>中 命令执行状态：</a:t>
            </a:r>
            <a:r>
              <a:rPr lang="en-US" altLang="zh-CN" sz="2800" dirty="0"/>
              <a:t>0 </a:t>
            </a:r>
            <a:r>
              <a:rPr lang="zh-CN" altLang="zh-CN" sz="2800" dirty="0"/>
              <a:t>为真，其他为</a:t>
            </a:r>
            <a:r>
              <a:rPr lang="zh-CN" altLang="zh-CN" sz="2800" dirty="0" smtClean="0"/>
              <a:t>假</a:t>
            </a:r>
            <a:r>
              <a:rPr lang="en-US" altLang="zh-CN" sz="2800" dirty="0"/>
              <a:t>	</a:t>
            </a:r>
          </a:p>
          <a:p>
            <a:r>
              <a:rPr lang="zh-CN" altLang="zh-CN" sz="2800" dirty="0" smtClean="0"/>
              <a:t>逻辑</a:t>
            </a:r>
            <a:r>
              <a:rPr lang="zh-CN" altLang="zh-CN" sz="2800" dirty="0"/>
              <a:t>与：</a:t>
            </a:r>
            <a:r>
              <a:rPr lang="en-US" altLang="zh-CN" sz="2800" dirty="0"/>
              <a:t> &amp;&amp;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</a:t>
            </a:r>
            <a:r>
              <a:rPr lang="zh-CN" altLang="zh-CN" sz="2800" dirty="0" smtClean="0"/>
              <a:t>第一</a:t>
            </a:r>
            <a:r>
              <a:rPr lang="zh-CN" altLang="zh-CN" sz="2800" dirty="0"/>
              <a:t>个条件为假时，第二条件不用再判断，最终结果已经有；</a:t>
            </a:r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</a:t>
            </a:r>
            <a:r>
              <a:rPr lang="zh-CN" altLang="zh-CN" sz="2800" dirty="0" smtClean="0"/>
              <a:t>第一</a:t>
            </a:r>
            <a:r>
              <a:rPr lang="zh-CN" altLang="zh-CN" sz="2800" dirty="0"/>
              <a:t>个条件为真时，第二条件必须得判断；</a:t>
            </a:r>
          </a:p>
          <a:p>
            <a:r>
              <a:rPr lang="zh-CN" altLang="zh-CN" sz="2800" dirty="0" smtClean="0"/>
              <a:t>逻辑</a:t>
            </a:r>
            <a:r>
              <a:rPr lang="zh-CN" altLang="zh-CN" sz="2800" dirty="0"/>
              <a:t>或：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||      </a:t>
            </a:r>
            <a:r>
              <a:rPr lang="zh-CN" altLang="en-US" sz="2800" dirty="0" smtClean="0"/>
              <a:t>前者</a:t>
            </a:r>
            <a:r>
              <a:rPr lang="zh-CN" altLang="en-US" sz="2800" dirty="0"/>
              <a:t>执行失败才执行后者</a:t>
            </a:r>
            <a:endParaRPr lang="zh-CN" altLang="zh-CN" sz="2800" dirty="0"/>
          </a:p>
          <a:p>
            <a:r>
              <a:rPr lang="zh-CN" altLang="zh-CN" sz="2800" dirty="0" smtClean="0"/>
              <a:t>逻辑</a:t>
            </a:r>
            <a:r>
              <a:rPr lang="zh-CN" altLang="zh-CN" sz="2800" dirty="0"/>
              <a:t>非： ！</a:t>
            </a:r>
          </a:p>
          <a:p>
            <a:r>
              <a:rPr lang="zh-CN" altLang="zh-CN" sz="2800" dirty="0" smtClean="0"/>
              <a:t>命令</a:t>
            </a:r>
            <a:r>
              <a:rPr lang="zh-CN" altLang="zh-CN" sz="2800" dirty="0"/>
              <a:t>执行的状态  的逻辑关系</a:t>
            </a:r>
          </a:p>
          <a:p>
            <a:pPr marL="0" indent="0">
              <a:buNone/>
            </a:pPr>
            <a:r>
              <a:rPr lang="en-US" altLang="zh-CN" sz="2800" dirty="0" smtClean="0"/>
              <a:t>   1</a:t>
            </a:r>
            <a:r>
              <a:rPr lang="zh-CN" altLang="zh-CN" sz="2800" dirty="0"/>
              <a:t>、如果</a:t>
            </a:r>
            <a:r>
              <a:rPr lang="zh-CN" altLang="zh-CN" sz="2800" dirty="0" smtClean="0"/>
              <a:t>用户</a:t>
            </a:r>
            <a:r>
              <a:rPr lang="en-US" altLang="zh-CN" sz="2800" dirty="0" smtClean="0"/>
              <a:t>$1</a:t>
            </a:r>
            <a:r>
              <a:rPr lang="zh-CN" altLang="zh-CN" sz="2800" dirty="0" smtClean="0"/>
              <a:t>不</a:t>
            </a:r>
            <a:r>
              <a:rPr lang="zh-CN" altLang="zh-CN" sz="2800" dirty="0"/>
              <a:t>存在则添加</a:t>
            </a:r>
            <a:r>
              <a:rPr lang="zh-CN" altLang="zh-CN" sz="2800" dirty="0" smtClean="0"/>
              <a:t>用户</a:t>
            </a:r>
            <a:r>
              <a:rPr lang="zh-CN" altLang="en-US" sz="2800" dirty="0" smtClean="0"/>
              <a:t>密码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 smtClean="0"/>
              <a:t>       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 id $1 &amp;&gt;/</a:t>
            </a:r>
            <a:r>
              <a:rPr lang="en-US" altLang="zh-CN" sz="2800" dirty="0" err="1" smtClean="0"/>
              <a:t>dev</a:t>
            </a:r>
            <a:r>
              <a:rPr lang="en-US" altLang="zh-CN" sz="2800" dirty="0" smtClean="0"/>
              <a:t>/null  </a:t>
            </a:r>
            <a:r>
              <a:rPr lang="en-US" altLang="zh-CN" sz="2800" dirty="0"/>
              <a:t>&amp;&amp; </a:t>
            </a:r>
            <a:r>
              <a:rPr lang="en-US" altLang="zh-CN" sz="2800" dirty="0" smtClean="0"/>
              <a:t>echo “$1”| </a:t>
            </a:r>
            <a:r>
              <a:rPr lang="en-US" altLang="zh-CN" sz="2800" dirty="0" err="1" smtClean="0"/>
              <a:t>passwd</a:t>
            </a:r>
            <a:r>
              <a:rPr lang="en-US" altLang="zh-CN" sz="2800" dirty="0" smtClean="0"/>
              <a:t> –</a:t>
            </a:r>
            <a:r>
              <a:rPr lang="en-US" altLang="zh-CN" sz="2800" dirty="0" err="1" smtClean="0"/>
              <a:t>stdin</a:t>
            </a:r>
            <a:r>
              <a:rPr lang="en-US" altLang="zh-CN" sz="2800" dirty="0" smtClean="0"/>
              <a:t> $1 &amp;&gt;/</a:t>
            </a:r>
            <a:r>
              <a:rPr lang="en-US" altLang="zh-CN" sz="2800" dirty="0" err="1"/>
              <a:t>dev</a:t>
            </a:r>
            <a:r>
              <a:rPr lang="en-US" altLang="zh-CN" sz="2800" dirty="0"/>
              <a:t>/</a:t>
            </a:r>
            <a:r>
              <a:rPr lang="en-US" altLang="zh-CN" sz="2800" dirty="0" err="1"/>
              <a:t>nul</a:t>
            </a:r>
            <a:endParaRPr lang="zh-CN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   2</a:t>
            </a:r>
            <a:r>
              <a:rPr lang="zh-CN" altLang="zh-CN" sz="2800" dirty="0"/>
              <a:t>、如果用户不存在，添加用户并显示添加成功，否则显示其已</a:t>
            </a:r>
            <a:r>
              <a:rPr lang="zh-CN" altLang="zh-CN" sz="2800" dirty="0" smtClean="0"/>
              <a:t>存在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         id </a:t>
            </a:r>
            <a:r>
              <a:rPr lang="en-US" altLang="zh-CN" sz="2800" dirty="0"/>
              <a:t>$1 &amp;&gt;/</a:t>
            </a:r>
            <a:r>
              <a:rPr lang="en-US" altLang="zh-CN" sz="2800" dirty="0" err="1"/>
              <a:t>dev</a:t>
            </a:r>
            <a:r>
              <a:rPr lang="en-US" altLang="zh-CN" sz="2800" dirty="0"/>
              <a:t>/null ||  </a:t>
            </a:r>
            <a:r>
              <a:rPr lang="en-US" altLang="zh-CN" sz="2800" dirty="0" err="1"/>
              <a:t>useradd</a:t>
            </a:r>
            <a:r>
              <a:rPr lang="en-US" altLang="zh-CN" sz="2800" dirty="0"/>
              <a:t> $1</a:t>
            </a:r>
            <a:endParaRPr lang="zh-CN" altLang="zh-CN" sz="2800" dirty="0"/>
          </a:p>
          <a:p>
            <a:pPr marL="0" indent="0">
              <a:buNone/>
            </a:pPr>
            <a:endParaRPr lang="zh-CN" altLang="zh-CN" sz="20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命令的逻辑判关系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33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1488" y="333375"/>
            <a:ext cx="7772400" cy="576263"/>
          </a:xfrm>
          <a:noFill/>
        </p:spPr>
        <p:txBody>
          <a:bodyPr/>
          <a:lstStyle/>
          <a:p>
            <a:pPr algn="l"/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Bash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中的分支判断（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语句）</a:t>
            </a:r>
          </a:p>
        </p:txBody>
      </p:sp>
      <p:sp>
        <p:nvSpPr>
          <p:cNvPr id="2" name="矩形 1"/>
          <p:cNvSpPr/>
          <p:nvPr/>
        </p:nvSpPr>
        <p:spPr>
          <a:xfrm>
            <a:off x="4895528" y="5590980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+mj-ea"/>
                <a:ea typeface="+mj-ea"/>
              </a:rPr>
              <a:t>-a </a:t>
            </a:r>
            <a:r>
              <a:rPr lang="zh-CN" altLang="zh-CN" b="1" dirty="0">
                <a:latin typeface="+mj-ea"/>
                <a:ea typeface="+mj-ea"/>
              </a:rPr>
              <a:t>： 逻辑与，并且 </a:t>
            </a:r>
            <a:endParaRPr lang="en-US" altLang="zh-CN" b="1" dirty="0" smtClean="0">
              <a:latin typeface="+mj-ea"/>
              <a:ea typeface="+mj-ea"/>
            </a:endParaRPr>
          </a:p>
          <a:p>
            <a:r>
              <a:rPr lang="en-US" altLang="zh-CN" b="1" dirty="0" smtClean="0">
                <a:latin typeface="+mj-ea"/>
                <a:ea typeface="+mj-ea"/>
              </a:rPr>
              <a:t>-</a:t>
            </a:r>
            <a:r>
              <a:rPr lang="en-US" altLang="zh-CN" b="1" dirty="0">
                <a:latin typeface="+mj-ea"/>
                <a:ea typeface="+mj-ea"/>
              </a:rPr>
              <a:t>o </a:t>
            </a:r>
            <a:r>
              <a:rPr lang="zh-CN" altLang="zh-CN" b="1" dirty="0">
                <a:latin typeface="+mj-ea"/>
                <a:ea typeface="+mj-ea"/>
              </a:rPr>
              <a:t>：或者</a:t>
            </a:r>
            <a:r>
              <a:rPr lang="en-US" altLang="zh-CN" b="1" dirty="0">
                <a:latin typeface="+mj-ea"/>
                <a:ea typeface="+mj-ea"/>
              </a:rPr>
              <a:t>    </a:t>
            </a:r>
            <a:r>
              <a:rPr lang="zh-CN" altLang="zh-CN" b="1" dirty="0">
                <a:latin typeface="+mj-ea"/>
                <a:ea typeface="+mj-ea"/>
              </a:rPr>
              <a:t>比如：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3528" y="5590981"/>
            <a:ext cx="3885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例如：</a:t>
            </a:r>
            <a:r>
              <a:rPr lang="en-US" altLang="zh-CN" dirty="0" smtClean="0"/>
              <a:t> </a:t>
            </a:r>
            <a:r>
              <a:rPr lang="en-US" altLang="zh-CN" dirty="0"/>
              <a:t>if  [ $# -</a:t>
            </a:r>
            <a:r>
              <a:rPr lang="en-US" altLang="zh-CN" dirty="0" err="1"/>
              <a:t>gt</a:t>
            </a:r>
            <a:r>
              <a:rPr lang="en-US" altLang="zh-CN" dirty="0"/>
              <a:t> 1 –a  $# -</a:t>
            </a:r>
            <a:r>
              <a:rPr lang="en-US" altLang="zh-CN" dirty="0" err="1"/>
              <a:t>lt</a:t>
            </a:r>
            <a:r>
              <a:rPr lang="en-US" altLang="zh-CN" dirty="0"/>
              <a:t> 3 –o $#  -</a:t>
            </a:r>
            <a:r>
              <a:rPr lang="en-US" altLang="zh-CN" dirty="0" err="1"/>
              <a:t>eq</a:t>
            </a:r>
            <a:r>
              <a:rPr lang="en-US" altLang="zh-CN" dirty="0"/>
              <a:t> 2 ] ; then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3528" y="112474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>
                <a:latin typeface="+mj-ea"/>
                <a:ea typeface="+mj-ea"/>
              </a:rPr>
              <a:t>If  </a:t>
            </a:r>
            <a:r>
              <a:rPr lang="zh-CN" altLang="zh-CN" sz="2800" dirty="0">
                <a:latin typeface="+mj-ea"/>
                <a:ea typeface="+mj-ea"/>
              </a:rPr>
              <a:t>条件 ；</a:t>
            </a:r>
            <a:r>
              <a:rPr lang="en-US" altLang="zh-CN" sz="2800" dirty="0">
                <a:latin typeface="+mj-ea"/>
                <a:ea typeface="+mj-ea"/>
              </a:rPr>
              <a:t>then</a:t>
            </a:r>
            <a:endParaRPr lang="zh-CN" altLang="zh-CN" sz="2800" dirty="0">
              <a:latin typeface="+mj-ea"/>
              <a:ea typeface="+mj-ea"/>
            </a:endParaRPr>
          </a:p>
          <a:p>
            <a:r>
              <a:rPr lang="en-US" altLang="zh-CN" sz="2800" dirty="0">
                <a:latin typeface="+mj-ea"/>
                <a:ea typeface="+mj-ea"/>
              </a:rPr>
              <a:t>    </a:t>
            </a:r>
            <a:r>
              <a:rPr lang="zh-CN" altLang="zh-CN" sz="2800" dirty="0" smtClean="0">
                <a:latin typeface="+mj-ea"/>
                <a:ea typeface="+mj-ea"/>
              </a:rPr>
              <a:t>语句</a:t>
            </a:r>
            <a:endParaRPr lang="zh-CN" altLang="zh-CN" sz="2800" dirty="0">
              <a:latin typeface="+mj-ea"/>
              <a:ea typeface="+mj-ea"/>
            </a:endParaRPr>
          </a:p>
          <a:p>
            <a:endParaRPr lang="en-US" altLang="zh-CN" sz="2800" dirty="0" smtClean="0">
              <a:latin typeface="+mj-ea"/>
              <a:ea typeface="+mj-ea"/>
            </a:endParaRPr>
          </a:p>
          <a:p>
            <a:r>
              <a:rPr lang="en-US" altLang="zh-CN" sz="2800" dirty="0" err="1" smtClean="0">
                <a:latin typeface="+mj-ea"/>
                <a:ea typeface="+mj-ea"/>
              </a:rPr>
              <a:t>elif</a:t>
            </a:r>
            <a:r>
              <a:rPr lang="en-US" altLang="zh-CN" sz="2800" dirty="0" smtClean="0">
                <a:latin typeface="+mj-ea"/>
                <a:ea typeface="+mj-ea"/>
              </a:rPr>
              <a:t>  </a:t>
            </a:r>
            <a:r>
              <a:rPr lang="zh-CN" altLang="zh-CN" sz="2800" dirty="0">
                <a:latin typeface="+mj-ea"/>
                <a:ea typeface="+mj-ea"/>
              </a:rPr>
              <a:t>条件 ；</a:t>
            </a:r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then</a:t>
            </a:r>
            <a:endParaRPr lang="zh-CN" altLang="zh-CN" sz="2800" dirty="0" smtClean="0">
              <a:latin typeface="+mj-ea"/>
              <a:ea typeface="+mj-ea"/>
            </a:endParaRPr>
          </a:p>
          <a:p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  </a:t>
            </a:r>
            <a:r>
              <a:rPr lang="zh-CN" altLang="zh-CN" sz="2800" dirty="0" smtClean="0">
                <a:latin typeface="+mj-ea"/>
                <a:ea typeface="+mj-ea"/>
              </a:rPr>
              <a:t>语句</a:t>
            </a:r>
          </a:p>
          <a:p>
            <a:endParaRPr lang="en-US" altLang="zh-CN" sz="2800" dirty="0" smtClean="0">
              <a:latin typeface="+mj-ea"/>
              <a:ea typeface="+mj-ea"/>
            </a:endParaRPr>
          </a:p>
          <a:p>
            <a:r>
              <a:rPr lang="en-US" altLang="zh-CN" sz="2800" dirty="0" smtClean="0">
                <a:latin typeface="+mj-ea"/>
                <a:ea typeface="+mj-ea"/>
              </a:rPr>
              <a:t>else</a:t>
            </a:r>
            <a:endParaRPr lang="zh-CN" altLang="zh-CN" sz="2800" dirty="0">
              <a:latin typeface="+mj-ea"/>
              <a:ea typeface="+mj-ea"/>
            </a:endParaRPr>
          </a:p>
          <a:p>
            <a:r>
              <a:rPr lang="en-US" altLang="zh-CN" sz="2800" dirty="0">
                <a:latin typeface="+mj-ea"/>
                <a:ea typeface="+mj-ea"/>
              </a:rPr>
              <a:t>       </a:t>
            </a:r>
            <a:r>
              <a:rPr lang="zh-CN" altLang="zh-CN" sz="2800" dirty="0" smtClean="0">
                <a:latin typeface="+mj-ea"/>
                <a:ea typeface="+mj-ea"/>
              </a:rPr>
              <a:t>语句</a:t>
            </a:r>
            <a:endParaRPr lang="zh-CN" altLang="zh-CN" sz="2800" dirty="0">
              <a:latin typeface="+mj-ea"/>
              <a:ea typeface="+mj-ea"/>
            </a:endParaRPr>
          </a:p>
          <a:p>
            <a:r>
              <a:rPr lang="en-US" altLang="zh-CN" sz="2800" dirty="0">
                <a:latin typeface="+mj-ea"/>
                <a:ea typeface="+mj-ea"/>
              </a:rPr>
              <a:t>          fi</a:t>
            </a:r>
            <a:endParaRPr lang="zh-CN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148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altLang="zh-CN" dirty="0"/>
              <a:t>let  </a:t>
            </a:r>
            <a:r>
              <a:rPr lang="zh-CN" altLang="zh-CN" dirty="0"/>
              <a:t>算术运算表达式</a:t>
            </a:r>
          </a:p>
          <a:p>
            <a:pPr marL="0" indent="0">
              <a:buNone/>
            </a:pPr>
            <a:r>
              <a:rPr lang="en-US" altLang="zh-CN" sz="2600" dirty="0" smtClean="0"/>
              <a:t>       let  </a:t>
            </a:r>
            <a:r>
              <a:rPr lang="en-US" altLang="zh-CN" sz="2600" dirty="0"/>
              <a:t>C=$A + $B</a:t>
            </a:r>
            <a:endParaRPr lang="zh-CN" altLang="zh-CN" sz="2600" dirty="0"/>
          </a:p>
          <a:p>
            <a:r>
              <a:rPr lang="en-US" altLang="zh-CN" dirty="0"/>
              <a:t>2</a:t>
            </a:r>
            <a:r>
              <a:rPr lang="zh-CN" altLang="zh-CN" dirty="0"/>
              <a:t>、</a:t>
            </a:r>
            <a:r>
              <a:rPr lang="en-US" altLang="zh-CN" dirty="0"/>
              <a:t>$[</a:t>
            </a:r>
            <a:r>
              <a:rPr lang="zh-CN" altLang="zh-CN" dirty="0"/>
              <a:t>算术表达式</a:t>
            </a:r>
            <a:r>
              <a:rPr lang="en-US" altLang="zh-CN" dirty="0"/>
              <a:t>]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sz="2600" dirty="0" smtClean="0"/>
              <a:t>C  </a:t>
            </a:r>
            <a:r>
              <a:rPr lang="en-US" altLang="zh-CN" sz="2600" dirty="0"/>
              <a:t>= $[$A+$B]</a:t>
            </a:r>
            <a:endParaRPr lang="zh-CN" altLang="zh-CN" sz="2600" dirty="0"/>
          </a:p>
          <a:p>
            <a:r>
              <a:rPr lang="en-US" altLang="zh-CN" dirty="0"/>
              <a:t>3</a:t>
            </a:r>
            <a:r>
              <a:rPr lang="zh-CN" altLang="zh-CN" dirty="0"/>
              <a:t>、</a:t>
            </a:r>
            <a:r>
              <a:rPr lang="en-US" altLang="zh-CN" dirty="0"/>
              <a:t>$((</a:t>
            </a:r>
            <a:r>
              <a:rPr lang="zh-CN" altLang="zh-CN" dirty="0"/>
              <a:t>算术表达式</a:t>
            </a:r>
            <a:r>
              <a:rPr lang="en-US" altLang="zh-CN" dirty="0"/>
              <a:t>))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sz="2600" dirty="0" smtClean="0"/>
              <a:t>C</a:t>
            </a:r>
            <a:r>
              <a:rPr lang="en-US" altLang="zh-CN" sz="2600" dirty="0"/>
              <a:t>=$(($A+$B))</a:t>
            </a:r>
            <a:endParaRPr lang="zh-CN" altLang="zh-CN" sz="2600" dirty="0"/>
          </a:p>
          <a:p>
            <a:pPr lvl="0"/>
            <a:r>
              <a:rPr lang="en-US" altLang="zh-CN" dirty="0" err="1"/>
              <a:t>expr</a:t>
            </a:r>
            <a:r>
              <a:rPr lang="en-US" altLang="zh-CN" dirty="0"/>
              <a:t>  </a:t>
            </a:r>
            <a:r>
              <a:rPr lang="zh-CN" altLang="zh-CN" dirty="0"/>
              <a:t>算术表达式</a:t>
            </a:r>
            <a:r>
              <a:rPr lang="en-US" altLang="zh-CN" dirty="0"/>
              <a:t>  </a:t>
            </a:r>
            <a:r>
              <a:rPr lang="zh-CN" altLang="zh-CN" dirty="0"/>
              <a:t>，注意：表达式中各操作数及运算符之间要有空格。而且要使用命令引用</a:t>
            </a:r>
          </a:p>
          <a:p>
            <a:pPr marL="0" indent="0">
              <a:buNone/>
            </a:pPr>
            <a:r>
              <a:rPr lang="en-US" altLang="zh-CN" sz="2600" dirty="0" smtClean="0"/>
              <a:t>      C</a:t>
            </a:r>
            <a:r>
              <a:rPr lang="en-US" altLang="zh-CN" sz="2600" dirty="0"/>
              <a:t>=`</a:t>
            </a:r>
            <a:r>
              <a:rPr lang="en-US" altLang="zh-CN" sz="2600" dirty="0" err="1"/>
              <a:t>expr</a:t>
            </a:r>
            <a:r>
              <a:rPr lang="en-US" altLang="zh-CN" sz="2600" dirty="0"/>
              <a:t> $A + $B`</a:t>
            </a:r>
            <a:endParaRPr lang="zh-CN" altLang="en-US" sz="26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中如何进行算术运算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374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Shell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  <a:endParaRPr lang="en-US" altLang="zh-CN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Bash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编程基础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Shell</a:t>
            </a:r>
            <a:r>
              <a:rPr lang="zh-CN" altLang="en-US" dirty="0"/>
              <a:t>实际编程操作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56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-e  FILE :</a:t>
            </a:r>
            <a:r>
              <a:rPr lang="zh-CN" altLang="zh-CN" dirty="0"/>
              <a:t>测试文件是否存在</a:t>
            </a:r>
          </a:p>
          <a:p>
            <a:r>
              <a:rPr lang="en-US" altLang="zh-CN" dirty="0"/>
              <a:t>-f  FILE :</a:t>
            </a:r>
            <a:r>
              <a:rPr lang="zh-CN" altLang="zh-CN" dirty="0"/>
              <a:t>测试文件是否为普通文件</a:t>
            </a:r>
          </a:p>
          <a:p>
            <a:r>
              <a:rPr lang="en-US" altLang="zh-CN" dirty="0"/>
              <a:t>-d FILE </a:t>
            </a:r>
            <a:r>
              <a:rPr lang="zh-CN" altLang="zh-CN" dirty="0"/>
              <a:t>：测试文件是否为目录</a:t>
            </a:r>
          </a:p>
          <a:p>
            <a:r>
              <a:rPr lang="en-US" altLang="zh-CN" dirty="0"/>
              <a:t>-r   </a:t>
            </a:r>
            <a:r>
              <a:rPr lang="zh-CN" altLang="zh-CN" dirty="0"/>
              <a:t>权限</a:t>
            </a:r>
          </a:p>
          <a:p>
            <a:r>
              <a:rPr lang="en-US" altLang="zh-CN" dirty="0"/>
              <a:t>-w    </a:t>
            </a:r>
            <a:endParaRPr lang="zh-CN" altLang="zh-CN" dirty="0"/>
          </a:p>
          <a:p>
            <a:r>
              <a:rPr lang="en-US" altLang="zh-CN" dirty="0"/>
              <a:t>-x </a:t>
            </a:r>
            <a:endParaRPr lang="en-US" altLang="zh-CN" dirty="0" smtClean="0"/>
          </a:p>
          <a:p>
            <a:r>
              <a:rPr lang="zh-CN" altLang="en-US" sz="2600" dirty="0" smtClean="0"/>
              <a:t>需要</a:t>
            </a:r>
            <a:r>
              <a:rPr lang="en-US" altLang="zh-CN" sz="2600" dirty="0" smtClean="0"/>
              <a:t>[]</a:t>
            </a:r>
            <a:r>
              <a:rPr lang="zh-CN" altLang="en-US" sz="2600" dirty="0" smtClean="0"/>
              <a:t>中括号</a:t>
            </a:r>
            <a:endParaRPr lang="zh-CN" altLang="en-US" sz="26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文件判断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292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== </a:t>
            </a:r>
            <a:r>
              <a:rPr lang="zh-CN" altLang="zh-CN" dirty="0" smtClean="0"/>
              <a:t>等号</a:t>
            </a:r>
            <a:r>
              <a:rPr lang="zh-CN" altLang="en-US" dirty="0" smtClean="0"/>
              <a:t>（两端需要空格）</a:t>
            </a:r>
            <a:endParaRPr lang="en-US" altLang="zh-CN" dirty="0" smtClean="0"/>
          </a:p>
          <a:p>
            <a:r>
              <a:rPr lang="en-US" altLang="zh-CN" dirty="0" smtClean="0"/>
              <a:t>!= </a:t>
            </a:r>
            <a:r>
              <a:rPr lang="zh-CN" altLang="en-US" dirty="0" smtClean="0"/>
              <a:t>不等号</a:t>
            </a:r>
            <a:endParaRPr lang="zh-CN" altLang="zh-CN" dirty="0"/>
          </a:p>
          <a:p>
            <a:r>
              <a:rPr lang="en-US" altLang="zh-CN" dirty="0"/>
              <a:t>-n   string : </a:t>
            </a:r>
            <a:r>
              <a:rPr lang="zh-CN" altLang="zh-CN" dirty="0"/>
              <a:t>判断字符串是否为空</a:t>
            </a:r>
          </a:p>
          <a:p>
            <a:r>
              <a:rPr lang="en-US" altLang="zh-CN" dirty="0"/>
              <a:t>-s  string : </a:t>
            </a:r>
            <a:r>
              <a:rPr lang="zh-CN" altLang="zh-CN" dirty="0"/>
              <a:t>判断字符串是否不空</a:t>
            </a:r>
            <a:endParaRPr lang="zh-CN" altLang="en-US" sz="26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字符串判断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595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1488" y="333375"/>
            <a:ext cx="7772400" cy="576263"/>
          </a:xfrm>
          <a:noFill/>
        </p:spPr>
        <p:txBody>
          <a:bodyPr/>
          <a:lstStyle/>
          <a:p>
            <a:pPr algn="l"/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Bash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中的循环控制（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for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循环）</a:t>
            </a:r>
          </a:p>
        </p:txBody>
      </p:sp>
      <p:sp>
        <p:nvSpPr>
          <p:cNvPr id="2" name="矩形 1"/>
          <p:cNvSpPr/>
          <p:nvPr/>
        </p:nvSpPr>
        <p:spPr>
          <a:xfrm>
            <a:off x="395536" y="12687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400" dirty="0">
                <a:latin typeface="+mj-ea"/>
                <a:ea typeface="+mj-ea"/>
              </a:rPr>
              <a:t>for  </a:t>
            </a:r>
            <a:r>
              <a:rPr lang="zh-CN" altLang="zh-CN" sz="2400" dirty="0">
                <a:latin typeface="+mj-ea"/>
                <a:ea typeface="+mj-ea"/>
              </a:rPr>
              <a:t>变量</a:t>
            </a:r>
            <a:r>
              <a:rPr lang="en-US" altLang="zh-CN" sz="2400" dirty="0">
                <a:latin typeface="+mj-ea"/>
                <a:ea typeface="+mj-ea"/>
              </a:rPr>
              <a:t>  in </a:t>
            </a:r>
            <a:r>
              <a:rPr lang="zh-CN" altLang="zh-CN" sz="2400" dirty="0">
                <a:latin typeface="+mj-ea"/>
                <a:ea typeface="+mj-ea"/>
              </a:rPr>
              <a:t>列表 ；</a:t>
            </a:r>
            <a:r>
              <a:rPr lang="en-US" altLang="zh-CN" sz="2400" dirty="0">
                <a:latin typeface="+mj-ea"/>
                <a:ea typeface="+mj-ea"/>
              </a:rPr>
              <a:t> do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zh-CN" altLang="zh-CN" sz="2400" dirty="0">
                <a:latin typeface="+mj-ea"/>
                <a:ea typeface="+mj-ea"/>
              </a:rPr>
              <a:t>语句</a:t>
            </a:r>
          </a:p>
          <a:p>
            <a:r>
              <a:rPr lang="en-US" altLang="zh-CN" sz="2400" dirty="0">
                <a:latin typeface="+mj-ea"/>
                <a:ea typeface="+mj-ea"/>
              </a:rPr>
              <a:t>done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536" y="352481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>
                <a:latin typeface="+mj-ea"/>
                <a:ea typeface="+mj-ea"/>
              </a:rPr>
              <a:t>1</a:t>
            </a:r>
            <a:r>
              <a:rPr lang="zh-CN" altLang="en-US" dirty="0" smtClean="0">
                <a:latin typeface="+mj-ea"/>
                <a:ea typeface="+mj-ea"/>
              </a:rPr>
              <a:t>、</a:t>
            </a:r>
            <a:r>
              <a:rPr lang="en-US" altLang="zh-CN" dirty="0" smtClean="0">
                <a:latin typeface="+mj-ea"/>
                <a:ea typeface="+mj-ea"/>
              </a:rPr>
              <a:t>for I in 1 2 3 4 5 ;do</a:t>
            </a:r>
          </a:p>
          <a:p>
            <a:r>
              <a:rPr lang="en-US" altLang="zh-CN" dirty="0" smtClean="0">
                <a:latin typeface="+mj-ea"/>
                <a:ea typeface="+mj-ea"/>
              </a:rPr>
              <a:t>2</a:t>
            </a:r>
            <a:r>
              <a:rPr lang="zh-CN" altLang="en-US" dirty="0" smtClean="0">
                <a:latin typeface="+mj-ea"/>
                <a:ea typeface="+mj-ea"/>
              </a:rPr>
              <a:t>、</a:t>
            </a:r>
            <a:r>
              <a:rPr lang="en-US" altLang="zh-CN" dirty="0" smtClean="0">
                <a:latin typeface="+mj-ea"/>
                <a:ea typeface="+mj-ea"/>
              </a:rPr>
              <a:t>{1</a:t>
            </a:r>
            <a:r>
              <a:rPr lang="en-US" altLang="zh-CN" dirty="0">
                <a:latin typeface="+mj-ea"/>
                <a:ea typeface="+mj-ea"/>
              </a:rPr>
              <a:t>..100}</a:t>
            </a:r>
            <a:endParaRPr lang="zh-CN" altLang="zh-CN" dirty="0">
              <a:latin typeface="+mj-ea"/>
              <a:ea typeface="+mj-ea"/>
            </a:endParaRPr>
          </a:p>
          <a:p>
            <a:r>
              <a:rPr lang="en-US" altLang="zh-CN" dirty="0" smtClean="0">
                <a:latin typeface="+mj-ea"/>
                <a:ea typeface="+mj-ea"/>
              </a:rPr>
              <a:t>3</a:t>
            </a:r>
            <a:r>
              <a:rPr lang="zh-CN" altLang="en-US" dirty="0" smtClean="0">
                <a:latin typeface="+mj-ea"/>
                <a:ea typeface="+mj-ea"/>
              </a:rPr>
              <a:t>、</a:t>
            </a:r>
            <a:r>
              <a:rPr lang="en-US" altLang="zh-CN" dirty="0" err="1" smtClean="0">
                <a:latin typeface="+mj-ea"/>
                <a:ea typeface="+mj-ea"/>
              </a:rPr>
              <a:t>seq</a:t>
            </a:r>
            <a:r>
              <a:rPr lang="en-US" altLang="zh-CN" dirty="0" smtClean="0">
                <a:latin typeface="+mj-ea"/>
                <a:ea typeface="+mj-ea"/>
              </a:rPr>
              <a:t>  </a:t>
            </a:r>
            <a:r>
              <a:rPr lang="en-US" altLang="zh-CN" dirty="0">
                <a:latin typeface="+mj-ea"/>
                <a:ea typeface="+mj-ea"/>
              </a:rPr>
              <a:t>[</a:t>
            </a:r>
            <a:r>
              <a:rPr lang="zh-CN" altLang="zh-CN" dirty="0">
                <a:latin typeface="+mj-ea"/>
                <a:ea typeface="+mj-ea"/>
              </a:rPr>
              <a:t>起始数</a:t>
            </a:r>
            <a:r>
              <a:rPr lang="en-US" altLang="zh-CN" dirty="0">
                <a:latin typeface="+mj-ea"/>
                <a:ea typeface="+mj-ea"/>
              </a:rPr>
              <a:t>]   [</a:t>
            </a:r>
            <a:r>
              <a:rPr lang="zh-CN" altLang="zh-CN" dirty="0">
                <a:latin typeface="+mj-ea"/>
                <a:ea typeface="+mj-ea"/>
              </a:rPr>
              <a:t>跨度数</a:t>
            </a:r>
            <a:r>
              <a:rPr lang="en-US" altLang="zh-CN" dirty="0">
                <a:latin typeface="+mj-ea"/>
                <a:ea typeface="+mj-ea"/>
              </a:rPr>
              <a:t>]  </a:t>
            </a:r>
            <a:r>
              <a:rPr lang="zh-CN" altLang="zh-CN" dirty="0">
                <a:latin typeface="+mj-ea"/>
                <a:ea typeface="+mj-ea"/>
              </a:rPr>
              <a:t>结束数</a:t>
            </a:r>
          </a:p>
          <a:p>
            <a:r>
              <a:rPr lang="en-US" altLang="zh-CN" dirty="0" smtClean="0">
                <a:latin typeface="+mj-ea"/>
                <a:ea typeface="+mj-ea"/>
              </a:rPr>
              <a:t>4</a:t>
            </a:r>
            <a:r>
              <a:rPr lang="zh-CN" altLang="en-US" dirty="0" smtClean="0">
                <a:latin typeface="+mj-ea"/>
                <a:ea typeface="+mj-ea"/>
              </a:rPr>
              <a:t>、</a:t>
            </a:r>
            <a:r>
              <a:rPr lang="en-US" altLang="zh-CN" dirty="0" err="1" smtClean="0">
                <a:latin typeface="+mj-ea"/>
                <a:ea typeface="+mj-ea"/>
              </a:rPr>
              <a:t>ls</a:t>
            </a:r>
            <a:r>
              <a:rPr lang="en-US" altLang="zh-CN" dirty="0" smtClean="0">
                <a:latin typeface="+mj-ea"/>
                <a:ea typeface="+mj-ea"/>
              </a:rPr>
              <a:t>  </a:t>
            </a:r>
            <a:r>
              <a:rPr lang="en-US" altLang="zh-CN" dirty="0">
                <a:latin typeface="+mj-ea"/>
                <a:ea typeface="+mj-ea"/>
              </a:rPr>
              <a:t>/</a:t>
            </a:r>
            <a:r>
              <a:rPr lang="en-US" altLang="zh-CN" dirty="0" err="1">
                <a:latin typeface="+mj-ea"/>
                <a:ea typeface="+mj-ea"/>
              </a:rPr>
              <a:t>etc</a:t>
            </a:r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zh-CN" altLang="zh-CN" dirty="0">
                <a:latin typeface="+mj-ea"/>
                <a:ea typeface="+mj-ea"/>
              </a:rPr>
              <a:t>文件列表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3111351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+mj-ea"/>
                <a:ea typeface="+mj-ea"/>
              </a:rPr>
              <a:t>如何生成列表：</a:t>
            </a:r>
          </a:p>
        </p:txBody>
      </p:sp>
    </p:spTree>
    <p:extLst>
      <p:ext uri="{BB962C8B-B14F-4D97-AF65-F5344CB8AC3E}">
        <p14:creationId xmlns:p14="http://schemas.microsoft.com/office/powerpoint/2010/main" val="10207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1488" y="333375"/>
            <a:ext cx="7772400" cy="576263"/>
          </a:xfrm>
          <a:noFill/>
        </p:spPr>
        <p:txBody>
          <a:bodyPr/>
          <a:lstStyle/>
          <a:p>
            <a:pPr algn="l"/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Bash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中的循环控制（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while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循环）</a:t>
            </a:r>
          </a:p>
        </p:txBody>
      </p:sp>
      <p:sp>
        <p:nvSpPr>
          <p:cNvPr id="5" name="矩形 4"/>
          <p:cNvSpPr/>
          <p:nvPr/>
        </p:nvSpPr>
        <p:spPr>
          <a:xfrm>
            <a:off x="1102097" y="1268760"/>
            <a:ext cx="3240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 smtClean="0">
                <a:latin typeface="+mj-ea"/>
                <a:ea typeface="+mj-ea"/>
              </a:rPr>
              <a:t>格式一</a:t>
            </a:r>
          </a:p>
          <a:p>
            <a:r>
              <a:rPr lang="en-US" altLang="zh-CN" sz="2400" dirty="0" smtClean="0">
                <a:latin typeface="+mj-ea"/>
                <a:ea typeface="+mj-ea"/>
              </a:rPr>
              <a:t>while </a:t>
            </a:r>
            <a:r>
              <a:rPr lang="zh-CN" altLang="zh-CN" sz="2400" dirty="0">
                <a:latin typeface="+mj-ea"/>
                <a:ea typeface="+mj-ea"/>
              </a:rPr>
              <a:t>条件</a:t>
            </a:r>
            <a:r>
              <a:rPr lang="en-US" altLang="zh-CN" sz="2400" dirty="0">
                <a:latin typeface="+mj-ea"/>
                <a:ea typeface="+mj-ea"/>
              </a:rPr>
              <a:t>;do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zh-CN" altLang="zh-CN" sz="2400" dirty="0">
                <a:latin typeface="+mj-ea"/>
                <a:ea typeface="+mj-ea"/>
              </a:rPr>
              <a:t>语句</a:t>
            </a:r>
          </a:p>
          <a:p>
            <a:r>
              <a:rPr lang="en-US" altLang="zh-CN" sz="2400" dirty="0">
                <a:latin typeface="+mj-ea"/>
                <a:ea typeface="+mj-ea"/>
              </a:rPr>
              <a:t>[break]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en-US" altLang="zh-CN" sz="2400" dirty="0">
                <a:latin typeface="+mj-ea"/>
                <a:ea typeface="+mj-ea"/>
              </a:rPr>
              <a:t>done</a:t>
            </a:r>
            <a:endParaRPr lang="zh-CN" altLang="zh-CN" sz="2400" dirty="0">
              <a:latin typeface="+mj-ea"/>
              <a:ea typeface="+mj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80112" y="1248366"/>
            <a:ext cx="22322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+mj-ea"/>
                <a:ea typeface="+mj-ea"/>
              </a:rPr>
              <a:t>格式二 死循环</a:t>
            </a:r>
          </a:p>
          <a:p>
            <a:r>
              <a:rPr lang="en-US" altLang="zh-CN" sz="2400" dirty="0">
                <a:latin typeface="+mj-ea"/>
                <a:ea typeface="+mj-ea"/>
              </a:rPr>
              <a:t>while true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en-US" altLang="zh-CN" sz="2400" dirty="0">
                <a:latin typeface="+mj-ea"/>
                <a:ea typeface="+mj-ea"/>
              </a:rPr>
              <a:t>do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en-US" altLang="zh-CN" sz="2400" dirty="0">
                <a:latin typeface="+mj-ea"/>
                <a:ea typeface="+mj-ea"/>
              </a:rPr>
              <a:t>    </a:t>
            </a:r>
            <a:r>
              <a:rPr lang="zh-CN" altLang="zh-CN" sz="2400" dirty="0">
                <a:latin typeface="+mj-ea"/>
                <a:ea typeface="+mj-ea"/>
              </a:rPr>
              <a:t>语句</a:t>
            </a:r>
          </a:p>
          <a:p>
            <a:r>
              <a:rPr lang="en-US" altLang="zh-CN" sz="2400" dirty="0">
                <a:latin typeface="+mj-ea"/>
                <a:ea typeface="+mj-ea"/>
              </a:rPr>
              <a:t>done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536" y="416766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2400" dirty="0">
                <a:latin typeface="+mj-ea"/>
                <a:ea typeface="+mj-ea"/>
              </a:rPr>
              <a:t>格式三 死循环</a:t>
            </a:r>
          </a:p>
          <a:p>
            <a:r>
              <a:rPr lang="en-US" altLang="zh-CN" sz="2400" dirty="0">
                <a:latin typeface="+mj-ea"/>
                <a:ea typeface="+mj-ea"/>
              </a:rPr>
              <a:t>while :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en-US" altLang="zh-CN" sz="2400" dirty="0">
                <a:latin typeface="+mj-ea"/>
                <a:ea typeface="+mj-ea"/>
              </a:rPr>
              <a:t>do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en-US" altLang="zh-CN" sz="2400" dirty="0">
                <a:latin typeface="+mj-ea"/>
                <a:ea typeface="+mj-ea"/>
              </a:rPr>
              <a:t>    </a:t>
            </a:r>
            <a:r>
              <a:rPr lang="zh-CN" altLang="zh-CN" sz="2400" dirty="0">
                <a:latin typeface="+mj-ea"/>
                <a:ea typeface="+mj-ea"/>
              </a:rPr>
              <a:t>语句</a:t>
            </a:r>
          </a:p>
          <a:p>
            <a:r>
              <a:rPr lang="en-US" altLang="zh-CN" sz="2400" dirty="0">
                <a:latin typeface="+mj-ea"/>
                <a:ea typeface="+mj-ea"/>
              </a:rPr>
              <a:t>done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56384" y="4167664"/>
            <a:ext cx="277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+mj-ea"/>
                <a:ea typeface="+mj-ea"/>
              </a:rPr>
              <a:t>格式四 死循环</a:t>
            </a:r>
          </a:p>
          <a:p>
            <a:r>
              <a:rPr lang="en-US" altLang="zh-CN" sz="2400" dirty="0">
                <a:latin typeface="+mj-ea"/>
                <a:ea typeface="+mj-ea"/>
              </a:rPr>
              <a:t>while [ 1 ]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en-US" altLang="zh-CN" sz="2400" dirty="0">
                <a:latin typeface="+mj-ea"/>
                <a:ea typeface="+mj-ea"/>
              </a:rPr>
              <a:t>do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en-US" altLang="zh-CN" sz="2400" dirty="0">
                <a:latin typeface="+mj-ea"/>
                <a:ea typeface="+mj-ea"/>
              </a:rPr>
              <a:t>    </a:t>
            </a:r>
            <a:r>
              <a:rPr lang="zh-CN" altLang="zh-CN" sz="2400" dirty="0">
                <a:latin typeface="+mj-ea"/>
                <a:ea typeface="+mj-ea"/>
              </a:rPr>
              <a:t>语句</a:t>
            </a:r>
          </a:p>
          <a:p>
            <a:r>
              <a:rPr lang="en-US" altLang="zh-CN" sz="2400" dirty="0">
                <a:latin typeface="+mj-ea"/>
                <a:ea typeface="+mj-ea"/>
              </a:rPr>
              <a:t>done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22598" y="4167664"/>
            <a:ext cx="2325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+mj-ea"/>
                <a:ea typeface="+mj-ea"/>
              </a:rPr>
              <a:t>格式五 死循环</a:t>
            </a:r>
          </a:p>
          <a:p>
            <a:r>
              <a:rPr lang="en-US" altLang="zh-CN" sz="2400" dirty="0">
                <a:latin typeface="+mj-ea"/>
                <a:ea typeface="+mj-ea"/>
              </a:rPr>
              <a:t>while [ 0 ]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en-US" altLang="zh-CN" sz="2400" dirty="0">
                <a:latin typeface="+mj-ea"/>
                <a:ea typeface="+mj-ea"/>
              </a:rPr>
              <a:t>do</a:t>
            </a:r>
            <a:endParaRPr lang="zh-CN" altLang="zh-CN" sz="2400" dirty="0">
              <a:latin typeface="+mj-ea"/>
              <a:ea typeface="+mj-ea"/>
            </a:endParaRPr>
          </a:p>
          <a:p>
            <a:r>
              <a:rPr lang="en-US" altLang="zh-CN" sz="2400" dirty="0">
                <a:latin typeface="+mj-ea"/>
                <a:ea typeface="+mj-ea"/>
              </a:rPr>
              <a:t>    </a:t>
            </a:r>
            <a:r>
              <a:rPr lang="zh-CN" altLang="zh-CN" sz="2400" dirty="0">
                <a:latin typeface="+mj-ea"/>
                <a:ea typeface="+mj-ea"/>
              </a:rPr>
              <a:t>语句</a:t>
            </a:r>
          </a:p>
          <a:p>
            <a:r>
              <a:rPr lang="en-US" altLang="zh-CN" sz="2400" dirty="0">
                <a:latin typeface="+mj-ea"/>
                <a:ea typeface="+mj-ea"/>
              </a:rPr>
              <a:t>done</a:t>
            </a:r>
            <a:endParaRPr lang="zh-CN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014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1488" y="333375"/>
            <a:ext cx="7772400" cy="576263"/>
          </a:xfrm>
          <a:noFill/>
        </p:spPr>
        <p:txBody>
          <a:bodyPr/>
          <a:lstStyle/>
          <a:p>
            <a:pPr algn="l"/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CASH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语句</a:t>
            </a:r>
            <a:endParaRPr lang="zh-CN" altLang="en-US" sz="32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1560" y="980728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 smtClean="0">
                <a:latin typeface="+mj-ea"/>
                <a:ea typeface="+mj-ea"/>
              </a:rPr>
              <a:t>case  </a:t>
            </a:r>
            <a:r>
              <a:rPr lang="zh-CN" altLang="zh-CN" sz="2800" dirty="0">
                <a:latin typeface="+mj-ea"/>
                <a:ea typeface="+mj-ea"/>
              </a:rPr>
              <a:t>变量</a:t>
            </a:r>
            <a:r>
              <a:rPr lang="en-US" altLang="zh-CN" sz="2800" dirty="0">
                <a:latin typeface="+mj-ea"/>
                <a:ea typeface="+mj-ea"/>
              </a:rPr>
              <a:t>  in</a:t>
            </a:r>
            <a:endParaRPr lang="zh-CN" altLang="zh-CN" sz="2800" dirty="0">
              <a:latin typeface="+mj-ea"/>
              <a:ea typeface="+mj-ea"/>
            </a:endParaRPr>
          </a:p>
          <a:p>
            <a:r>
              <a:rPr lang="zh-CN" altLang="en-US" sz="2800" dirty="0" smtClean="0">
                <a:latin typeface="+mj-ea"/>
                <a:ea typeface="+mj-ea"/>
              </a:rPr>
              <a:t>模式</a:t>
            </a:r>
            <a:r>
              <a:rPr lang="en-US" altLang="zh-CN" sz="2800" dirty="0" smtClean="0">
                <a:latin typeface="+mj-ea"/>
                <a:ea typeface="+mj-ea"/>
              </a:rPr>
              <a:t>1</a:t>
            </a:r>
            <a:r>
              <a:rPr lang="zh-CN" altLang="zh-CN" sz="2800" dirty="0" smtClean="0">
                <a:latin typeface="+mj-ea"/>
                <a:ea typeface="+mj-ea"/>
              </a:rPr>
              <a:t>）</a:t>
            </a:r>
            <a:endParaRPr lang="zh-CN" altLang="zh-CN" sz="2800" dirty="0">
              <a:latin typeface="+mj-ea"/>
              <a:ea typeface="+mj-ea"/>
            </a:endParaRPr>
          </a:p>
          <a:p>
            <a:r>
              <a:rPr lang="zh-CN" altLang="zh-CN" sz="2800" dirty="0">
                <a:latin typeface="+mj-ea"/>
                <a:ea typeface="+mj-ea"/>
              </a:rPr>
              <a:t>语句</a:t>
            </a:r>
          </a:p>
          <a:p>
            <a:r>
              <a:rPr lang="zh-CN" altLang="zh-CN" sz="2800" dirty="0">
                <a:latin typeface="+mj-ea"/>
                <a:ea typeface="+mj-ea"/>
              </a:rPr>
              <a:t>；；</a:t>
            </a:r>
          </a:p>
          <a:p>
            <a:r>
              <a:rPr lang="zh-CN" altLang="en-US" sz="2800" dirty="0" smtClean="0">
                <a:latin typeface="+mj-ea"/>
                <a:ea typeface="+mj-ea"/>
              </a:rPr>
              <a:t>模式</a:t>
            </a:r>
            <a:r>
              <a:rPr lang="en-US" altLang="zh-CN" sz="2800" dirty="0" smtClean="0">
                <a:latin typeface="+mj-ea"/>
                <a:ea typeface="+mj-ea"/>
              </a:rPr>
              <a:t>2</a:t>
            </a:r>
            <a:r>
              <a:rPr lang="zh-CN" altLang="zh-CN" sz="2800" dirty="0" smtClean="0">
                <a:latin typeface="+mj-ea"/>
                <a:ea typeface="+mj-ea"/>
              </a:rPr>
              <a:t>）</a:t>
            </a:r>
            <a:endParaRPr lang="zh-CN" altLang="zh-CN" sz="2800" dirty="0">
              <a:latin typeface="+mj-ea"/>
              <a:ea typeface="+mj-ea"/>
            </a:endParaRPr>
          </a:p>
          <a:p>
            <a:r>
              <a:rPr lang="en-US" altLang="zh-CN" sz="2800" dirty="0">
                <a:latin typeface="+mj-ea"/>
                <a:ea typeface="+mj-ea"/>
              </a:rPr>
              <a:t>   </a:t>
            </a:r>
            <a:r>
              <a:rPr lang="zh-CN" altLang="zh-CN" sz="2800" dirty="0">
                <a:latin typeface="+mj-ea"/>
                <a:ea typeface="+mj-ea"/>
              </a:rPr>
              <a:t>语句</a:t>
            </a:r>
          </a:p>
          <a:p>
            <a:r>
              <a:rPr lang="zh-CN" altLang="zh-CN" sz="2800" dirty="0">
                <a:latin typeface="+mj-ea"/>
                <a:ea typeface="+mj-ea"/>
              </a:rPr>
              <a:t>；；</a:t>
            </a:r>
          </a:p>
          <a:p>
            <a:r>
              <a:rPr lang="en-US" altLang="zh-CN" sz="2800" dirty="0">
                <a:latin typeface="+mj-ea"/>
                <a:ea typeface="+mj-ea"/>
              </a:rPr>
              <a:t>*)</a:t>
            </a:r>
            <a:endParaRPr lang="zh-CN" altLang="zh-CN" sz="2800" dirty="0">
              <a:latin typeface="+mj-ea"/>
              <a:ea typeface="+mj-ea"/>
            </a:endParaRPr>
          </a:p>
          <a:p>
            <a:r>
              <a:rPr lang="en-US" altLang="zh-CN" sz="2800" dirty="0">
                <a:latin typeface="+mj-ea"/>
                <a:ea typeface="+mj-ea"/>
              </a:rPr>
              <a:t>  </a:t>
            </a:r>
            <a:r>
              <a:rPr lang="zh-CN" altLang="zh-CN" sz="2800" dirty="0">
                <a:latin typeface="+mj-ea"/>
                <a:ea typeface="+mj-ea"/>
              </a:rPr>
              <a:t>语句</a:t>
            </a:r>
          </a:p>
          <a:p>
            <a:r>
              <a:rPr lang="zh-CN" altLang="zh-CN" sz="2800" dirty="0">
                <a:latin typeface="+mj-ea"/>
                <a:ea typeface="+mj-ea"/>
              </a:rPr>
              <a:t>；；</a:t>
            </a:r>
          </a:p>
          <a:p>
            <a:r>
              <a:rPr lang="en-US" altLang="zh-CN" sz="2800" dirty="0" err="1">
                <a:latin typeface="+mj-ea"/>
                <a:ea typeface="+mj-ea"/>
              </a:rPr>
              <a:t>esac</a:t>
            </a:r>
            <a:endParaRPr lang="zh-CN" altLang="en-US" sz="2800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79912" y="2354397"/>
            <a:ext cx="504056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-457200">
              <a:buFont typeface="Wingdings" pitchFamily="2" charset="2"/>
              <a:buChar char="u"/>
            </a:pPr>
            <a:r>
              <a:rPr lang="en-US" altLang="zh-CN" dirty="0" smtClean="0">
                <a:latin typeface="+mj-ea"/>
                <a:ea typeface="+mj-ea"/>
              </a:rPr>
              <a:t>case</a:t>
            </a:r>
            <a:r>
              <a:rPr lang="zh-CN" altLang="en-US" dirty="0">
                <a:latin typeface="+mj-ea"/>
                <a:ea typeface="+mj-ea"/>
              </a:rPr>
              <a:t>行尾必须为单词“</a:t>
            </a:r>
            <a:r>
              <a:rPr lang="en-US" altLang="zh-CN" dirty="0">
                <a:latin typeface="+mj-ea"/>
                <a:ea typeface="+mj-ea"/>
              </a:rPr>
              <a:t>in”</a:t>
            </a:r>
            <a:r>
              <a:rPr lang="zh-CN" altLang="en-US" dirty="0">
                <a:latin typeface="+mj-ea"/>
                <a:ea typeface="+mj-ea"/>
              </a:rPr>
              <a:t>，每一个</a:t>
            </a:r>
            <a:r>
              <a:rPr lang="zh-CN" altLang="en-US" dirty="0" smtClean="0">
                <a:latin typeface="+mj-ea"/>
                <a:ea typeface="+mj-ea"/>
              </a:rPr>
              <a:t>模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        式</a:t>
            </a:r>
            <a:r>
              <a:rPr lang="zh-CN" altLang="en-US" dirty="0">
                <a:latin typeface="+mj-ea"/>
                <a:ea typeface="+mj-ea"/>
              </a:rPr>
              <a:t>必须以右括号“）”结束。</a:t>
            </a:r>
          </a:p>
          <a:p>
            <a:pPr indent="-457200">
              <a:buFont typeface="Wingdings" pitchFamily="2" charset="2"/>
              <a:buChar char="u"/>
            </a:pPr>
            <a:r>
              <a:rPr lang="zh-CN" altLang="en-US" dirty="0">
                <a:latin typeface="+mj-ea"/>
                <a:ea typeface="+mj-ea"/>
              </a:rPr>
              <a:t> </a:t>
            </a:r>
            <a:r>
              <a:rPr lang="zh-CN" altLang="en-US" dirty="0" smtClean="0">
                <a:latin typeface="+mj-ea"/>
                <a:ea typeface="+mj-ea"/>
              </a:rPr>
              <a:t>双</a:t>
            </a:r>
            <a:r>
              <a:rPr lang="zh-CN" altLang="en-US" dirty="0">
                <a:latin typeface="+mj-ea"/>
                <a:ea typeface="+mj-ea"/>
              </a:rPr>
              <a:t>分号“</a:t>
            </a:r>
            <a:r>
              <a:rPr lang="en-US" altLang="zh-CN" b="1" dirty="0">
                <a:latin typeface="+mj-ea"/>
                <a:ea typeface="+mj-ea"/>
              </a:rPr>
              <a:t>;;</a:t>
            </a:r>
            <a:r>
              <a:rPr lang="zh-CN" altLang="en-US" dirty="0">
                <a:latin typeface="+mj-ea"/>
                <a:ea typeface="+mj-ea"/>
              </a:rPr>
              <a:t>”表示命令序列结束。</a:t>
            </a:r>
          </a:p>
          <a:p>
            <a:pPr indent="-457200">
              <a:buFont typeface="Wingdings" pitchFamily="2" charset="2"/>
              <a:buChar char="u"/>
            </a:pPr>
            <a:r>
              <a:rPr lang="zh-CN" altLang="en-US" dirty="0">
                <a:latin typeface="+mj-ea"/>
                <a:ea typeface="+mj-ea"/>
              </a:rPr>
              <a:t> </a:t>
            </a:r>
            <a:r>
              <a:rPr lang="zh-CN" altLang="en-US" dirty="0" smtClean="0">
                <a:latin typeface="+mj-ea"/>
                <a:ea typeface="+mj-ea"/>
              </a:rPr>
              <a:t>匹配</a:t>
            </a:r>
            <a:r>
              <a:rPr lang="zh-CN" altLang="en-US" dirty="0">
                <a:latin typeface="+mj-ea"/>
                <a:ea typeface="+mj-ea"/>
              </a:rPr>
              <a:t>模式中可是使用方括号表示一个</a:t>
            </a:r>
            <a:r>
              <a:rPr lang="zh-CN" altLang="en-US" dirty="0" smtClean="0">
                <a:latin typeface="+mj-ea"/>
                <a:ea typeface="+mj-ea"/>
              </a:rPr>
              <a:t>连续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en-US" altLang="zh-CN" dirty="0" smtClean="0">
                <a:latin typeface="+mj-ea"/>
                <a:ea typeface="+mj-ea"/>
              </a:rPr>
              <a:t>       </a:t>
            </a:r>
            <a:r>
              <a:rPr lang="zh-CN" altLang="en-US" dirty="0" smtClean="0">
                <a:latin typeface="+mj-ea"/>
                <a:ea typeface="+mj-ea"/>
              </a:rPr>
              <a:t>的</a:t>
            </a:r>
            <a:r>
              <a:rPr lang="zh-CN" altLang="en-US" dirty="0">
                <a:latin typeface="+mj-ea"/>
                <a:ea typeface="+mj-ea"/>
              </a:rPr>
              <a:t>范围，如</a:t>
            </a:r>
            <a:r>
              <a:rPr lang="en-US" altLang="zh-CN" dirty="0">
                <a:latin typeface="+mj-ea"/>
                <a:ea typeface="+mj-ea"/>
              </a:rPr>
              <a:t>[0-9]</a:t>
            </a:r>
            <a:r>
              <a:rPr lang="zh-CN" altLang="en-US" dirty="0">
                <a:latin typeface="+mj-ea"/>
                <a:ea typeface="+mj-ea"/>
              </a:rPr>
              <a:t>；使用竖杠符号“</a:t>
            </a:r>
            <a:r>
              <a:rPr lang="en-US" altLang="zh-CN" dirty="0">
                <a:latin typeface="+mj-ea"/>
                <a:ea typeface="+mj-ea"/>
              </a:rPr>
              <a:t>|”</a:t>
            </a:r>
            <a:r>
              <a:rPr lang="zh-CN" altLang="en-US" dirty="0" smtClean="0">
                <a:latin typeface="+mj-ea"/>
                <a:ea typeface="+mj-ea"/>
              </a:rPr>
              <a:t>表示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en-US" altLang="zh-CN" dirty="0" smtClean="0">
                <a:latin typeface="+mj-ea"/>
                <a:ea typeface="+mj-ea"/>
              </a:rPr>
              <a:t>       </a:t>
            </a:r>
            <a:r>
              <a:rPr lang="zh-CN" altLang="en-US" dirty="0" smtClean="0">
                <a:latin typeface="+mj-ea"/>
                <a:ea typeface="+mj-ea"/>
              </a:rPr>
              <a:t>或</a:t>
            </a:r>
            <a:r>
              <a:rPr lang="zh-CN" altLang="en-US" dirty="0">
                <a:latin typeface="+mj-ea"/>
                <a:ea typeface="+mj-ea"/>
              </a:rPr>
              <a:t>。</a:t>
            </a:r>
          </a:p>
          <a:p>
            <a:pPr indent="-457200">
              <a:buFont typeface="Wingdings" pitchFamily="2" charset="2"/>
              <a:buChar char="u"/>
            </a:pPr>
            <a:r>
              <a:rPr lang="zh-CN" altLang="en-US" dirty="0">
                <a:latin typeface="+mj-ea"/>
                <a:ea typeface="+mj-ea"/>
              </a:rPr>
              <a:t> </a:t>
            </a:r>
            <a:r>
              <a:rPr lang="zh-CN" altLang="en-US" dirty="0" smtClean="0">
                <a:latin typeface="+mj-ea"/>
                <a:ea typeface="+mj-ea"/>
              </a:rPr>
              <a:t>最后</a:t>
            </a:r>
            <a:r>
              <a:rPr lang="zh-CN" altLang="en-US" dirty="0">
                <a:latin typeface="+mj-ea"/>
                <a:ea typeface="+mj-ea"/>
              </a:rPr>
              <a:t>的“*）”表示默认模式，当使用</a:t>
            </a:r>
            <a:r>
              <a:rPr lang="zh-CN" altLang="en-US" dirty="0" smtClean="0">
                <a:latin typeface="+mj-ea"/>
                <a:ea typeface="+mj-ea"/>
              </a:rPr>
              <a:t>前面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en-US" altLang="zh-CN" dirty="0" smtClean="0">
                <a:latin typeface="+mj-ea"/>
                <a:ea typeface="+mj-ea"/>
              </a:rPr>
              <a:t>       </a:t>
            </a:r>
            <a:r>
              <a:rPr lang="zh-CN" altLang="en-US" dirty="0" smtClean="0">
                <a:latin typeface="+mj-ea"/>
                <a:ea typeface="+mj-ea"/>
              </a:rPr>
              <a:t>的</a:t>
            </a:r>
            <a:r>
              <a:rPr lang="zh-CN" altLang="en-US" dirty="0">
                <a:latin typeface="+mj-ea"/>
                <a:ea typeface="+mj-ea"/>
              </a:rPr>
              <a:t>各种模式均无法匹配该变量时，将</a:t>
            </a:r>
            <a:r>
              <a:rPr lang="zh-CN" altLang="en-US" dirty="0" smtClean="0">
                <a:latin typeface="+mj-ea"/>
                <a:ea typeface="+mj-ea"/>
              </a:rPr>
              <a:t>执行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en-US" altLang="zh-CN" dirty="0" smtClean="0">
                <a:latin typeface="+mj-ea"/>
                <a:ea typeface="+mj-ea"/>
              </a:rPr>
              <a:t>      </a:t>
            </a:r>
            <a:r>
              <a:rPr lang="zh-CN" altLang="en-US" dirty="0" smtClean="0">
                <a:latin typeface="+mj-ea"/>
                <a:ea typeface="+mj-ea"/>
              </a:rPr>
              <a:t>“*）”后的</a:t>
            </a:r>
            <a:r>
              <a:rPr lang="zh-CN" altLang="en-US" dirty="0">
                <a:latin typeface="+mj-ea"/>
                <a:ea typeface="+mj-ea"/>
              </a:rPr>
              <a:t>命令序列。</a:t>
            </a:r>
          </a:p>
        </p:txBody>
      </p:sp>
    </p:spTree>
    <p:extLst>
      <p:ext uri="{BB962C8B-B14F-4D97-AF65-F5344CB8AC3E}">
        <p14:creationId xmlns:p14="http://schemas.microsoft.com/office/powerpoint/2010/main" val="32226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Shell</a:t>
            </a:r>
            <a:r>
              <a:rPr lang="zh-CN" altLang="en-US" dirty="0" smtClean="0"/>
              <a:t>简介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Bash</a:t>
            </a:r>
            <a:r>
              <a:rPr lang="zh-CN" altLang="en-US" dirty="0" smtClean="0"/>
              <a:t>编程基础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>
                <a:solidFill>
                  <a:srgbClr val="C00000"/>
                </a:solidFill>
              </a:rPr>
              <a:t>Shell</a:t>
            </a:r>
            <a:r>
              <a:rPr lang="zh-CN" altLang="en-US" dirty="0" smtClean="0">
                <a:solidFill>
                  <a:srgbClr val="C00000"/>
                </a:solidFill>
              </a:rPr>
              <a:t>实际编程操作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50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568952" cy="4824536"/>
          </a:xfrm>
        </p:spPr>
        <p:txBody>
          <a:bodyPr/>
          <a:lstStyle/>
          <a:p>
            <a:r>
              <a:rPr lang="zh-CN" altLang="en-US" sz="2400" dirty="0" smtClean="0">
                <a:latin typeface="+mj-ea"/>
                <a:ea typeface="+mj-ea"/>
              </a:rPr>
              <a:t>实验目的：</a:t>
            </a:r>
            <a:endParaRPr lang="en-US" altLang="zh-CN" sz="2400" dirty="0"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 smtClean="0">
                <a:latin typeface="+mj-ea"/>
                <a:ea typeface="+mj-ea"/>
              </a:rPr>
              <a:t>熟悉</a:t>
            </a:r>
            <a:r>
              <a:rPr lang="zh-CN" altLang="en-US" sz="2000" dirty="0">
                <a:latin typeface="+mj-ea"/>
                <a:ea typeface="+mj-ea"/>
              </a:rPr>
              <a:t>创建</a:t>
            </a:r>
            <a:r>
              <a:rPr lang="en-US" altLang="zh-CN" sz="2000" dirty="0">
                <a:latin typeface="+mj-ea"/>
                <a:ea typeface="+mj-ea"/>
              </a:rPr>
              <a:t>/</a:t>
            </a:r>
            <a:r>
              <a:rPr lang="zh-CN" altLang="en-US" sz="2000" dirty="0">
                <a:latin typeface="+mj-ea"/>
                <a:ea typeface="+mj-ea"/>
              </a:rPr>
              <a:t>使用脚本的步骤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 smtClean="0">
                <a:latin typeface="+mj-ea"/>
                <a:ea typeface="+mj-ea"/>
              </a:rPr>
              <a:t>熟悉</a:t>
            </a:r>
            <a:r>
              <a:rPr lang="en-US" altLang="zh-CN" sz="2000" dirty="0">
                <a:latin typeface="+mj-ea"/>
                <a:ea typeface="+mj-ea"/>
              </a:rPr>
              <a:t>bash</a:t>
            </a:r>
            <a:r>
              <a:rPr lang="zh-CN" altLang="en-US" sz="2000" dirty="0">
                <a:latin typeface="+mj-ea"/>
                <a:ea typeface="+mj-ea"/>
              </a:rPr>
              <a:t>的内部命令、初始化脚本、执行方式、终端控制</a:t>
            </a:r>
            <a:r>
              <a:rPr lang="en-US" altLang="zh-CN" sz="2000" dirty="0">
                <a:latin typeface="+mj-ea"/>
                <a:ea typeface="+mj-ea"/>
              </a:rPr>
              <a:t>(</a:t>
            </a:r>
            <a:r>
              <a:rPr lang="zh-CN" altLang="en-US" sz="2000" dirty="0">
                <a:latin typeface="+mj-ea"/>
                <a:ea typeface="+mj-ea"/>
              </a:rPr>
              <a:t>重定向</a:t>
            </a:r>
            <a:r>
              <a:rPr lang="en-US" altLang="zh-CN" sz="2000" dirty="0">
                <a:latin typeface="+mj-ea"/>
                <a:ea typeface="+mj-ea"/>
              </a:rPr>
              <a:t>)</a:t>
            </a:r>
            <a:r>
              <a:rPr lang="zh-CN" altLang="en-US" sz="2000" dirty="0">
                <a:latin typeface="+mj-ea"/>
                <a:ea typeface="+mj-ea"/>
              </a:rPr>
              <a:t>、数学运算、控制语句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 smtClean="0">
                <a:latin typeface="+mj-ea"/>
                <a:ea typeface="+mj-ea"/>
              </a:rPr>
              <a:t>熟悉</a:t>
            </a:r>
            <a:r>
              <a:rPr lang="en-US" altLang="zh-CN" sz="2000" dirty="0">
                <a:latin typeface="+mj-ea"/>
                <a:ea typeface="+mj-ea"/>
              </a:rPr>
              <a:t>shell</a:t>
            </a:r>
            <a:r>
              <a:rPr lang="zh-CN" altLang="en-US" sz="2000" dirty="0">
                <a:latin typeface="+mj-ea"/>
                <a:ea typeface="+mj-ea"/>
              </a:rPr>
              <a:t>脚本编程</a:t>
            </a:r>
          </a:p>
          <a:p>
            <a:r>
              <a:rPr lang="zh-CN" altLang="en-US" sz="2400" dirty="0" smtClean="0">
                <a:latin typeface="+mj-ea"/>
                <a:ea typeface="+mj-ea"/>
              </a:rPr>
              <a:t>实验原理：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0" indent="0">
              <a:lnSpc>
                <a:spcPts val="2600"/>
              </a:lnSpc>
              <a:buNone/>
            </a:pPr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Shell</a:t>
            </a:r>
            <a:r>
              <a:rPr lang="en-US" altLang="zh-CN" sz="2000" dirty="0">
                <a:latin typeface="+mj-ea"/>
                <a:ea typeface="+mj-ea"/>
              </a:rPr>
              <a:t> </a:t>
            </a:r>
            <a:r>
              <a:rPr lang="zh-CN" altLang="en-US" sz="2000" dirty="0">
                <a:latin typeface="+mj-ea"/>
                <a:ea typeface="+mj-ea"/>
              </a:rPr>
              <a:t>除了作为命令解释程序以外，还是一种高级程序设计语言，它有变量，关键字，有各种控制语句，如</a:t>
            </a:r>
            <a:r>
              <a:rPr lang="en-US" altLang="zh-CN" sz="2000" dirty="0">
                <a:latin typeface="+mj-ea"/>
                <a:ea typeface="+mj-ea"/>
              </a:rPr>
              <a:t>if, case, while, for </a:t>
            </a:r>
            <a:r>
              <a:rPr lang="zh-CN" altLang="en-US" sz="2000" dirty="0">
                <a:latin typeface="+mj-ea"/>
                <a:ea typeface="+mj-ea"/>
              </a:rPr>
              <a:t>等语句，有自己的语法结构。利用</a:t>
            </a:r>
            <a:r>
              <a:rPr lang="en-US" altLang="zh-CN" sz="2000" dirty="0">
                <a:latin typeface="+mj-ea"/>
                <a:ea typeface="+mj-ea"/>
              </a:rPr>
              <a:t>Shell</a:t>
            </a:r>
            <a:r>
              <a:rPr lang="zh-CN" altLang="en-US" sz="2000" dirty="0">
                <a:latin typeface="+mj-ea"/>
                <a:ea typeface="+mj-ea"/>
              </a:rPr>
              <a:t>程序设计语言可以编写出功能很强、但代码简单的程序，特别是它把相关的</a:t>
            </a:r>
            <a:r>
              <a:rPr lang="en-US" altLang="zh-CN" sz="2000" dirty="0">
                <a:latin typeface="+mj-ea"/>
                <a:ea typeface="+mj-ea"/>
              </a:rPr>
              <a:t>Linux</a:t>
            </a:r>
            <a:r>
              <a:rPr lang="zh-CN" altLang="en-US" sz="2000" dirty="0">
                <a:latin typeface="+mj-ea"/>
                <a:ea typeface="+mj-ea"/>
              </a:rPr>
              <a:t>命令有机地组合在一起，可大大提高编程的效率，充分利用</a:t>
            </a:r>
            <a:r>
              <a:rPr lang="en-US" altLang="zh-CN" sz="2000" dirty="0">
                <a:latin typeface="+mj-ea"/>
                <a:ea typeface="+mj-ea"/>
              </a:rPr>
              <a:t>Linux</a:t>
            </a:r>
            <a:r>
              <a:rPr lang="zh-CN" altLang="en-US" sz="2000" dirty="0">
                <a:latin typeface="+mj-ea"/>
                <a:ea typeface="+mj-ea"/>
              </a:rPr>
              <a:t>系统的开放性能，设计出适合自己要求的命令。</a:t>
            </a:r>
          </a:p>
          <a:p>
            <a:r>
              <a:rPr lang="zh-CN" altLang="en-US" sz="2400" dirty="0" smtClean="0">
                <a:latin typeface="+mj-ea"/>
                <a:ea typeface="+mj-ea"/>
              </a:rPr>
              <a:t>实验</a:t>
            </a:r>
            <a:r>
              <a:rPr lang="zh-CN" altLang="en-US" sz="2400" dirty="0" smtClean="0">
                <a:latin typeface="+mj-ea"/>
                <a:ea typeface="+mj-ea"/>
              </a:rPr>
              <a:t>内容：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>
                <a:latin typeface="+mj-ea"/>
                <a:ea typeface="+mj-ea"/>
              </a:rPr>
              <a:t>shell</a:t>
            </a:r>
            <a:r>
              <a:rPr lang="zh-CN" altLang="en-US" sz="2000" dirty="0" smtClean="0">
                <a:latin typeface="+mj-ea"/>
                <a:ea typeface="+mj-ea"/>
              </a:rPr>
              <a:t>分类</a:t>
            </a:r>
            <a:endParaRPr lang="en-US" altLang="zh-CN" sz="2000" dirty="0" smtClean="0"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>
                <a:latin typeface="+mj-ea"/>
                <a:ea typeface="+mj-ea"/>
              </a:rPr>
              <a:t>bash</a:t>
            </a:r>
            <a:r>
              <a:rPr lang="zh-CN" altLang="en-US" sz="2000" dirty="0" smtClean="0">
                <a:latin typeface="+mj-ea"/>
                <a:ea typeface="+mj-ea"/>
              </a:rPr>
              <a:t>配置文件</a:t>
            </a:r>
            <a:endParaRPr lang="en-US" altLang="zh-CN" sz="2000" dirty="0" smtClean="0"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>
                <a:latin typeface="+mj-ea"/>
                <a:ea typeface="+mj-ea"/>
              </a:rPr>
              <a:t>shell</a:t>
            </a:r>
            <a:r>
              <a:rPr lang="zh-CN" altLang="en-US" sz="2000" dirty="0">
                <a:latin typeface="+mj-ea"/>
                <a:ea typeface="+mj-ea"/>
              </a:rPr>
              <a:t>脚本编程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6726" y="116632"/>
            <a:ext cx="6480175" cy="620688"/>
          </a:xfrm>
        </p:spPr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编程实际操作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85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52400" y="4591050"/>
            <a:ext cx="8839200" cy="2087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93763" y="5764213"/>
            <a:ext cx="7356475" cy="785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通讯地址：北京市海淀区东北旺西路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号中关村软件园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36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 </a:t>
            </a:r>
            <a:endParaRPr lang="en-US" altLang="zh-CN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邮政编码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100094 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联系电话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010-56308000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微博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http://weibo.com/zksugon     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sz="1000" spc="100" dirty="0">
                <a:solidFill>
                  <a:schemeClr val="bg1"/>
                </a:solidFill>
              </a:rPr>
              <a:t>EMAIL:SUGONBRAND@SUGON.COM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网站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(web)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Http://www.sugon.com</a:t>
            </a:r>
            <a:endParaRPr lang="zh-CN" altLang="en-US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28519" y="4565784"/>
            <a:ext cx="4445448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8000" dirty="0">
                <a:gradFill>
                  <a:gsLst>
                    <a:gs pos="9623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glow rad="63500">
                    <a:schemeClr val="tx1">
                      <a:alpha val="30000"/>
                    </a:schemeClr>
                  </a:glow>
                  <a:outerShdw blurRad="50800" dist="50800" dir="5400000" algn="ctr" rotWithShape="0">
                    <a:srgbClr val="000000">
                      <a:alpha val="52000"/>
                    </a:srgbClr>
                  </a:outerShdw>
                </a:effectLst>
                <a:latin typeface="方正大黑简体" pitchFamily="65" charset="-122"/>
                <a:ea typeface="方正大黑简体" pitchFamily="65" charset="-122"/>
              </a:rPr>
              <a:t>THANKS</a:t>
            </a:r>
            <a:endParaRPr lang="zh-CN" altLang="en-US" sz="8000" dirty="0">
              <a:gradFill>
                <a:gsLst>
                  <a:gs pos="9623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/>
                  </a:gs>
                </a:gsLst>
                <a:lin ang="5400000" scaled="0"/>
              </a:gradFill>
              <a:effectLst>
                <a:glow rad="63500">
                  <a:schemeClr val="tx1">
                    <a:alpha val="30000"/>
                  </a:schemeClr>
                </a:glow>
                <a:outerShdw blurRad="50800" dist="50800" dir="5400000" algn="ctr" rotWithShape="0">
                  <a:srgbClr val="000000">
                    <a:alpha val="52000"/>
                  </a:srgbClr>
                </a:outerShdw>
              </a:effectLst>
              <a:latin typeface="方正大黑简体" pitchFamily="65" charset="-122"/>
              <a:ea typeface="方正大黑简体" pitchFamily="65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149975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t="5578" b="5578"/>
          <a:stretch/>
        </p:blipFill>
        <p:spPr bwMode="auto">
          <a:xfrm>
            <a:off x="6150097" y="2481831"/>
            <a:ext cx="2825145" cy="1905244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/>
          </a:blip>
          <a:srcRect l="4985" t="7926" r="4985"/>
          <a:stretch/>
        </p:blipFill>
        <p:spPr bwMode="auto">
          <a:xfrm>
            <a:off x="3151251" y="179653"/>
            <a:ext cx="2841504" cy="20870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/>
          </a:blip>
          <a:srcRect l="5096" t="10577" r="5096" b="-385"/>
          <a:stretch/>
        </p:blipFill>
        <p:spPr bwMode="auto">
          <a:xfrm>
            <a:off x="152403" y="2470923"/>
            <a:ext cx="2841505" cy="191615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sp>
        <p:nvSpPr>
          <p:cNvPr id="2" name="矩形 1"/>
          <p:cNvSpPr/>
          <p:nvPr/>
        </p:nvSpPr>
        <p:spPr>
          <a:xfrm>
            <a:off x="1893888" y="5791200"/>
            <a:ext cx="18415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en-US" sz="1200" b="1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46071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39750" y="1088269"/>
            <a:ext cx="8078964" cy="482453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弱类型解释性语言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marL="514350" indent="-514350">
              <a:buFont typeface="+mj-lt"/>
              <a:buAutoNum type="arabicPeriod" startAt="2"/>
            </a:pPr>
            <a:endParaRPr lang="en-US" altLang="zh-CN" dirty="0" smtClean="0"/>
          </a:p>
          <a:p>
            <a:pPr marL="514350" indent="-514350">
              <a:buFont typeface="+mj-lt"/>
              <a:buAutoNum type="arabicPeriod" startAt="2"/>
            </a:pPr>
            <a:endParaRPr lang="en-US" altLang="zh-CN" dirty="0"/>
          </a:p>
          <a:p>
            <a:pPr marL="514350" indent="-514350">
              <a:buFont typeface="+mj-lt"/>
              <a:buAutoNum type="arabicPeriod" startAt="2"/>
            </a:pPr>
            <a:endParaRPr lang="en-US" altLang="zh-CN" dirty="0" smtClean="0"/>
          </a:p>
          <a:p>
            <a:pPr marL="514350" indent="-514350">
              <a:buFont typeface="+mj-lt"/>
              <a:buAutoNum type="arabicPeriod" startAt="2"/>
            </a:pPr>
            <a:endParaRPr lang="en-US" altLang="zh-CN" dirty="0"/>
          </a:p>
          <a:p>
            <a:pPr marL="514350" indent="-514350">
              <a:buFont typeface="+mj-lt"/>
              <a:buAutoNum type="arabicPeriod" startAt="2"/>
            </a:pPr>
            <a:endParaRPr lang="en-US" altLang="zh-CN" dirty="0" smtClean="0"/>
          </a:p>
          <a:p>
            <a:pPr marL="514350" indent="-514350">
              <a:buFont typeface="+mj-lt"/>
              <a:buAutoNum type="arabicPeriod" startAt="2"/>
            </a:pPr>
            <a:endParaRPr lang="en-US" altLang="zh-CN" dirty="0"/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dirty="0" smtClean="0"/>
              <a:t>Bash</a:t>
            </a:r>
            <a:r>
              <a:rPr lang="zh-CN" altLang="en-US" dirty="0" smtClean="0"/>
              <a:t>：解释器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什么是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grpSp>
        <p:nvGrpSpPr>
          <p:cNvPr id="4" name="组合 16"/>
          <p:cNvGrpSpPr>
            <a:grpSpLocks/>
          </p:cNvGrpSpPr>
          <p:nvPr/>
        </p:nvGrpSpPr>
        <p:grpSpPr bwMode="auto">
          <a:xfrm>
            <a:off x="1907704" y="1268760"/>
            <a:ext cx="7845425" cy="4329112"/>
            <a:chOff x="1997968" y="2132856"/>
            <a:chExt cx="7845152" cy="4329112"/>
          </a:xfrm>
        </p:grpSpPr>
        <p:grpSp>
          <p:nvGrpSpPr>
            <p:cNvPr id="5" name="组合 4"/>
            <p:cNvGrpSpPr>
              <a:grpSpLocks/>
            </p:cNvGrpSpPr>
            <p:nvPr/>
          </p:nvGrpSpPr>
          <p:grpSpPr bwMode="auto">
            <a:xfrm>
              <a:off x="2411760" y="2132856"/>
              <a:ext cx="7431360" cy="4329112"/>
              <a:chOff x="381000" y="1385888"/>
              <a:chExt cx="7431360" cy="4329112"/>
            </a:xfrm>
          </p:grpSpPr>
          <p:sp>
            <p:nvSpPr>
              <p:cNvPr id="7" name="Oval 3"/>
              <p:cNvSpPr>
                <a:spLocks noChangeArrowheads="1"/>
              </p:cNvSpPr>
              <p:nvPr/>
            </p:nvSpPr>
            <p:spPr bwMode="auto">
              <a:xfrm>
                <a:off x="1600200" y="1752600"/>
                <a:ext cx="4572000" cy="3962400"/>
              </a:xfrm>
              <a:prstGeom prst="ellipse">
                <a:avLst/>
              </a:prstGeom>
              <a:solidFill>
                <a:srgbClr val="000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b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" name="Oval 4"/>
              <p:cNvSpPr>
                <a:spLocks noChangeArrowheads="1"/>
              </p:cNvSpPr>
              <p:nvPr/>
            </p:nvSpPr>
            <p:spPr bwMode="auto">
              <a:xfrm>
                <a:off x="1981200" y="2133600"/>
                <a:ext cx="3886200" cy="31242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b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" name="Oval 5"/>
              <p:cNvSpPr>
                <a:spLocks noChangeArrowheads="1"/>
              </p:cNvSpPr>
              <p:nvPr/>
            </p:nvSpPr>
            <p:spPr bwMode="auto">
              <a:xfrm>
                <a:off x="2362200" y="2454275"/>
                <a:ext cx="3048000" cy="2498725"/>
              </a:xfrm>
              <a:prstGeom prst="ellipse">
                <a:avLst/>
              </a:prstGeom>
              <a:solidFill>
                <a:srgbClr val="3366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b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0" name="Oval 6"/>
              <p:cNvSpPr>
                <a:spLocks noChangeArrowheads="1"/>
              </p:cNvSpPr>
              <p:nvPr/>
            </p:nvSpPr>
            <p:spPr bwMode="auto">
              <a:xfrm>
                <a:off x="2667000" y="2667000"/>
                <a:ext cx="2362200" cy="1981200"/>
              </a:xfrm>
              <a:prstGeom prst="ellipse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b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2181200" y="3402112"/>
                <a:ext cx="3352800" cy="519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zh-CN" sz="2800" b="0">
                    <a:latin typeface="微软雅黑" pitchFamily="34" charset="-122"/>
                    <a:ea typeface="微软雅黑" pitchFamily="34" charset="-122"/>
                  </a:rPr>
                  <a:t>hardware</a:t>
                </a:r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 flipV="1">
                <a:off x="5257800" y="2996952"/>
                <a:ext cx="1042392" cy="5844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5526360" y="2774255"/>
                <a:ext cx="22860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zh-CN" sz="1800" b="0">
                    <a:latin typeface="微软雅黑" pitchFamily="34" charset="-122"/>
                    <a:ea typeface="微软雅黑" pitchFamily="34" charset="-122"/>
                  </a:rPr>
                  <a:t>Kernel </a:t>
                </a: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 flipH="1" flipV="1">
                <a:off x="1600200" y="1676400"/>
                <a:ext cx="76200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381000" y="1385888"/>
                <a:ext cx="228600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zh-CN" sz="1800" b="0">
                    <a:latin typeface="微软雅黑" pitchFamily="34" charset="-122"/>
                    <a:ea typeface="微软雅黑" pitchFamily="34" charset="-122"/>
                  </a:rPr>
                  <a:t>Shell</a:t>
                </a:r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 flipH="1" flipV="1">
                <a:off x="1143000" y="2743200"/>
                <a:ext cx="68580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997968" y="3206304"/>
              <a:ext cx="22860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1800" b="0">
                  <a:latin typeface="微软雅黑" pitchFamily="34" charset="-122"/>
                  <a:ea typeface="微软雅黑" pitchFamily="34" charset="-122"/>
                </a:rPr>
                <a:t>Applications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94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sz="2800" dirty="0"/>
              <a:t>Shell</a:t>
            </a:r>
            <a:r>
              <a:rPr lang="zh-CN" altLang="en-US" sz="2800" dirty="0"/>
              <a:t>是</a:t>
            </a:r>
            <a:r>
              <a:rPr lang="en-US" altLang="zh-CN" sz="2800" dirty="0"/>
              <a:t>Linux</a:t>
            </a:r>
            <a:r>
              <a:rPr lang="zh-CN" altLang="en-US" sz="2800" dirty="0"/>
              <a:t>的用户接口</a:t>
            </a:r>
          </a:p>
          <a:p>
            <a:r>
              <a:rPr lang="zh-CN" altLang="en-US" sz="2800" dirty="0"/>
              <a:t>简单易用的命令组合完成复杂任务</a:t>
            </a:r>
          </a:p>
          <a:p>
            <a:r>
              <a:rPr lang="zh-CN" altLang="en-US" sz="2800" dirty="0"/>
              <a:t>强大的综合处理功能</a:t>
            </a:r>
          </a:p>
          <a:p>
            <a:r>
              <a:rPr lang="zh-CN" altLang="en-US" sz="2800" dirty="0"/>
              <a:t>一生受用好工具</a:t>
            </a:r>
          </a:p>
          <a:p>
            <a:r>
              <a:rPr lang="en-US" altLang="zh-CN" dirty="0"/>
              <a:t>...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为什么要学习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33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Shell</a:t>
            </a:r>
            <a:r>
              <a:rPr lang="zh-CN" altLang="en-US" dirty="0" smtClean="0"/>
              <a:t>简介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>
                <a:solidFill>
                  <a:srgbClr val="C00000"/>
                </a:solidFill>
              </a:rPr>
              <a:t>Bash</a:t>
            </a:r>
            <a:r>
              <a:rPr lang="zh-CN" altLang="en-US" dirty="0" smtClean="0">
                <a:solidFill>
                  <a:srgbClr val="C00000"/>
                </a:solidFill>
              </a:rPr>
              <a:t>编程基础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Shell</a:t>
            </a:r>
            <a:r>
              <a:rPr lang="zh-CN" altLang="en-US" dirty="0"/>
              <a:t>实际编程操作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69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发展历史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AT </a:t>
            </a:r>
            <a:r>
              <a:rPr lang="en-US" altLang="zh-CN" dirty="0"/>
              <a:t>&amp; T </a:t>
            </a:r>
            <a:r>
              <a:rPr lang="zh-CN" altLang="en-US" dirty="0"/>
              <a:t>设计</a:t>
            </a:r>
            <a:r>
              <a:rPr lang="en-US" altLang="zh-CN" dirty="0"/>
              <a:t>Unix </a:t>
            </a:r>
            <a:r>
              <a:rPr lang="zh-CN" altLang="en-US" dirty="0"/>
              <a:t>时设计了</a:t>
            </a:r>
            <a:r>
              <a:rPr lang="en-US" altLang="zh-CN" dirty="0"/>
              <a:t>Bourne Shell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Bash</a:t>
            </a:r>
            <a:r>
              <a:rPr lang="en-US" altLang="zh-CN" dirty="0"/>
              <a:t>: Bourne Again Shell, GNU Project</a:t>
            </a:r>
          </a:p>
          <a:p>
            <a:r>
              <a:rPr lang="zh-CN" altLang="en-US" dirty="0"/>
              <a:t>大多数</a:t>
            </a:r>
            <a:r>
              <a:rPr lang="en-US" altLang="zh-CN" dirty="0"/>
              <a:t>Linux</a:t>
            </a:r>
            <a:r>
              <a:rPr lang="zh-CN" altLang="en-US" dirty="0"/>
              <a:t>发行版的默认</a:t>
            </a:r>
            <a:r>
              <a:rPr lang="en-US" altLang="zh-CN" dirty="0"/>
              <a:t>Shell</a:t>
            </a:r>
            <a:r>
              <a:rPr lang="zh-CN" altLang="en-US" dirty="0"/>
              <a:t>；</a:t>
            </a:r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Bash Shell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95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618516" cy="518457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环境变量：</a:t>
            </a:r>
            <a:r>
              <a:rPr lang="zh-CN" altLang="en-US" sz="1800" dirty="0" smtClean="0"/>
              <a:t>可以跨</a:t>
            </a:r>
            <a:r>
              <a:rPr lang="en-US" altLang="zh-CN" sz="1800" dirty="0" smtClean="0"/>
              <a:t>Bash</a:t>
            </a:r>
          </a:p>
          <a:p>
            <a:r>
              <a:rPr lang="zh-CN" altLang="en-US" sz="2800" dirty="0" smtClean="0"/>
              <a:t>本地变量：</a:t>
            </a:r>
            <a:r>
              <a:rPr lang="zh-CN" altLang="en-US" sz="1800" dirty="0" smtClean="0"/>
              <a:t>局部变量（只属于某一个</a:t>
            </a:r>
            <a:r>
              <a:rPr lang="en-US" altLang="zh-CN" sz="1800" dirty="0" smtClean="0"/>
              <a:t>Bash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r>
              <a:rPr lang="zh-CN" altLang="en-US" sz="2800" dirty="0" smtClean="0"/>
              <a:t>位置变量：</a:t>
            </a:r>
            <a:r>
              <a:rPr lang="zh-CN" altLang="en-US" sz="1800" dirty="0" smtClean="0"/>
              <a:t>用来脚本执行位置的参数</a:t>
            </a:r>
            <a:endParaRPr lang="en-US" altLang="zh-CN" sz="1800" dirty="0" smtClean="0"/>
          </a:p>
          <a:p>
            <a:r>
              <a:rPr lang="zh-CN" altLang="en-US" sz="2800" dirty="0" smtClean="0"/>
              <a:t>特殊变量</a:t>
            </a:r>
            <a:r>
              <a:rPr lang="zh-CN" altLang="en-US" dirty="0" smtClean="0"/>
              <a:t>：</a:t>
            </a:r>
            <a:r>
              <a:rPr lang="en-US" altLang="zh-CN" sz="1800" dirty="0" smtClean="0"/>
              <a:t>Bash</a:t>
            </a:r>
            <a:r>
              <a:rPr lang="zh-CN" altLang="en-US" sz="1800" dirty="0" smtClean="0"/>
              <a:t>内置的用来保存某些特殊数据的变量（也叫系统变量）</a:t>
            </a:r>
            <a:endParaRPr lang="zh-CN" altLang="en-US" sz="1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Bash</a:t>
            </a:r>
            <a:r>
              <a:rPr lang="zh-CN" altLang="en-US" dirty="0" smtClean="0"/>
              <a:t>的变量类型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22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618516" cy="5184576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export </a:t>
            </a:r>
            <a:r>
              <a:rPr lang="zh-CN" altLang="zh-CN" sz="2800" dirty="0"/>
              <a:t>名字</a:t>
            </a:r>
            <a:r>
              <a:rPr lang="en-US" altLang="zh-CN" sz="2800" dirty="0"/>
              <a:t>=</a:t>
            </a:r>
            <a:r>
              <a:rPr lang="zh-CN" altLang="zh-CN" sz="2800" dirty="0"/>
              <a:t>值</a:t>
            </a:r>
          </a:p>
          <a:p>
            <a:r>
              <a:rPr lang="zh-CN" altLang="zh-CN" sz="2800" dirty="0" smtClean="0"/>
              <a:t>作用域</a:t>
            </a:r>
            <a:r>
              <a:rPr lang="zh-CN" altLang="zh-CN" sz="2800" dirty="0"/>
              <a:t>：当前的</a:t>
            </a:r>
            <a:r>
              <a:rPr lang="en-US" altLang="zh-CN" sz="2800" dirty="0"/>
              <a:t>shell</a:t>
            </a:r>
            <a:r>
              <a:rPr lang="zh-CN" altLang="zh-CN" sz="2800" dirty="0"/>
              <a:t>和其子</a:t>
            </a:r>
            <a:r>
              <a:rPr lang="en-US" altLang="zh-CN" sz="2800" dirty="0"/>
              <a:t>shell</a:t>
            </a:r>
            <a:r>
              <a:rPr lang="zh-CN" altLang="zh-CN" sz="2800" dirty="0"/>
              <a:t>。</a:t>
            </a:r>
            <a:endParaRPr lang="zh-CN" altLang="en-US" sz="1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环境变量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4385733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latin typeface="+mj-ea"/>
                <a:ea typeface="+mj-ea"/>
              </a:rPr>
              <a:t>注：脚本</a:t>
            </a:r>
            <a:r>
              <a:rPr lang="zh-CN" altLang="zh-CN" dirty="0">
                <a:latin typeface="+mj-ea"/>
                <a:ea typeface="+mj-ea"/>
              </a:rPr>
              <a:t>在执行时都会启动一个子</a:t>
            </a:r>
            <a:r>
              <a:rPr lang="en-US" altLang="zh-CN" dirty="0">
                <a:latin typeface="+mj-ea"/>
                <a:ea typeface="+mj-ea"/>
              </a:rPr>
              <a:t>shell</a:t>
            </a:r>
            <a:r>
              <a:rPr lang="zh-CN" altLang="zh-CN" dirty="0">
                <a:latin typeface="+mj-ea"/>
                <a:ea typeface="+mj-ea"/>
              </a:rPr>
              <a:t>进程：</a:t>
            </a:r>
          </a:p>
          <a:p>
            <a:r>
              <a:rPr lang="en-US" altLang="zh-CN" dirty="0">
                <a:latin typeface="+mj-ea"/>
                <a:ea typeface="+mj-ea"/>
              </a:rPr>
              <a:t>	</a:t>
            </a:r>
            <a:r>
              <a:rPr lang="zh-CN" altLang="zh-CN" dirty="0">
                <a:latin typeface="+mj-ea"/>
                <a:ea typeface="+mj-ea"/>
              </a:rPr>
              <a:t>命令行中启动的脚本会继承当前</a:t>
            </a:r>
            <a:r>
              <a:rPr lang="en-US" altLang="zh-CN" dirty="0">
                <a:latin typeface="+mj-ea"/>
                <a:ea typeface="+mj-ea"/>
              </a:rPr>
              <a:t>shell</a:t>
            </a:r>
            <a:r>
              <a:rPr lang="zh-CN" altLang="zh-CN" dirty="0">
                <a:latin typeface="+mj-ea"/>
                <a:ea typeface="+mj-ea"/>
              </a:rPr>
              <a:t>环境变量。</a:t>
            </a:r>
          </a:p>
          <a:p>
            <a:r>
              <a:rPr lang="en-US" altLang="zh-CN" dirty="0">
                <a:latin typeface="+mj-ea"/>
                <a:ea typeface="+mj-ea"/>
              </a:rPr>
              <a:t>	</a:t>
            </a:r>
            <a:r>
              <a:rPr lang="zh-CN" altLang="zh-CN" dirty="0">
                <a:latin typeface="+mj-ea"/>
                <a:ea typeface="+mj-ea"/>
              </a:rPr>
              <a:t>系统自动启动脚本（非命令行启动）：则需要自我定义环境变量。</a:t>
            </a:r>
            <a:endParaRPr lang="zh-CN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248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618516" cy="5184576"/>
          </a:xfrm>
        </p:spPr>
        <p:txBody>
          <a:bodyPr>
            <a:normAutofit/>
          </a:bodyPr>
          <a:lstStyle/>
          <a:p>
            <a:r>
              <a:rPr lang="en-US" altLang="zh-CN" sz="2800" dirty="0" err="1"/>
              <a:t>var_name</a:t>
            </a:r>
            <a:r>
              <a:rPr lang="en-US" altLang="zh-CN" sz="2800" dirty="0"/>
              <a:t>=</a:t>
            </a:r>
            <a:r>
              <a:rPr lang="zh-CN" altLang="zh-CN" sz="2800" dirty="0"/>
              <a:t>值</a:t>
            </a:r>
          </a:p>
          <a:p>
            <a:r>
              <a:rPr lang="zh-CN" altLang="zh-CN" sz="2800" dirty="0" smtClean="0"/>
              <a:t>作用域</a:t>
            </a:r>
            <a:r>
              <a:rPr lang="zh-CN" altLang="zh-CN" sz="2800" dirty="0"/>
              <a:t>：整个</a:t>
            </a:r>
            <a:r>
              <a:rPr lang="en-US" altLang="zh-CN" sz="2800" dirty="0"/>
              <a:t>bash</a:t>
            </a:r>
            <a:r>
              <a:rPr lang="zh-CN" altLang="zh-CN" sz="2800" dirty="0"/>
              <a:t>进程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本地变量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53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演示文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1100</Words>
  <Application>Microsoft Office PowerPoint</Application>
  <PresentationFormat>全屏显示(4:3)</PresentationFormat>
  <Paragraphs>235</Paragraphs>
  <Slides>27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8" baseType="lpstr">
      <vt:lpstr>Arial Unicode MS</vt:lpstr>
      <vt:lpstr>方正大黑简体</vt:lpstr>
      <vt:lpstr>黑体</vt:lpstr>
      <vt:lpstr>华文行楷</vt:lpstr>
      <vt:lpstr>宋体</vt:lpstr>
      <vt:lpstr>微软雅黑</vt:lpstr>
      <vt:lpstr>Arial</vt:lpstr>
      <vt:lpstr>Arial Black</vt:lpstr>
      <vt:lpstr>Calibri</vt:lpstr>
      <vt:lpstr>Wingdings</vt:lpstr>
      <vt:lpstr>演示文稿2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Bash中的分支判断（if语句）</vt:lpstr>
      <vt:lpstr>PowerPoint 演示文稿</vt:lpstr>
      <vt:lpstr>PowerPoint 演示文稿</vt:lpstr>
      <vt:lpstr>PowerPoint 演示文稿</vt:lpstr>
      <vt:lpstr>Bash中的循环控制（for循环）</vt:lpstr>
      <vt:lpstr>Bash中的循环控制（while循环）</vt:lpstr>
      <vt:lpstr>CASH语句</vt:lpstr>
      <vt:lpstr>PowerPoint 演示文稿</vt:lpstr>
      <vt:lpstr>PowerPoint 演示文稿</vt:lpstr>
      <vt:lpstr>PowerPoint 演示文稿</vt:lpstr>
    </vt:vector>
  </TitlesOfParts>
  <Company>sugon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用户47</dc:creator>
  <cp:lastModifiedBy>tanyacui</cp:lastModifiedBy>
  <cp:revision>177</cp:revision>
  <dcterms:created xsi:type="dcterms:W3CDTF">2011-03-28T03:13:39Z</dcterms:created>
  <dcterms:modified xsi:type="dcterms:W3CDTF">2017-07-08T16:27:39Z</dcterms:modified>
</cp:coreProperties>
</file>