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1.xml" ContentType="application/vnd.openxmlformats-officedocument.themeOverr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3.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8"/>
  </p:notesMasterIdLst>
  <p:handoutMasterIdLst>
    <p:handoutMasterId r:id="rId69"/>
  </p:handoutMasterIdLst>
  <p:sldIdLst>
    <p:sldId id="296" r:id="rId2"/>
    <p:sldId id="297" r:id="rId3"/>
    <p:sldId id="300" r:id="rId4"/>
    <p:sldId id="388" r:id="rId5"/>
    <p:sldId id="392" r:id="rId6"/>
    <p:sldId id="303" r:id="rId7"/>
    <p:sldId id="307" r:id="rId8"/>
    <p:sldId id="308" r:id="rId9"/>
    <p:sldId id="309" r:id="rId10"/>
    <p:sldId id="310" r:id="rId11"/>
    <p:sldId id="312"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 id="357" r:id="rId53"/>
    <p:sldId id="358" r:id="rId54"/>
    <p:sldId id="359" r:id="rId55"/>
    <p:sldId id="360" r:id="rId56"/>
    <p:sldId id="361" r:id="rId57"/>
    <p:sldId id="362" r:id="rId58"/>
    <p:sldId id="367" r:id="rId59"/>
    <p:sldId id="368" r:id="rId60"/>
    <p:sldId id="378" r:id="rId61"/>
    <p:sldId id="379" r:id="rId62"/>
    <p:sldId id="380" r:id="rId63"/>
    <p:sldId id="381" r:id="rId64"/>
    <p:sldId id="393" r:id="rId65"/>
    <p:sldId id="394" r:id="rId66"/>
    <p:sldId id="287" r:id="rId6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深色样式 2 - 强调 3/强调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8598" autoAdjust="0"/>
  </p:normalViewPr>
  <p:slideViewPr>
    <p:cSldViewPr>
      <p:cViewPr varScale="1">
        <p:scale>
          <a:sx n="67" d="100"/>
          <a:sy n="67" d="100"/>
        </p:scale>
        <p:origin x="147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8" d="100"/>
          <a:sy n="58" d="100"/>
        </p:scale>
        <p:origin x="2790"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E78497-196B-415E-957E-0F415BE43247}" type="datetimeFigureOut">
              <a:rPr lang="zh-CN" altLang="en-US" smtClean="0"/>
              <a:pPr/>
              <a:t>2017/7/10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B853C6-0FAD-4C80-9812-1751C557927C}" type="slidenum">
              <a:rPr lang="zh-CN" altLang="en-US" smtClean="0"/>
              <a:pPr/>
              <a:t>‹#›</a:t>
            </a:fld>
            <a:endParaRPr lang="zh-CN" altLang="en-US"/>
          </a:p>
        </p:txBody>
      </p:sp>
    </p:spTree>
    <p:extLst>
      <p:ext uri="{BB962C8B-B14F-4D97-AF65-F5344CB8AC3E}">
        <p14:creationId xmlns:p14="http://schemas.microsoft.com/office/powerpoint/2010/main" val="42486350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497A3-A6E9-460C-B8AE-AE67AD1E0A38}" type="datetimeFigureOut">
              <a:rPr lang="zh-CN" altLang="en-US" smtClean="0"/>
              <a:pPr/>
              <a:t>2017/7/10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7C96D9-4D4F-4265-8F02-21631B019730}" type="slidenum">
              <a:rPr lang="zh-CN" altLang="en-US" smtClean="0"/>
              <a:pPr/>
              <a:t>‹#›</a:t>
            </a:fld>
            <a:endParaRPr lang="zh-CN" altLang="en-US"/>
          </a:p>
        </p:txBody>
      </p:sp>
    </p:spTree>
    <p:extLst>
      <p:ext uri="{BB962C8B-B14F-4D97-AF65-F5344CB8AC3E}">
        <p14:creationId xmlns:p14="http://schemas.microsoft.com/office/powerpoint/2010/main" val="1899116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1</a:t>
            </a:fld>
            <a:endParaRPr lang="zh-CN" altLang="en-US"/>
          </a:p>
        </p:txBody>
      </p:sp>
    </p:spTree>
    <p:extLst>
      <p:ext uri="{BB962C8B-B14F-4D97-AF65-F5344CB8AC3E}">
        <p14:creationId xmlns:p14="http://schemas.microsoft.com/office/powerpoint/2010/main" val="1682345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ea typeface="华文中宋" pitchFamily="2" charset="-122"/>
              </a:defRPr>
            </a:lvl1pPr>
            <a:lvl2pPr marL="742950" indent="-285750" eaLnBrk="0" hangingPunct="0">
              <a:defRPr b="1">
                <a:solidFill>
                  <a:schemeClr val="tx1"/>
                </a:solidFill>
                <a:latin typeface="Arial" charset="0"/>
                <a:ea typeface="华文中宋" pitchFamily="2" charset="-122"/>
              </a:defRPr>
            </a:lvl2pPr>
            <a:lvl3pPr marL="1143000" indent="-228600" eaLnBrk="0" hangingPunct="0">
              <a:defRPr b="1">
                <a:solidFill>
                  <a:schemeClr val="tx1"/>
                </a:solidFill>
                <a:latin typeface="Arial" charset="0"/>
                <a:ea typeface="华文中宋" pitchFamily="2" charset="-122"/>
              </a:defRPr>
            </a:lvl3pPr>
            <a:lvl4pPr marL="1600200" indent="-228600" eaLnBrk="0" hangingPunct="0">
              <a:defRPr b="1">
                <a:solidFill>
                  <a:schemeClr val="tx1"/>
                </a:solidFill>
                <a:latin typeface="Arial" charset="0"/>
                <a:ea typeface="华文中宋" pitchFamily="2" charset="-122"/>
              </a:defRPr>
            </a:lvl4pPr>
            <a:lvl5pPr marL="2057400" indent="-228600" eaLnBrk="0" hangingPunct="0">
              <a:defRPr b="1">
                <a:solidFill>
                  <a:schemeClr val="tx1"/>
                </a:solidFill>
                <a:latin typeface="Arial" charset="0"/>
                <a:ea typeface="华文中宋" pitchFamily="2" charset="-122"/>
              </a:defRPr>
            </a:lvl5pPr>
            <a:lvl6pPr marL="2514600" indent="-228600" eaLnBrk="0" fontAlgn="base" hangingPunct="0">
              <a:spcBef>
                <a:spcPct val="0"/>
              </a:spcBef>
              <a:spcAft>
                <a:spcPct val="0"/>
              </a:spcAft>
              <a:defRPr b="1">
                <a:solidFill>
                  <a:schemeClr val="tx1"/>
                </a:solidFill>
                <a:latin typeface="Arial" charset="0"/>
                <a:ea typeface="华文中宋" pitchFamily="2" charset="-122"/>
              </a:defRPr>
            </a:lvl6pPr>
            <a:lvl7pPr marL="2971800" indent="-228600" eaLnBrk="0" fontAlgn="base" hangingPunct="0">
              <a:spcBef>
                <a:spcPct val="0"/>
              </a:spcBef>
              <a:spcAft>
                <a:spcPct val="0"/>
              </a:spcAft>
              <a:defRPr b="1">
                <a:solidFill>
                  <a:schemeClr val="tx1"/>
                </a:solidFill>
                <a:latin typeface="Arial" charset="0"/>
                <a:ea typeface="华文中宋" pitchFamily="2" charset="-122"/>
              </a:defRPr>
            </a:lvl7pPr>
            <a:lvl8pPr marL="3429000" indent="-228600" eaLnBrk="0" fontAlgn="base" hangingPunct="0">
              <a:spcBef>
                <a:spcPct val="0"/>
              </a:spcBef>
              <a:spcAft>
                <a:spcPct val="0"/>
              </a:spcAft>
              <a:defRPr b="1">
                <a:solidFill>
                  <a:schemeClr val="tx1"/>
                </a:solidFill>
                <a:latin typeface="Arial" charset="0"/>
                <a:ea typeface="华文中宋" pitchFamily="2" charset="-122"/>
              </a:defRPr>
            </a:lvl8pPr>
            <a:lvl9pPr marL="3886200" indent="-228600" eaLnBrk="0" fontAlgn="base" hangingPunct="0">
              <a:spcBef>
                <a:spcPct val="0"/>
              </a:spcBef>
              <a:spcAft>
                <a:spcPct val="0"/>
              </a:spcAft>
              <a:defRPr b="1">
                <a:solidFill>
                  <a:schemeClr val="tx1"/>
                </a:solidFill>
                <a:latin typeface="Arial" charset="0"/>
                <a:ea typeface="华文中宋" pitchFamily="2" charset="-122"/>
              </a:defRPr>
            </a:lvl9pPr>
          </a:lstStyle>
          <a:p>
            <a:pPr eaLnBrk="1" hangingPunct="1"/>
            <a:fld id="{8CE53084-BC6C-40DC-9CA5-897ACF5C88D5}" type="slidenum">
              <a:rPr lang="zh-CN" altLang="en-US" b="0" smtClean="0">
                <a:ea typeface="宋体" pitchFamily="2" charset="-122"/>
              </a:rPr>
              <a:pPr eaLnBrk="1" hangingPunct="1"/>
              <a:t>35</a:t>
            </a:fld>
            <a:endParaRPr lang="en-US" altLang="zh-CN" b="0" smtClean="0">
              <a:ea typeface="宋体" pitchFamily="2" charset="-122"/>
            </a:endParaRPr>
          </a:p>
        </p:txBody>
      </p:sp>
      <p:sp>
        <p:nvSpPr>
          <p:cNvPr id="111619" name="Rectangle 2"/>
          <p:cNvSpPr>
            <a:spLocks noGrp="1" noRot="1" noChangeAspect="1" noChangeArrowheads="1" noTextEdit="1"/>
          </p:cNvSpPr>
          <p:nvPr>
            <p:ph type="sldImg"/>
          </p:nvPr>
        </p:nvSpPr>
        <p:spPr>
          <a:xfrm>
            <a:off x="1152525" y="692150"/>
            <a:ext cx="4554538" cy="3416300"/>
          </a:xfrm>
          <a:ln/>
        </p:spPr>
      </p:sp>
      <p:sp>
        <p:nvSpPr>
          <p:cNvPr id="111620" name="Rectangle 3"/>
          <p:cNvSpPr>
            <a:spLocks noGrp="1" noChangeArrowheads="1"/>
          </p:cNvSpPr>
          <p:nvPr>
            <p:ph type="body" idx="1"/>
          </p:nvPr>
        </p:nvSpPr>
        <p:spPr>
          <a:xfrm>
            <a:off x="914400" y="4343400"/>
            <a:ext cx="5029200" cy="4114800"/>
          </a:xfrm>
          <a:noFill/>
        </p:spPr>
        <p:txBody>
          <a:bodyPr lIns="86621" tIns="43311" rIns="86621" bIns="43311"/>
          <a:lstStyle/>
          <a:p>
            <a:pPr eaLnBrk="1" hangingPunct="1"/>
            <a:endParaRPr lang="zh-CN" altLang="en-US" smtClean="0"/>
          </a:p>
        </p:txBody>
      </p:sp>
    </p:spTree>
    <p:extLst>
      <p:ext uri="{BB962C8B-B14F-4D97-AF65-F5344CB8AC3E}">
        <p14:creationId xmlns:p14="http://schemas.microsoft.com/office/powerpoint/2010/main" val="1822988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39</a:t>
            </a:fld>
            <a:endParaRPr lang="zh-CN" altLang="en-US"/>
          </a:p>
        </p:txBody>
      </p:sp>
    </p:spTree>
    <p:extLst>
      <p:ext uri="{BB962C8B-B14F-4D97-AF65-F5344CB8AC3E}">
        <p14:creationId xmlns:p14="http://schemas.microsoft.com/office/powerpoint/2010/main" val="2583974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43</a:t>
            </a:fld>
            <a:endParaRPr lang="zh-CN" altLang="en-US"/>
          </a:p>
        </p:txBody>
      </p:sp>
    </p:spTree>
    <p:extLst>
      <p:ext uri="{BB962C8B-B14F-4D97-AF65-F5344CB8AC3E}">
        <p14:creationId xmlns:p14="http://schemas.microsoft.com/office/powerpoint/2010/main" val="366308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44</a:t>
            </a:fld>
            <a:endParaRPr lang="zh-CN" altLang="en-US"/>
          </a:p>
        </p:txBody>
      </p:sp>
    </p:spTree>
    <p:extLst>
      <p:ext uri="{BB962C8B-B14F-4D97-AF65-F5344CB8AC3E}">
        <p14:creationId xmlns:p14="http://schemas.microsoft.com/office/powerpoint/2010/main" val="2830361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eaLnBrk="0" hangingPunct="0">
              <a:defRPr b="1">
                <a:solidFill>
                  <a:schemeClr val="tx1"/>
                </a:solidFill>
                <a:latin typeface="Arial" charset="0"/>
                <a:ea typeface="华文中宋" pitchFamily="2" charset="-122"/>
              </a:defRPr>
            </a:lvl1pPr>
            <a:lvl2pPr marL="742950" indent="-285750" eaLnBrk="0" hangingPunct="0">
              <a:defRPr b="1">
                <a:solidFill>
                  <a:schemeClr val="tx1"/>
                </a:solidFill>
                <a:latin typeface="Arial" charset="0"/>
                <a:ea typeface="华文中宋" pitchFamily="2" charset="-122"/>
              </a:defRPr>
            </a:lvl2pPr>
            <a:lvl3pPr marL="1143000" indent="-228600" eaLnBrk="0" hangingPunct="0">
              <a:defRPr b="1">
                <a:solidFill>
                  <a:schemeClr val="tx1"/>
                </a:solidFill>
                <a:latin typeface="Arial" charset="0"/>
                <a:ea typeface="华文中宋" pitchFamily="2" charset="-122"/>
              </a:defRPr>
            </a:lvl3pPr>
            <a:lvl4pPr marL="1600200" indent="-228600" eaLnBrk="0" hangingPunct="0">
              <a:defRPr b="1">
                <a:solidFill>
                  <a:schemeClr val="tx1"/>
                </a:solidFill>
                <a:latin typeface="Arial" charset="0"/>
                <a:ea typeface="华文中宋" pitchFamily="2" charset="-122"/>
              </a:defRPr>
            </a:lvl4pPr>
            <a:lvl5pPr marL="2057400" indent="-228600" eaLnBrk="0" hangingPunct="0">
              <a:defRPr b="1">
                <a:solidFill>
                  <a:schemeClr val="tx1"/>
                </a:solidFill>
                <a:latin typeface="Arial" charset="0"/>
                <a:ea typeface="华文中宋" pitchFamily="2" charset="-122"/>
              </a:defRPr>
            </a:lvl5pPr>
            <a:lvl6pPr marL="2514600" indent="-228600" eaLnBrk="0" fontAlgn="base" hangingPunct="0">
              <a:spcBef>
                <a:spcPct val="0"/>
              </a:spcBef>
              <a:spcAft>
                <a:spcPct val="0"/>
              </a:spcAft>
              <a:defRPr b="1">
                <a:solidFill>
                  <a:schemeClr val="tx1"/>
                </a:solidFill>
                <a:latin typeface="Arial" charset="0"/>
                <a:ea typeface="华文中宋" pitchFamily="2" charset="-122"/>
              </a:defRPr>
            </a:lvl6pPr>
            <a:lvl7pPr marL="2971800" indent="-228600" eaLnBrk="0" fontAlgn="base" hangingPunct="0">
              <a:spcBef>
                <a:spcPct val="0"/>
              </a:spcBef>
              <a:spcAft>
                <a:spcPct val="0"/>
              </a:spcAft>
              <a:defRPr b="1">
                <a:solidFill>
                  <a:schemeClr val="tx1"/>
                </a:solidFill>
                <a:latin typeface="Arial" charset="0"/>
                <a:ea typeface="华文中宋" pitchFamily="2" charset="-122"/>
              </a:defRPr>
            </a:lvl7pPr>
            <a:lvl8pPr marL="3429000" indent="-228600" eaLnBrk="0" fontAlgn="base" hangingPunct="0">
              <a:spcBef>
                <a:spcPct val="0"/>
              </a:spcBef>
              <a:spcAft>
                <a:spcPct val="0"/>
              </a:spcAft>
              <a:defRPr b="1">
                <a:solidFill>
                  <a:schemeClr val="tx1"/>
                </a:solidFill>
                <a:latin typeface="Arial" charset="0"/>
                <a:ea typeface="华文中宋" pitchFamily="2" charset="-122"/>
              </a:defRPr>
            </a:lvl8pPr>
            <a:lvl9pPr marL="3886200" indent="-228600" eaLnBrk="0" fontAlgn="base" hangingPunct="0">
              <a:spcBef>
                <a:spcPct val="0"/>
              </a:spcBef>
              <a:spcAft>
                <a:spcPct val="0"/>
              </a:spcAft>
              <a:defRPr b="1">
                <a:solidFill>
                  <a:schemeClr val="tx1"/>
                </a:solidFill>
                <a:latin typeface="Arial" charset="0"/>
                <a:ea typeface="华文中宋" pitchFamily="2" charset="-122"/>
              </a:defRPr>
            </a:lvl9pPr>
          </a:lstStyle>
          <a:p>
            <a:pPr eaLnBrk="1" hangingPunct="1"/>
            <a:fld id="{88FA2886-B534-4742-8794-76F27ABF4578}" type="slidenum">
              <a:rPr lang="zh-CN" altLang="en-US" b="0" smtClean="0">
                <a:ea typeface="宋体" pitchFamily="2" charset="-122"/>
              </a:rPr>
              <a:pPr eaLnBrk="1" hangingPunct="1"/>
              <a:t>45</a:t>
            </a:fld>
            <a:endParaRPr lang="en-US" altLang="zh-CN" b="0" smtClean="0">
              <a:ea typeface="宋体" pitchFamily="2" charset="-122"/>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zh-CN" altLang="en-US"/>
          </a:p>
        </p:txBody>
      </p:sp>
    </p:spTree>
    <p:extLst>
      <p:ext uri="{BB962C8B-B14F-4D97-AF65-F5344CB8AC3E}">
        <p14:creationId xmlns:p14="http://schemas.microsoft.com/office/powerpoint/2010/main" val="997841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6E46998-1987-4ADB-9FDB-EDBCCFDB17C5}" type="slidenum">
              <a:rPr lang="zh-CN" altLang="en-US" smtClean="0"/>
              <a:pPr/>
              <a:t>66</a:t>
            </a:fld>
            <a:endParaRPr lang="zh-CN" altLang="en-US"/>
          </a:p>
        </p:txBody>
      </p:sp>
    </p:spTree>
    <p:extLst>
      <p:ext uri="{BB962C8B-B14F-4D97-AF65-F5344CB8AC3E}">
        <p14:creationId xmlns:p14="http://schemas.microsoft.com/office/powerpoint/2010/main" val="125198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4</a:t>
            </a:fld>
            <a:endParaRPr lang="zh-CN" altLang="en-US"/>
          </a:p>
        </p:txBody>
      </p:sp>
    </p:spTree>
    <p:extLst>
      <p:ext uri="{BB962C8B-B14F-4D97-AF65-F5344CB8AC3E}">
        <p14:creationId xmlns:p14="http://schemas.microsoft.com/office/powerpoint/2010/main" val="1306518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5</a:t>
            </a:fld>
            <a:endParaRPr lang="zh-CN" altLang="en-US"/>
          </a:p>
        </p:txBody>
      </p:sp>
    </p:spTree>
    <p:extLst>
      <p:ext uri="{BB962C8B-B14F-4D97-AF65-F5344CB8AC3E}">
        <p14:creationId xmlns:p14="http://schemas.microsoft.com/office/powerpoint/2010/main" val="3412739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92500" lnSpcReduction="20000"/>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6</a:t>
            </a:fld>
            <a:endParaRPr lang="zh-CN" altLang="en-US"/>
          </a:p>
        </p:txBody>
      </p:sp>
    </p:spTree>
    <p:extLst>
      <p:ext uri="{BB962C8B-B14F-4D97-AF65-F5344CB8AC3E}">
        <p14:creationId xmlns:p14="http://schemas.microsoft.com/office/powerpoint/2010/main" val="133617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7</a:t>
            </a:fld>
            <a:endParaRPr lang="zh-CN" altLang="en-US"/>
          </a:p>
        </p:txBody>
      </p:sp>
    </p:spTree>
    <p:extLst>
      <p:ext uri="{BB962C8B-B14F-4D97-AF65-F5344CB8AC3E}">
        <p14:creationId xmlns:p14="http://schemas.microsoft.com/office/powerpoint/2010/main" val="2607911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8</a:t>
            </a:fld>
            <a:endParaRPr lang="zh-CN" altLang="en-US"/>
          </a:p>
        </p:txBody>
      </p:sp>
    </p:spTree>
    <p:extLst>
      <p:ext uri="{BB962C8B-B14F-4D97-AF65-F5344CB8AC3E}">
        <p14:creationId xmlns:p14="http://schemas.microsoft.com/office/powerpoint/2010/main" val="215172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9</a:t>
            </a:fld>
            <a:endParaRPr lang="zh-CN" altLang="en-US"/>
          </a:p>
        </p:txBody>
      </p:sp>
    </p:spTree>
    <p:extLst>
      <p:ext uri="{BB962C8B-B14F-4D97-AF65-F5344CB8AC3E}">
        <p14:creationId xmlns:p14="http://schemas.microsoft.com/office/powerpoint/2010/main" val="3434564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13</a:t>
            </a:fld>
            <a:endParaRPr lang="zh-CN" altLang="en-US"/>
          </a:p>
        </p:txBody>
      </p:sp>
    </p:spTree>
    <p:extLst>
      <p:ext uri="{BB962C8B-B14F-4D97-AF65-F5344CB8AC3E}">
        <p14:creationId xmlns:p14="http://schemas.microsoft.com/office/powerpoint/2010/main" val="190252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7C96D9-4D4F-4265-8F02-21631B019730}" type="slidenum">
              <a:rPr lang="zh-CN" altLang="en-US" smtClean="0"/>
              <a:pPr/>
              <a:t>21</a:t>
            </a:fld>
            <a:endParaRPr lang="zh-CN" altLang="en-US"/>
          </a:p>
        </p:txBody>
      </p:sp>
    </p:spTree>
    <p:extLst>
      <p:ext uri="{BB962C8B-B14F-4D97-AF65-F5344CB8AC3E}">
        <p14:creationId xmlns:p14="http://schemas.microsoft.com/office/powerpoint/2010/main" val="1368062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pic>
        <p:nvPicPr>
          <p:cNvPr id="11"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806698"/>
            <a:ext cx="9144000" cy="6078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5264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灯片编号占位符 5"/>
          <p:cNvSpPr txBox="1">
            <a:spLocks/>
          </p:cNvSpPr>
          <p:nvPr userDrawn="1"/>
        </p:nvSpPr>
        <p:spPr>
          <a:xfrm>
            <a:off x="8299746" y="214290"/>
            <a:ext cx="590568" cy="476250"/>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77DA0A-B8CB-4480-B4CA-78820B2FDF0F}" type="slidenum">
              <a:rPr kumimoji="0" lang="zh-CN" altLang="en-US" sz="1800" b="0" i="0" u="none" strike="noStrike" kern="1200" cap="none" spc="0" normalizeH="0" baseline="0" noProof="0" smtClean="0">
                <a:ln>
                  <a:noFill/>
                </a:ln>
                <a:solidFill>
                  <a:schemeClr val="bg1"/>
                </a:solidFill>
                <a:effectLst/>
                <a:uLnTx/>
                <a:uFillTx/>
                <a:latin typeface="+mn-lt"/>
                <a:ea typeface="+mn-ea"/>
                <a:cs typeface="Times New Roman" panose="02020603050405020304"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zh-CN" sz="1800" b="0" i="0" u="none" strike="noStrike" kern="1200" cap="none" spc="0" normalizeH="0" baseline="0" noProof="0" dirty="0">
              <a:ln>
                <a:noFill/>
              </a:ln>
              <a:solidFill>
                <a:schemeClr val="bg1"/>
              </a:solidFill>
              <a:effectLst/>
              <a:uLnTx/>
              <a:uFillTx/>
              <a:latin typeface="+mn-lt"/>
              <a:ea typeface="+mn-ea"/>
              <a:cs typeface="Times New Roman" panose="02020603050405020304" pitchFamily="18" charset="0"/>
            </a:endParaRPr>
          </a:p>
        </p:txBody>
      </p:sp>
      <p:sp>
        <p:nvSpPr>
          <p:cNvPr id="9" name="内容占位符 8"/>
          <p:cNvSpPr>
            <a:spLocks noGrp="1"/>
          </p:cNvSpPr>
          <p:nvPr>
            <p:ph sz="quarter" idx="13"/>
          </p:nvPr>
        </p:nvSpPr>
        <p:spPr>
          <a:xfrm>
            <a:off x="525484" y="1268760"/>
            <a:ext cx="8078964" cy="4824536"/>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11" name="文本占位符 10"/>
          <p:cNvSpPr>
            <a:spLocks noGrp="1"/>
          </p:cNvSpPr>
          <p:nvPr>
            <p:ph type="body" sz="quarter" idx="14"/>
          </p:nvPr>
        </p:nvSpPr>
        <p:spPr>
          <a:xfrm>
            <a:off x="539750" y="203624"/>
            <a:ext cx="6480175" cy="620688"/>
          </a:xfrm>
          <a:prstGeom prst="rect">
            <a:avLst/>
          </a:prstGeom>
        </p:spPr>
        <p:txBody>
          <a:bodyPr/>
          <a:lstStyle>
            <a:lvl1pPr>
              <a:buFontTx/>
              <a:buNone/>
              <a:defRPr>
                <a:latin typeface="微软雅黑" pitchFamily="34" charset="-122"/>
                <a:ea typeface="微软雅黑" pitchFamily="34" charset="-122"/>
                <a:cs typeface="Arial Unicode MS" pitchFamily="34" charset="-122"/>
              </a:defRPr>
            </a:lvl1pPr>
          </a:lstStyle>
          <a:p>
            <a:pPr lvl="0"/>
            <a:r>
              <a:rPr lang="zh-CN" altLang="en-US" dirty="0" smtClean="0"/>
              <a:t>单击此处编辑母版文本样式</a:t>
            </a:r>
          </a:p>
        </p:txBody>
      </p:sp>
      <p:sp>
        <p:nvSpPr>
          <p:cNvPr id="5" name="矩形 4"/>
          <p:cNvSpPr/>
          <p:nvPr userDrawn="1"/>
        </p:nvSpPr>
        <p:spPr>
          <a:xfrm flipV="1">
            <a:off x="-2273" y="884479"/>
            <a:ext cx="5581872" cy="432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805" y="6471266"/>
            <a:ext cx="9171805" cy="414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9"/>
          <p:cNvSpPr txBox="1"/>
          <p:nvPr userDrawn="1"/>
        </p:nvSpPr>
        <p:spPr>
          <a:xfrm>
            <a:off x="-27805" y="6504694"/>
            <a:ext cx="2132275" cy="325544"/>
          </a:xfrm>
          <a:prstGeom prst="rect">
            <a:avLst/>
          </a:prstGeom>
          <a:noFill/>
        </p:spPr>
        <p:txBody>
          <a:bodyPr wrap="square" lIns="78555" tIns="39278" rIns="78555" bIns="39278" rtlCol="0">
            <a:spAutoFit/>
          </a:bodyPr>
          <a:lstStyle/>
          <a:p>
            <a:pPr algn="r"/>
            <a:r>
              <a:rPr lang="zh-CN" altLang="en-US" sz="1600" b="0" dirty="0" smtClean="0">
                <a:solidFill>
                  <a:schemeClr val="bg1"/>
                </a:solidFill>
                <a:latin typeface="华文行楷" pitchFamily="2" charset="-122"/>
                <a:ea typeface="华文行楷" pitchFamily="2" charset="-122"/>
              </a:rPr>
              <a:t>计算  决定未来</a:t>
            </a:r>
            <a:endParaRPr lang="zh-CN" altLang="en-US" sz="1600" b="0" dirty="0">
              <a:solidFill>
                <a:schemeClr val="bg1"/>
              </a:solidFill>
              <a:latin typeface="华文行楷" pitchFamily="2" charset="-122"/>
              <a:ea typeface="华文行楷"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50" fill="hold"/>
                                        <p:tgtEl>
                                          <p:spTgt spid="5"/>
                                        </p:tgtEl>
                                        <p:attrNameLst>
                                          <p:attrName>ppt_x</p:attrName>
                                        </p:attrNameLst>
                                      </p:cBhvr>
                                      <p:tavLst>
                                        <p:tav tm="0">
                                          <p:val>
                                            <p:strVal val="1+#ppt_w/2"/>
                                          </p:val>
                                        </p:tav>
                                        <p:tav tm="100000">
                                          <p:val>
                                            <p:strVal val="#ppt_x"/>
                                          </p:val>
                                        </p:tav>
                                      </p:tavLst>
                                    </p:anim>
                                    <p:anim calcmode="lin" valueType="num">
                                      <p:cBhvr additive="base">
                                        <p:cTn id="8" dur="25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节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805" y="6471266"/>
            <a:ext cx="9171805" cy="414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9"/>
          <p:cNvSpPr txBox="1"/>
          <p:nvPr userDrawn="1"/>
        </p:nvSpPr>
        <p:spPr>
          <a:xfrm>
            <a:off x="-27805" y="6504694"/>
            <a:ext cx="2132275" cy="325544"/>
          </a:xfrm>
          <a:prstGeom prst="rect">
            <a:avLst/>
          </a:prstGeom>
          <a:noFill/>
        </p:spPr>
        <p:txBody>
          <a:bodyPr wrap="square" lIns="78555" tIns="39278" rIns="78555" bIns="39278" rtlCol="0">
            <a:spAutoFit/>
          </a:bodyPr>
          <a:lstStyle/>
          <a:p>
            <a:pPr algn="r"/>
            <a:r>
              <a:rPr lang="zh-CN" altLang="en-US" sz="1600" b="0" dirty="0" smtClean="0">
                <a:solidFill>
                  <a:schemeClr val="bg1"/>
                </a:solidFill>
                <a:latin typeface="华文行楷" pitchFamily="2" charset="-122"/>
                <a:ea typeface="华文行楷" pitchFamily="2" charset="-122"/>
              </a:rPr>
              <a:t>计算  决定未来</a:t>
            </a:r>
            <a:endParaRPr lang="zh-CN" altLang="en-US" sz="1600" b="0" dirty="0">
              <a:solidFill>
                <a:schemeClr val="bg1"/>
              </a:solidFill>
              <a:latin typeface="华文行楷" pitchFamily="2" charset="-122"/>
              <a:ea typeface="华文行楷" pitchFamily="2" charset="-122"/>
            </a:endParaRPr>
          </a:p>
        </p:txBody>
      </p:sp>
      <p:sp>
        <p:nvSpPr>
          <p:cNvPr id="6" name="矩形 5"/>
          <p:cNvSpPr/>
          <p:nvPr userDrawn="1"/>
        </p:nvSpPr>
        <p:spPr>
          <a:xfrm flipV="1">
            <a:off x="-2273" y="884479"/>
            <a:ext cx="5581872" cy="432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内容占位符 8"/>
          <p:cNvSpPr>
            <a:spLocks noGrp="1"/>
          </p:cNvSpPr>
          <p:nvPr>
            <p:ph sz="quarter" idx="13"/>
          </p:nvPr>
        </p:nvSpPr>
        <p:spPr>
          <a:xfrm>
            <a:off x="525484" y="1268760"/>
            <a:ext cx="8078964" cy="4824536"/>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8" name="文本占位符 10"/>
          <p:cNvSpPr>
            <a:spLocks noGrp="1"/>
          </p:cNvSpPr>
          <p:nvPr>
            <p:ph type="body" sz="quarter" idx="14"/>
          </p:nvPr>
        </p:nvSpPr>
        <p:spPr>
          <a:xfrm>
            <a:off x="539750" y="203624"/>
            <a:ext cx="6480175" cy="620688"/>
          </a:xfrm>
          <a:prstGeom prst="rect">
            <a:avLst/>
          </a:prstGeom>
        </p:spPr>
        <p:txBody>
          <a:bodyPr/>
          <a:lstStyle>
            <a:lvl1pPr>
              <a:buFontTx/>
              <a:buNone/>
              <a:defRPr>
                <a:latin typeface="微软雅黑" pitchFamily="34" charset="-122"/>
                <a:ea typeface="微软雅黑" pitchFamily="34" charset="-122"/>
                <a:cs typeface="Arial Unicode MS" pitchFamily="34" charset="-122"/>
              </a:defRPr>
            </a:lvl1pPr>
          </a:lstStyle>
          <a:p>
            <a:pPr lvl="0"/>
            <a:r>
              <a:rPr lang="zh-CN" altLang="en-US" dirty="0" smtClean="0"/>
              <a:t>单击此处编辑母版文本样式</a:t>
            </a:r>
          </a:p>
        </p:txBody>
      </p:sp>
      <p:sp>
        <p:nvSpPr>
          <p:cNvPr id="9" name="灯片编号占位符 5"/>
          <p:cNvSpPr txBox="1">
            <a:spLocks/>
          </p:cNvSpPr>
          <p:nvPr userDrawn="1"/>
        </p:nvSpPr>
        <p:spPr>
          <a:xfrm>
            <a:off x="8299746" y="214290"/>
            <a:ext cx="590568" cy="476250"/>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77DA0A-B8CB-4480-B4CA-78820B2FDF0F}" type="slidenum">
              <a:rPr kumimoji="0" lang="zh-CN" altLang="en-US" sz="1800" b="0" i="0" u="none" strike="noStrike" kern="1200" cap="none" spc="0" normalizeH="0" baseline="0" noProof="0" smtClean="0">
                <a:ln>
                  <a:noFill/>
                </a:ln>
                <a:solidFill>
                  <a:schemeClr val="bg1"/>
                </a:solidFill>
                <a:effectLst/>
                <a:uLnTx/>
                <a:uFillTx/>
                <a:latin typeface="+mn-lt"/>
                <a:ea typeface="+mn-ea"/>
                <a:cs typeface="Times New Roman" panose="02020603050405020304"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zh-CN" sz="1800" b="0" i="0" u="none" strike="noStrike" kern="1200" cap="none" spc="0" normalizeH="0" baseline="0" noProof="0" dirty="0">
              <a:ln>
                <a:noFill/>
              </a:ln>
              <a:solidFill>
                <a:schemeClr val="bg1"/>
              </a:solidFill>
              <a:effectLst/>
              <a:uLnTx/>
              <a:uFillTx/>
              <a:latin typeface="+mn-lt"/>
              <a:ea typeface="+mn-ea"/>
              <a:cs typeface="Times New Roman" panose="02020603050405020304" pitchFamily="18" charset="0"/>
            </a:endParaRPr>
          </a:p>
        </p:txBody>
      </p:sp>
    </p:spTree>
    <p:extLst>
      <p:ext uri="{BB962C8B-B14F-4D97-AF65-F5344CB8AC3E}">
        <p14:creationId xmlns:p14="http://schemas.microsoft.com/office/powerpoint/2010/main" val="29709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1+#ppt_w/2"/>
                                          </p:val>
                                        </p:tav>
                                        <p:tav tm="100000">
                                          <p:val>
                                            <p:strVal val="#ppt_x"/>
                                          </p:val>
                                        </p:tav>
                                      </p:tavLst>
                                    </p:anim>
                                    <p:anim calcmode="lin" valueType="num">
                                      <p:cBhvr additive="base">
                                        <p:cTn id="8" dur="25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4" name="矩形 23"/>
          <p:cNvSpPr/>
          <p:nvPr userDrawn="1"/>
        </p:nvSpPr>
        <p:spPr>
          <a:xfrm flipV="1">
            <a:off x="-2273" y="884479"/>
            <a:ext cx="5581872" cy="4321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805" y="6471266"/>
            <a:ext cx="9171805" cy="414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9"/>
          <p:cNvSpPr txBox="1"/>
          <p:nvPr userDrawn="1"/>
        </p:nvSpPr>
        <p:spPr>
          <a:xfrm>
            <a:off x="-27805" y="6504694"/>
            <a:ext cx="2132275" cy="325544"/>
          </a:xfrm>
          <a:prstGeom prst="rect">
            <a:avLst/>
          </a:prstGeom>
          <a:noFill/>
        </p:spPr>
        <p:txBody>
          <a:bodyPr wrap="square" lIns="78555" tIns="39278" rIns="78555" bIns="39278" rtlCol="0">
            <a:spAutoFit/>
          </a:bodyPr>
          <a:lstStyle/>
          <a:p>
            <a:pPr algn="r"/>
            <a:r>
              <a:rPr lang="zh-CN" altLang="en-US" sz="1600" b="0" dirty="0" smtClean="0">
                <a:solidFill>
                  <a:schemeClr val="bg1"/>
                </a:solidFill>
                <a:latin typeface="华文行楷" pitchFamily="2" charset="-122"/>
                <a:ea typeface="华文行楷" pitchFamily="2" charset="-122"/>
              </a:rPr>
              <a:t>计算  决定未来</a:t>
            </a:r>
            <a:endParaRPr lang="zh-CN" altLang="en-US" sz="1600" b="0" dirty="0">
              <a:solidFill>
                <a:schemeClr val="bg1"/>
              </a:solidFill>
              <a:latin typeface="华文行楷" pitchFamily="2" charset="-122"/>
              <a:ea typeface="华文行楷" pitchFamily="2" charset="-122"/>
            </a:endParaRPr>
          </a:p>
        </p:txBody>
      </p:sp>
      <p:sp>
        <p:nvSpPr>
          <p:cNvPr id="27" name="内容占位符 8"/>
          <p:cNvSpPr>
            <a:spLocks noGrp="1"/>
          </p:cNvSpPr>
          <p:nvPr>
            <p:ph sz="quarter" idx="13"/>
          </p:nvPr>
        </p:nvSpPr>
        <p:spPr>
          <a:xfrm>
            <a:off x="525484" y="1268760"/>
            <a:ext cx="8078964" cy="4824536"/>
          </a:xfrm>
          <a:prstGeom prst="rect">
            <a:avLst/>
          </a:prstGeom>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a:latin typeface="微软雅黑" panose="020B0503020204020204" pitchFamily="34" charset="-122"/>
                <a:ea typeface="微软雅黑" panose="020B0503020204020204" pitchFamily="34" charset="-122"/>
              </a:defRPr>
            </a:lvl4pPr>
            <a:lvl5pPr>
              <a:defRPr>
                <a:latin typeface="微软雅黑" panose="020B0503020204020204" pitchFamily="34" charset="-122"/>
                <a:ea typeface="微软雅黑" panose="020B0503020204020204"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8" name="文本占位符 10"/>
          <p:cNvSpPr>
            <a:spLocks noGrp="1"/>
          </p:cNvSpPr>
          <p:nvPr>
            <p:ph type="body" sz="quarter" idx="14"/>
          </p:nvPr>
        </p:nvSpPr>
        <p:spPr>
          <a:xfrm>
            <a:off x="539750" y="203624"/>
            <a:ext cx="6480175" cy="620688"/>
          </a:xfrm>
          <a:prstGeom prst="rect">
            <a:avLst/>
          </a:prstGeom>
        </p:spPr>
        <p:txBody>
          <a:bodyPr/>
          <a:lstStyle>
            <a:lvl1pPr>
              <a:buFontTx/>
              <a:buNone/>
              <a:defRPr>
                <a:latin typeface="微软雅黑" pitchFamily="34" charset="-122"/>
                <a:ea typeface="微软雅黑" pitchFamily="34" charset="-122"/>
                <a:cs typeface="Arial Unicode MS" pitchFamily="34" charset="-122"/>
              </a:defRPr>
            </a:lvl1pPr>
          </a:lstStyle>
          <a:p>
            <a:pPr lvl="0"/>
            <a:r>
              <a:rPr lang="zh-CN" altLang="en-US" dirty="0" smtClean="0"/>
              <a:t>单击此处编辑母版文本样式</a:t>
            </a:r>
          </a:p>
        </p:txBody>
      </p:sp>
      <p:sp>
        <p:nvSpPr>
          <p:cNvPr id="7" name="灯片编号占位符 5"/>
          <p:cNvSpPr txBox="1">
            <a:spLocks/>
          </p:cNvSpPr>
          <p:nvPr userDrawn="1"/>
        </p:nvSpPr>
        <p:spPr>
          <a:xfrm>
            <a:off x="8299746" y="214290"/>
            <a:ext cx="590568" cy="476250"/>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77DA0A-B8CB-4480-B4CA-78820B2FDF0F}" type="slidenum">
              <a:rPr kumimoji="0" lang="zh-CN" altLang="en-US" sz="1800" b="0" i="0" u="none" strike="noStrike" kern="1200" cap="none" spc="0" normalizeH="0" baseline="0" noProof="0" smtClean="0">
                <a:ln>
                  <a:noFill/>
                </a:ln>
                <a:solidFill>
                  <a:schemeClr val="bg1"/>
                </a:solidFill>
                <a:effectLst/>
                <a:uLnTx/>
                <a:uFillTx/>
                <a:latin typeface="+mn-lt"/>
                <a:ea typeface="+mn-ea"/>
                <a:cs typeface="Times New Roman" panose="02020603050405020304" pitchFamily="18"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zh-CN" sz="1800" b="0" i="0" u="none" strike="noStrike" kern="1200" cap="none" spc="0" normalizeH="0" baseline="0" noProof="0" dirty="0">
              <a:ln>
                <a:noFill/>
              </a:ln>
              <a:solidFill>
                <a:schemeClr val="bg1"/>
              </a:solidFill>
              <a:effectLst/>
              <a:uLnTx/>
              <a:uFillTx/>
              <a:latin typeface="+mn-lt"/>
              <a:ea typeface="+mn-ea"/>
              <a:cs typeface="Times New Roman" panose="02020603050405020304" pitchFamily="18" charset="0"/>
            </a:endParaRPr>
          </a:p>
        </p:txBody>
      </p:sp>
    </p:spTree>
    <p:extLst>
      <p:ext uri="{BB962C8B-B14F-4D97-AF65-F5344CB8AC3E}">
        <p14:creationId xmlns:p14="http://schemas.microsoft.com/office/powerpoint/2010/main" val="210416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250" fill="hold"/>
                                        <p:tgtEl>
                                          <p:spTgt spid="24"/>
                                        </p:tgtEl>
                                        <p:attrNameLst>
                                          <p:attrName>ppt_x</p:attrName>
                                        </p:attrNameLst>
                                      </p:cBhvr>
                                      <p:tavLst>
                                        <p:tav tm="0">
                                          <p:val>
                                            <p:strVal val="1+#ppt_w/2"/>
                                          </p:val>
                                        </p:tav>
                                        <p:tav tm="100000">
                                          <p:val>
                                            <p:strVal val="#ppt_x"/>
                                          </p:val>
                                        </p:tav>
                                      </p:tavLst>
                                    </p:anim>
                                    <p:anim calcmode="lin" valueType="num">
                                      <p:cBhvr additive="base">
                                        <p:cTn id="8" dur="2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rgbClr val="C00000"/>
        </a:solidFill>
        <a:effectLst/>
      </p:bgPr>
    </p:bg>
    <p:spTree>
      <p:nvGrpSpPr>
        <p:cNvPr id="1" name=""/>
        <p:cNvGrpSpPr/>
        <p:nvPr/>
      </p:nvGrpSpPr>
      <p:grpSpPr>
        <a:xfrm>
          <a:off x="0" y="0"/>
          <a:ext cx="0" cy="0"/>
          <a:chOff x="0" y="0"/>
          <a:chExt cx="0" cy="0"/>
        </a:xfrm>
      </p:grpSpPr>
      <p:grpSp>
        <p:nvGrpSpPr>
          <p:cNvPr id="23" name="组合 22"/>
          <p:cNvGrpSpPr>
            <a:grpSpLocks/>
          </p:cNvGrpSpPr>
          <p:nvPr userDrawn="1"/>
        </p:nvGrpSpPr>
        <p:grpSpPr bwMode="auto">
          <a:xfrm>
            <a:off x="7107238" y="228600"/>
            <a:ext cx="1585912" cy="419100"/>
            <a:chOff x="7162800" y="228600"/>
            <a:chExt cx="1586151" cy="419101"/>
          </a:xfrm>
        </p:grpSpPr>
        <p:grpSp>
          <p:nvGrpSpPr>
            <p:cNvPr id="24" name="组合 23"/>
            <p:cNvGrpSpPr>
              <a:grpSpLocks/>
            </p:cNvGrpSpPr>
            <p:nvPr/>
          </p:nvGrpSpPr>
          <p:grpSpPr bwMode="auto">
            <a:xfrm>
              <a:off x="8382000" y="228600"/>
              <a:ext cx="366951" cy="378619"/>
              <a:chOff x="6324600" y="2121932"/>
              <a:chExt cx="366951" cy="378619"/>
            </a:xfrm>
          </p:grpSpPr>
          <p:sp>
            <p:nvSpPr>
              <p:cNvPr id="27" name="矩形 26"/>
              <p:cNvSpPr>
                <a:spLocks noChangeArrowheads="1"/>
              </p:cNvSpPr>
              <p:nvPr/>
            </p:nvSpPr>
            <p:spPr bwMode="auto">
              <a:xfrm>
                <a:off x="6324600" y="2133600"/>
                <a:ext cx="366951" cy="366951"/>
              </a:xfrm>
              <a:prstGeom prst="rect">
                <a:avLst/>
              </a:prstGeom>
              <a:solidFill>
                <a:srgbClr val="B01F24"/>
              </a:solidFill>
              <a:ln w="9525">
                <a:noFill/>
                <a:miter lim="800000"/>
                <a:headEnd/>
                <a:tailEnd/>
              </a:ln>
            </p:spPr>
            <p:txBody>
              <a:bodyPr/>
              <a:lstStyle/>
              <a:p>
                <a:pPr algn="ctr"/>
                <a:endParaRPr lang="zh-CN" altLang="en-US"/>
              </a:p>
            </p:txBody>
          </p:sp>
          <p:sp>
            <p:nvSpPr>
              <p:cNvPr id="28" name="TextBox 6"/>
              <p:cNvSpPr txBox="1">
                <a:spLocks noChangeArrowheads="1"/>
              </p:cNvSpPr>
              <p:nvPr/>
            </p:nvSpPr>
            <p:spPr bwMode="auto">
              <a:xfrm>
                <a:off x="6358648" y="2121932"/>
                <a:ext cx="184759" cy="369333"/>
              </a:xfrm>
              <a:prstGeom prst="rect">
                <a:avLst/>
              </a:prstGeom>
              <a:noFill/>
              <a:ln w="9525">
                <a:noFill/>
                <a:miter lim="800000"/>
                <a:headEnd/>
                <a:tailEnd/>
              </a:ln>
            </p:spPr>
            <p:txBody>
              <a:bodyPr wrap="none">
                <a:spAutoFit/>
              </a:bodyPr>
              <a:lstStyle/>
              <a:p>
                <a:pPr algn="ctr"/>
                <a:endParaRPr lang="en-US" altLang="zh-CN" dirty="0" smtClean="0">
                  <a:solidFill>
                    <a:schemeClr val="bg1"/>
                  </a:solidFill>
                </a:endParaRPr>
              </a:p>
            </p:txBody>
          </p:sp>
        </p:grpSp>
        <p:pic>
          <p:nvPicPr>
            <p:cNvPr id="25" name="Picture 2" descr="E:\work\S-曙光20120720\logo\曙光组合logo.png"/>
            <p:cNvPicPr>
              <a:picLocks noChangeAspect="1" noChangeArrowheads="1"/>
            </p:cNvPicPr>
            <p:nvPr/>
          </p:nvPicPr>
          <p:blipFill>
            <a:blip r:embed="rId2" cstate="print"/>
            <a:srcRect/>
            <a:stretch>
              <a:fillRect/>
            </a:stretch>
          </p:blipFill>
          <p:spPr bwMode="auto">
            <a:xfrm>
              <a:off x="7162800" y="261645"/>
              <a:ext cx="970420" cy="386056"/>
            </a:xfrm>
            <a:prstGeom prst="rect">
              <a:avLst/>
            </a:prstGeom>
            <a:noFill/>
            <a:ln w="9525">
              <a:noFill/>
              <a:miter lim="800000"/>
              <a:headEnd/>
              <a:tailEnd/>
            </a:ln>
          </p:spPr>
        </p:pic>
        <p:sp>
          <p:nvSpPr>
            <p:cNvPr id="26" name="矩形 25"/>
            <p:cNvSpPr>
              <a:spLocks noChangeArrowheads="1"/>
            </p:cNvSpPr>
            <p:nvPr/>
          </p:nvSpPr>
          <p:spPr bwMode="auto">
            <a:xfrm>
              <a:off x="8229600" y="240268"/>
              <a:ext cx="76200" cy="366951"/>
            </a:xfrm>
            <a:prstGeom prst="rect">
              <a:avLst/>
            </a:prstGeom>
            <a:solidFill>
              <a:srgbClr val="B01F24"/>
            </a:solidFill>
            <a:ln w="9525">
              <a:noFill/>
              <a:miter lim="800000"/>
              <a:headEnd/>
              <a:tailEnd/>
            </a:ln>
          </p:spPr>
          <p:txBody>
            <a:bodyPr/>
            <a:lstStyle/>
            <a:p>
              <a:pPr algn="ctr"/>
              <a:endParaRPr lang="zh-CN" altLang="en-US"/>
            </a:p>
          </p:txBody>
        </p:sp>
      </p:grpSp>
      <p:sp>
        <p:nvSpPr>
          <p:cNvPr id="29" name="灯片编号占位符 5"/>
          <p:cNvSpPr txBox="1">
            <a:spLocks/>
          </p:cNvSpPr>
          <p:nvPr userDrawn="1"/>
        </p:nvSpPr>
        <p:spPr>
          <a:xfrm>
            <a:off x="8299746" y="214290"/>
            <a:ext cx="590568" cy="476250"/>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677DA0A-B8CB-4480-B4CA-78820B2FDF0F}" type="slidenum">
              <a:rPr kumimoji="0" lang="zh-CN" altLang="en-US" sz="18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altLang="zh-CN"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30" name="矩形 29"/>
          <p:cNvSpPr>
            <a:spLocks noChangeArrowheads="1"/>
          </p:cNvSpPr>
          <p:nvPr userDrawn="1"/>
        </p:nvSpPr>
        <p:spPr bwMode="auto">
          <a:xfrm>
            <a:off x="152400" y="4591050"/>
            <a:ext cx="8839200" cy="2087563"/>
          </a:xfrm>
          <a:prstGeom prst="rect">
            <a:avLst/>
          </a:prstGeom>
          <a:solidFill>
            <a:schemeClr val="tx1">
              <a:lumMod val="50000"/>
              <a:lumOff val="50000"/>
            </a:schemeClr>
          </a:solidFill>
          <a:ln w="9525">
            <a:noFill/>
            <a:miter lim="800000"/>
            <a:headEnd/>
            <a:tailEnd/>
          </a:ln>
        </p:spPr>
        <p:txBody>
          <a:bodyPr/>
          <a:lstStyle/>
          <a:p>
            <a:pPr algn="ctr">
              <a:defRPr/>
            </a:pPr>
            <a:endParaRPr lang="zh-CN" altLang="en-US"/>
          </a:p>
        </p:txBody>
      </p:sp>
      <p:sp>
        <p:nvSpPr>
          <p:cNvPr id="31" name="矩形 30"/>
          <p:cNvSpPr/>
          <p:nvPr userDrawn="1"/>
        </p:nvSpPr>
        <p:spPr>
          <a:xfrm>
            <a:off x="893763" y="5764213"/>
            <a:ext cx="7356475" cy="785812"/>
          </a:xfrm>
          <a:prstGeom prst="rect">
            <a:avLst/>
          </a:prstGeom>
        </p:spPr>
        <p:txBody>
          <a:bodyPr>
            <a:spAutoFit/>
          </a:bodyPr>
          <a:lstStyle/>
          <a:p>
            <a:pPr algn="ctr">
              <a:lnSpc>
                <a:spcPct val="150000"/>
              </a:lnSpc>
              <a:defRPr/>
            </a:pPr>
            <a:r>
              <a:rPr lang="zh-CN" altLang="en-US" sz="1000" spc="100" dirty="0">
                <a:solidFill>
                  <a:schemeClr val="bg1"/>
                </a:solidFill>
                <a:latin typeface="微软雅黑" pitchFamily="34" charset="-122"/>
                <a:ea typeface="微软雅黑" pitchFamily="34" charset="-122"/>
              </a:rPr>
              <a:t>通讯地址：北京市海淀区东北旺西路</a:t>
            </a:r>
            <a:r>
              <a:rPr lang="en-US" altLang="zh-CN" sz="1000" spc="100" dirty="0">
                <a:solidFill>
                  <a:schemeClr val="bg1"/>
                </a:solidFill>
                <a:latin typeface="微软雅黑" pitchFamily="34" charset="-122"/>
                <a:ea typeface="微软雅黑" pitchFamily="34" charset="-122"/>
              </a:rPr>
              <a:t>8</a:t>
            </a:r>
            <a:r>
              <a:rPr lang="zh-CN" altLang="en-US" sz="1000" spc="100" dirty="0">
                <a:solidFill>
                  <a:schemeClr val="bg1"/>
                </a:solidFill>
                <a:latin typeface="微软雅黑" pitchFamily="34" charset="-122"/>
                <a:ea typeface="微软雅黑" pitchFamily="34" charset="-122"/>
              </a:rPr>
              <a:t>号中关村软件园</a:t>
            </a:r>
            <a:r>
              <a:rPr lang="en-US" altLang="zh-CN" sz="1000" spc="100" dirty="0">
                <a:solidFill>
                  <a:schemeClr val="bg1"/>
                </a:solidFill>
                <a:latin typeface="微软雅黑" pitchFamily="34" charset="-122"/>
                <a:ea typeface="微软雅黑" pitchFamily="34" charset="-122"/>
              </a:rPr>
              <a:t>36</a:t>
            </a:r>
            <a:r>
              <a:rPr lang="zh-CN" altLang="en-US" sz="1000" spc="100" dirty="0">
                <a:solidFill>
                  <a:schemeClr val="bg1"/>
                </a:solidFill>
                <a:latin typeface="微软雅黑" pitchFamily="34" charset="-122"/>
                <a:ea typeface="微软雅黑" pitchFamily="34" charset="-122"/>
              </a:rPr>
              <a:t>号 </a:t>
            </a:r>
            <a:endParaRPr lang="en-US" altLang="zh-CN" sz="1000" spc="100" dirty="0">
              <a:solidFill>
                <a:schemeClr val="bg1"/>
              </a:solidFill>
              <a:latin typeface="微软雅黑" pitchFamily="34" charset="-122"/>
              <a:ea typeface="微软雅黑" pitchFamily="34" charset="-122"/>
            </a:endParaRPr>
          </a:p>
          <a:p>
            <a:pPr algn="ctr">
              <a:lnSpc>
                <a:spcPct val="150000"/>
              </a:lnSpc>
              <a:defRPr/>
            </a:pPr>
            <a:r>
              <a:rPr lang="zh-CN" altLang="en-US" sz="1000" spc="100" dirty="0">
                <a:solidFill>
                  <a:schemeClr val="bg1"/>
                </a:solidFill>
                <a:latin typeface="微软雅黑" pitchFamily="34" charset="-122"/>
                <a:ea typeface="微软雅黑" pitchFamily="34" charset="-122"/>
              </a:rPr>
              <a:t>邮政编码</a:t>
            </a:r>
            <a:r>
              <a:rPr lang="zh-CN" altLang="en-US" sz="1000" spc="100" dirty="0">
                <a:solidFill>
                  <a:schemeClr val="bg1"/>
                </a:solidFill>
              </a:rPr>
              <a:t>：</a:t>
            </a:r>
            <a:r>
              <a:rPr lang="en-US" altLang="zh-CN" sz="1000" spc="100" dirty="0">
                <a:solidFill>
                  <a:schemeClr val="bg1"/>
                </a:solidFill>
              </a:rPr>
              <a:t>100094    </a:t>
            </a:r>
            <a:r>
              <a:rPr lang="zh-CN" altLang="en-US" sz="1000" spc="100" dirty="0">
                <a:solidFill>
                  <a:schemeClr val="bg1"/>
                </a:solidFill>
                <a:latin typeface="微软雅黑" pitchFamily="34" charset="-122"/>
                <a:ea typeface="微软雅黑" pitchFamily="34" charset="-122"/>
              </a:rPr>
              <a:t>联系电话</a:t>
            </a:r>
            <a:r>
              <a:rPr lang="zh-CN" altLang="en-US" sz="1000" spc="100" dirty="0">
                <a:solidFill>
                  <a:schemeClr val="bg1"/>
                </a:solidFill>
              </a:rPr>
              <a:t>：</a:t>
            </a:r>
            <a:r>
              <a:rPr lang="en-US" altLang="zh-CN" sz="1000" spc="100" dirty="0">
                <a:solidFill>
                  <a:schemeClr val="bg1"/>
                </a:solidFill>
              </a:rPr>
              <a:t>010-56308000   </a:t>
            </a:r>
            <a:r>
              <a:rPr lang="zh-CN" altLang="en-US" sz="1000" spc="100" dirty="0">
                <a:solidFill>
                  <a:schemeClr val="bg1"/>
                </a:solidFill>
                <a:latin typeface="微软雅黑" pitchFamily="34" charset="-122"/>
                <a:ea typeface="微软雅黑" pitchFamily="34" charset="-122"/>
              </a:rPr>
              <a:t>微博</a:t>
            </a:r>
            <a:r>
              <a:rPr lang="zh-CN" altLang="en-US" sz="1000" spc="100" dirty="0">
                <a:solidFill>
                  <a:schemeClr val="bg1"/>
                </a:solidFill>
              </a:rPr>
              <a:t>：</a:t>
            </a:r>
            <a:r>
              <a:rPr lang="en-US" altLang="zh-CN" sz="1000" spc="100" dirty="0">
                <a:solidFill>
                  <a:schemeClr val="bg1"/>
                </a:solidFill>
              </a:rPr>
              <a:t>http://weibo.com/zksugon      </a:t>
            </a:r>
          </a:p>
          <a:p>
            <a:pPr algn="ctr">
              <a:lnSpc>
                <a:spcPct val="150000"/>
              </a:lnSpc>
              <a:defRPr/>
            </a:pPr>
            <a:r>
              <a:rPr lang="en-US" altLang="zh-CN" sz="1000" spc="100" dirty="0">
                <a:solidFill>
                  <a:schemeClr val="bg1"/>
                </a:solidFill>
              </a:rPr>
              <a:t>EMAIL:SUGONBRAND@SUGON.COM   </a:t>
            </a:r>
            <a:r>
              <a:rPr lang="zh-CN" altLang="en-US" sz="1000" spc="100" dirty="0">
                <a:solidFill>
                  <a:schemeClr val="bg1"/>
                </a:solidFill>
                <a:latin typeface="微软雅黑" pitchFamily="34" charset="-122"/>
                <a:ea typeface="微软雅黑" pitchFamily="34" charset="-122"/>
              </a:rPr>
              <a:t>网站</a:t>
            </a:r>
            <a:r>
              <a:rPr lang="en-US" altLang="zh-CN" sz="1000" spc="100" dirty="0">
                <a:solidFill>
                  <a:schemeClr val="bg1"/>
                </a:solidFill>
                <a:latin typeface="微软雅黑" pitchFamily="34" charset="-122"/>
                <a:ea typeface="微软雅黑" pitchFamily="34" charset="-122"/>
              </a:rPr>
              <a:t>(web)</a:t>
            </a:r>
            <a:r>
              <a:rPr lang="zh-CN" altLang="en-US" sz="1000" spc="100" dirty="0">
                <a:solidFill>
                  <a:schemeClr val="bg1"/>
                </a:solidFill>
              </a:rPr>
              <a:t>：</a:t>
            </a:r>
            <a:r>
              <a:rPr lang="en-US" altLang="zh-CN" sz="1000" spc="100" dirty="0">
                <a:solidFill>
                  <a:schemeClr val="bg1"/>
                </a:solidFill>
              </a:rPr>
              <a:t>Http://www.sugon.com</a:t>
            </a:r>
            <a:endParaRPr lang="zh-CN" altLang="en-US" sz="1000" spc="100" dirty="0">
              <a:solidFill>
                <a:schemeClr val="bg1"/>
              </a:solidFill>
              <a:latin typeface="微软雅黑" pitchFamily="34" charset="-122"/>
              <a:ea typeface="微软雅黑" pitchFamily="34" charset="-122"/>
            </a:endParaRPr>
          </a:p>
        </p:txBody>
      </p:sp>
      <p:sp>
        <p:nvSpPr>
          <p:cNvPr id="32" name="TextBox 11"/>
          <p:cNvSpPr txBox="1"/>
          <p:nvPr userDrawn="1"/>
        </p:nvSpPr>
        <p:spPr>
          <a:xfrm>
            <a:off x="3130849" y="4756758"/>
            <a:ext cx="3644085" cy="1107996"/>
          </a:xfrm>
          <a:prstGeom prst="rect">
            <a:avLst/>
          </a:prstGeom>
          <a:noFill/>
        </p:spPr>
        <p:txBody>
          <a:bodyPr wrap="square">
            <a:spAutoFit/>
          </a:bodyPr>
          <a:lstStyle/>
          <a:p>
            <a:pPr>
              <a:defRPr/>
            </a:pPr>
            <a:r>
              <a:rPr lang="en-US" altLang="zh-CN" sz="6600" dirty="0">
                <a:gradFill>
                  <a:gsLst>
                    <a:gs pos="96230">
                      <a:schemeClr val="bg1"/>
                    </a:gs>
                    <a:gs pos="52000">
                      <a:schemeClr val="bg1">
                        <a:lumMod val="85000"/>
                      </a:schemeClr>
                    </a:gs>
                    <a:gs pos="100000">
                      <a:schemeClr val="bg1">
                        <a:lumMod val="65000"/>
                      </a:schemeClr>
                    </a:gs>
                    <a:gs pos="0">
                      <a:schemeClr val="bg1"/>
                    </a:gs>
                  </a:gsLst>
                  <a:lin ang="5400000" scaled="0"/>
                </a:gradFill>
                <a:effectLst>
                  <a:glow rad="63500">
                    <a:schemeClr val="tx1">
                      <a:alpha val="30000"/>
                    </a:schemeClr>
                  </a:glow>
                  <a:outerShdw blurRad="50800" dist="50800" dir="5400000" algn="ctr" rotWithShape="0">
                    <a:srgbClr val="000000">
                      <a:alpha val="52000"/>
                    </a:srgbClr>
                  </a:outerShdw>
                </a:effectLst>
                <a:latin typeface="方正大黑简体" pitchFamily="65" charset="-122"/>
                <a:ea typeface="方正大黑简体" pitchFamily="65" charset="-122"/>
              </a:rPr>
              <a:t>THANKS</a:t>
            </a:r>
            <a:endParaRPr lang="zh-CN" altLang="en-US" sz="8000" dirty="0">
              <a:gradFill>
                <a:gsLst>
                  <a:gs pos="96230">
                    <a:schemeClr val="bg1"/>
                  </a:gs>
                  <a:gs pos="52000">
                    <a:schemeClr val="bg1">
                      <a:lumMod val="85000"/>
                    </a:schemeClr>
                  </a:gs>
                  <a:gs pos="100000">
                    <a:schemeClr val="bg1">
                      <a:lumMod val="65000"/>
                    </a:schemeClr>
                  </a:gs>
                  <a:gs pos="0">
                    <a:schemeClr val="bg1"/>
                  </a:gs>
                </a:gsLst>
                <a:lin ang="5400000" scaled="0"/>
              </a:gradFill>
              <a:effectLst>
                <a:glow rad="63500">
                  <a:schemeClr val="tx1">
                    <a:alpha val="30000"/>
                  </a:schemeClr>
                </a:glow>
                <a:outerShdw blurRad="50800" dist="50800" dir="5400000" algn="ctr" rotWithShape="0">
                  <a:srgbClr val="000000">
                    <a:alpha val="52000"/>
                  </a:srgbClr>
                </a:outerShdw>
              </a:effectLst>
              <a:latin typeface="方正大黑简体" pitchFamily="65" charset="-122"/>
              <a:ea typeface="方正大黑简体" pitchFamily="65" charset="-122"/>
            </a:endParaRPr>
          </a:p>
        </p:txBody>
      </p:sp>
      <p:sp>
        <p:nvSpPr>
          <p:cNvPr id="33" name="矩形 32"/>
          <p:cNvSpPr>
            <a:spLocks noChangeArrowheads="1"/>
          </p:cNvSpPr>
          <p:nvPr userDrawn="1"/>
        </p:nvSpPr>
        <p:spPr bwMode="auto">
          <a:xfrm>
            <a:off x="6149975" y="179388"/>
            <a:ext cx="2841625" cy="2087562"/>
          </a:xfrm>
          <a:prstGeom prst="rect">
            <a:avLst/>
          </a:prstGeom>
          <a:solidFill>
            <a:schemeClr val="bg1">
              <a:lumMod val="75000"/>
            </a:schemeClr>
          </a:solidFill>
          <a:ln w="9525">
            <a:noFill/>
            <a:miter lim="800000"/>
            <a:headEnd/>
            <a:tailEnd/>
          </a:ln>
        </p:spPr>
        <p:txBody>
          <a:bodyPr/>
          <a:lstStyle/>
          <a:p>
            <a:pPr algn="ctr">
              <a:defRPr/>
            </a:pPr>
            <a:endParaRPr lang="zh-CN" altLang="en-US"/>
          </a:p>
        </p:txBody>
      </p:sp>
      <p:sp>
        <p:nvSpPr>
          <p:cNvPr id="34" name="矩形 33"/>
          <p:cNvSpPr>
            <a:spLocks noChangeArrowheads="1"/>
          </p:cNvSpPr>
          <p:nvPr userDrawn="1"/>
        </p:nvSpPr>
        <p:spPr bwMode="auto">
          <a:xfrm>
            <a:off x="152400" y="179388"/>
            <a:ext cx="2841625" cy="2087562"/>
          </a:xfrm>
          <a:prstGeom prst="rect">
            <a:avLst/>
          </a:prstGeom>
          <a:solidFill>
            <a:schemeClr val="bg1">
              <a:lumMod val="75000"/>
            </a:schemeClr>
          </a:solidFill>
          <a:ln w="9525">
            <a:noFill/>
            <a:miter lim="800000"/>
            <a:headEnd/>
            <a:tailEnd/>
          </a:ln>
        </p:spPr>
        <p:txBody>
          <a:bodyPr/>
          <a:lstStyle/>
          <a:p>
            <a:pPr algn="ctr">
              <a:defRPr/>
            </a:pPr>
            <a:endParaRPr lang="zh-CN" altLang="en-US"/>
          </a:p>
        </p:txBody>
      </p:sp>
      <p:pic>
        <p:nvPicPr>
          <p:cNvPr id="35" name="Picture 2"/>
          <p:cNvPicPr>
            <a:picLocks noChangeAspect="1" noChangeArrowheads="1"/>
          </p:cNvPicPr>
          <p:nvPr userDrawn="1"/>
        </p:nvPicPr>
        <p:blipFill rotWithShape="1">
          <a:blip r:embed="rId3" cstate="print">
            <a:extLst/>
          </a:blip>
          <a:srcRect t="5578" b="5578"/>
          <a:stretch/>
        </p:blipFill>
        <p:spPr bwMode="auto">
          <a:xfrm>
            <a:off x="6150097" y="2481831"/>
            <a:ext cx="2825145" cy="1905244"/>
          </a:xfrm>
          <a:prstGeom prst="rect">
            <a:avLst/>
          </a:prstGeom>
          <a:noFill/>
          <a:effectLst>
            <a:innerShdw blurRad="114300">
              <a:prstClr val="black"/>
            </a:innerShdw>
          </a:effectLst>
          <a:extLst/>
        </p:spPr>
      </p:pic>
      <p:pic>
        <p:nvPicPr>
          <p:cNvPr id="36" name="Picture 3"/>
          <p:cNvPicPr>
            <a:picLocks noChangeAspect="1" noChangeArrowheads="1"/>
          </p:cNvPicPr>
          <p:nvPr userDrawn="1"/>
        </p:nvPicPr>
        <p:blipFill rotWithShape="1">
          <a:blip r:embed="rId4" cstate="print">
            <a:extLst/>
          </a:blip>
          <a:srcRect l="4985" t="7926" r="4985"/>
          <a:stretch/>
        </p:blipFill>
        <p:spPr bwMode="auto">
          <a:xfrm>
            <a:off x="3151251" y="179653"/>
            <a:ext cx="2841504" cy="2087010"/>
          </a:xfrm>
          <a:prstGeom prst="rect">
            <a:avLst/>
          </a:prstGeom>
          <a:noFill/>
          <a:effectLst>
            <a:innerShdw blurRad="114300">
              <a:prstClr val="black"/>
            </a:innerShdw>
          </a:effectLst>
          <a:extLst/>
        </p:spPr>
      </p:pic>
      <p:pic>
        <p:nvPicPr>
          <p:cNvPr id="37" name="Picture 4"/>
          <p:cNvPicPr>
            <a:picLocks noChangeAspect="1" noChangeArrowheads="1"/>
          </p:cNvPicPr>
          <p:nvPr userDrawn="1"/>
        </p:nvPicPr>
        <p:blipFill rotWithShape="1">
          <a:blip r:embed="rId5" cstate="print">
            <a:extLst/>
          </a:blip>
          <a:srcRect l="5096" t="10577" r="5096" b="-385"/>
          <a:stretch/>
        </p:blipFill>
        <p:spPr bwMode="auto">
          <a:xfrm>
            <a:off x="152403" y="2470923"/>
            <a:ext cx="2841505" cy="1916152"/>
          </a:xfrm>
          <a:prstGeom prst="rect">
            <a:avLst/>
          </a:prstGeom>
          <a:noFill/>
          <a:effectLst>
            <a:innerShdw blurRad="114300">
              <a:prstClr val="black"/>
            </a:innerShdw>
          </a:effectLst>
          <a:extLst/>
        </p:spPr>
      </p:pic>
      <p:sp>
        <p:nvSpPr>
          <p:cNvPr id="38" name="矩形 37"/>
          <p:cNvSpPr/>
          <p:nvPr userDrawn="1"/>
        </p:nvSpPr>
        <p:spPr>
          <a:xfrm>
            <a:off x="1893888" y="5791200"/>
            <a:ext cx="184150" cy="276225"/>
          </a:xfrm>
          <a:prstGeom prst="rect">
            <a:avLst/>
          </a:prstGeom>
        </p:spPr>
        <p:txBody>
          <a:bodyPr wrap="none">
            <a:spAutoFit/>
          </a:bodyPr>
          <a:lstStyle/>
          <a:p>
            <a:pPr algn="ctr">
              <a:defRPr/>
            </a:pPr>
            <a:endParaRPr lang="zh-CN" altLang="en-US" sz="1200" b="1" spc="100" dirty="0">
              <a:solidFill>
                <a:schemeClr val="bg1"/>
              </a:solidFill>
              <a:latin typeface="微软雅黑" pitchFamily="34" charset="-122"/>
              <a:ea typeface="微软雅黑" pitchFamily="34" charset="-122"/>
            </a:endParaRPr>
          </a:p>
        </p:txBody>
      </p:sp>
      <p:sp>
        <p:nvSpPr>
          <p:cNvPr id="39" name="TextBox 9"/>
          <p:cNvSpPr txBox="1"/>
          <p:nvPr userDrawn="1"/>
        </p:nvSpPr>
        <p:spPr>
          <a:xfrm>
            <a:off x="2915816" y="2988235"/>
            <a:ext cx="2998847" cy="571766"/>
          </a:xfrm>
          <a:prstGeom prst="rect">
            <a:avLst/>
          </a:prstGeom>
          <a:noFill/>
        </p:spPr>
        <p:txBody>
          <a:bodyPr wrap="square" lIns="78555" tIns="39278" rIns="78555" bIns="39278" rtlCol="0">
            <a:spAutoFit/>
          </a:bodyPr>
          <a:lstStyle/>
          <a:p>
            <a:pPr algn="r"/>
            <a:r>
              <a:rPr lang="zh-CN" altLang="en-US" sz="3200" b="0" dirty="0" smtClean="0">
                <a:solidFill>
                  <a:schemeClr val="bg1"/>
                </a:solidFill>
                <a:latin typeface="华文行楷" pitchFamily="2" charset="-122"/>
                <a:ea typeface="华文行楷" pitchFamily="2" charset="-122"/>
              </a:rPr>
              <a:t>计算决定未来</a:t>
            </a:r>
            <a:endParaRPr lang="zh-CN" altLang="en-US" sz="3200" b="0" dirty="0">
              <a:solidFill>
                <a:schemeClr val="bg1"/>
              </a:solidFill>
              <a:latin typeface="华文行楷" pitchFamily="2" charset="-122"/>
              <a:ea typeface="华文行楷" pitchFamily="2" charset="-122"/>
            </a:endParaRPr>
          </a:p>
        </p:txBody>
      </p:sp>
    </p:spTree>
    <p:extLst>
      <p:ext uri="{BB962C8B-B14F-4D97-AF65-F5344CB8AC3E}">
        <p14:creationId xmlns:p14="http://schemas.microsoft.com/office/powerpoint/2010/main" val="221959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nodeType="withEffect">
                                  <p:stCondLst>
                                    <p:cond delay="25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nodeType="withEffect">
                                  <p:stCondLst>
                                    <p:cond delay="75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par>
                                <p:cTn id="17" presetID="10" presetClass="entr" presetSubtype="0" fill="hold" nodeType="withEffect">
                                  <p:stCondLst>
                                    <p:cond delay="100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nodeType="withEffect">
                                  <p:stCondLst>
                                    <p:cond delay="125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3" grpId="0" animBg="1"/>
      <p:bldP spid="34"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组合 1"/>
          <p:cNvGrpSpPr>
            <a:grpSpLocks/>
          </p:cNvGrpSpPr>
          <p:nvPr userDrawn="1"/>
        </p:nvGrpSpPr>
        <p:grpSpPr bwMode="auto">
          <a:xfrm>
            <a:off x="7107238" y="228600"/>
            <a:ext cx="1585912" cy="419100"/>
            <a:chOff x="7162800" y="228600"/>
            <a:chExt cx="1586151" cy="419101"/>
          </a:xfrm>
        </p:grpSpPr>
        <p:grpSp>
          <p:nvGrpSpPr>
            <p:cNvPr id="3" name="组合 2"/>
            <p:cNvGrpSpPr>
              <a:grpSpLocks/>
            </p:cNvGrpSpPr>
            <p:nvPr/>
          </p:nvGrpSpPr>
          <p:grpSpPr bwMode="auto">
            <a:xfrm>
              <a:off x="8382000" y="228600"/>
              <a:ext cx="366951" cy="378619"/>
              <a:chOff x="6324600" y="2121932"/>
              <a:chExt cx="366951" cy="378619"/>
            </a:xfrm>
          </p:grpSpPr>
          <p:sp>
            <p:nvSpPr>
              <p:cNvPr id="6" name="矩形 5"/>
              <p:cNvSpPr>
                <a:spLocks noChangeArrowheads="1"/>
              </p:cNvSpPr>
              <p:nvPr/>
            </p:nvSpPr>
            <p:spPr bwMode="auto">
              <a:xfrm>
                <a:off x="6324600" y="2133600"/>
                <a:ext cx="366951" cy="366951"/>
              </a:xfrm>
              <a:prstGeom prst="rect">
                <a:avLst/>
              </a:prstGeom>
              <a:solidFill>
                <a:srgbClr val="B01F24"/>
              </a:solidFill>
              <a:ln w="9525">
                <a:noFill/>
                <a:miter lim="800000"/>
                <a:headEnd/>
                <a:tailEnd/>
              </a:ln>
            </p:spPr>
            <p:txBody>
              <a:bodyPr/>
              <a:lstStyle/>
              <a:p>
                <a:pPr algn="ctr"/>
                <a:endParaRPr lang="zh-CN" altLang="en-US"/>
              </a:p>
            </p:txBody>
          </p:sp>
          <p:sp>
            <p:nvSpPr>
              <p:cNvPr id="7" name="TextBox 6"/>
              <p:cNvSpPr txBox="1">
                <a:spLocks noChangeArrowheads="1"/>
              </p:cNvSpPr>
              <p:nvPr/>
            </p:nvSpPr>
            <p:spPr bwMode="auto">
              <a:xfrm>
                <a:off x="6358648" y="2121932"/>
                <a:ext cx="184759" cy="369333"/>
              </a:xfrm>
              <a:prstGeom prst="rect">
                <a:avLst/>
              </a:prstGeom>
              <a:noFill/>
              <a:ln w="9525">
                <a:noFill/>
                <a:miter lim="800000"/>
                <a:headEnd/>
                <a:tailEnd/>
              </a:ln>
            </p:spPr>
            <p:txBody>
              <a:bodyPr wrap="none">
                <a:spAutoFit/>
              </a:bodyPr>
              <a:lstStyle/>
              <a:p>
                <a:pPr algn="ctr"/>
                <a:endParaRPr lang="en-US" altLang="zh-CN" dirty="0" smtClean="0">
                  <a:solidFill>
                    <a:schemeClr val="bg1"/>
                  </a:solidFill>
                </a:endParaRPr>
              </a:p>
            </p:txBody>
          </p:sp>
        </p:grpSp>
        <p:pic>
          <p:nvPicPr>
            <p:cNvPr id="4" name="Picture 2" descr="E:\work\S-曙光20120720\logo\曙光组合logo.png"/>
            <p:cNvPicPr>
              <a:picLocks noChangeAspect="1" noChangeArrowheads="1"/>
            </p:cNvPicPr>
            <p:nvPr/>
          </p:nvPicPr>
          <p:blipFill>
            <a:blip r:embed="rId7" cstate="print"/>
            <a:srcRect/>
            <a:stretch>
              <a:fillRect/>
            </a:stretch>
          </p:blipFill>
          <p:spPr bwMode="auto">
            <a:xfrm>
              <a:off x="7162800" y="261645"/>
              <a:ext cx="970420" cy="386056"/>
            </a:xfrm>
            <a:prstGeom prst="rect">
              <a:avLst/>
            </a:prstGeom>
            <a:noFill/>
            <a:ln w="9525">
              <a:noFill/>
              <a:miter lim="800000"/>
              <a:headEnd/>
              <a:tailEnd/>
            </a:ln>
          </p:spPr>
        </p:pic>
        <p:sp>
          <p:nvSpPr>
            <p:cNvPr id="5" name="矩形 4"/>
            <p:cNvSpPr>
              <a:spLocks noChangeArrowheads="1"/>
            </p:cNvSpPr>
            <p:nvPr/>
          </p:nvSpPr>
          <p:spPr bwMode="auto">
            <a:xfrm>
              <a:off x="8229600" y="240268"/>
              <a:ext cx="76200" cy="366951"/>
            </a:xfrm>
            <a:prstGeom prst="rect">
              <a:avLst/>
            </a:prstGeom>
            <a:solidFill>
              <a:srgbClr val="B01F24"/>
            </a:solidFill>
            <a:ln w="9525">
              <a:noFill/>
              <a:miter lim="800000"/>
              <a:headEnd/>
              <a:tailEnd/>
            </a:ln>
          </p:spPr>
          <p:txBody>
            <a:bodyPr/>
            <a:lstStyle/>
            <a:p>
              <a:pPr algn="ctr"/>
              <a:endParaRPr lang="zh-CN" altLang="en-US"/>
            </a:p>
          </p:txBody>
        </p:sp>
      </p:grpSp>
      <p:sp>
        <p:nvSpPr>
          <p:cNvPr id="8" name="灯片编号占位符 5"/>
          <p:cNvSpPr>
            <a:spLocks noGrp="1"/>
          </p:cNvSpPr>
          <p:nvPr>
            <p:ph type="sldNum" sz="quarter" idx="4"/>
          </p:nvPr>
        </p:nvSpPr>
        <p:spPr>
          <a:xfrm>
            <a:off x="8285678" y="214290"/>
            <a:ext cx="590568" cy="476250"/>
          </a:xfrm>
          <a:prstGeom prst="rect">
            <a:avLst/>
          </a:prstGeom>
        </p:spPr>
        <p:txBody>
          <a:bodyPr/>
          <a:lstStyle>
            <a:lvl1pPr>
              <a:defRPr>
                <a:solidFill>
                  <a:schemeClr val="bg1"/>
                </a:solidFill>
              </a:defRPr>
            </a:lvl1pPr>
          </a:lstStyle>
          <a:p>
            <a:fld id="{1677DA0A-B8CB-4480-B4CA-78820B2FDF0F}" type="slidenum">
              <a:rPr lang="zh-CN" altLang="en-US" smtClean="0"/>
              <a:pPr/>
              <a:t>‹#›</a:t>
            </a:fld>
            <a:endParaRPr lang="en-US" altLang="zh-CN" dirty="0"/>
          </a:p>
        </p:txBody>
      </p:sp>
    </p:spTree>
    <p:extLst>
      <p:ext uri="{BB962C8B-B14F-4D97-AF65-F5344CB8AC3E}">
        <p14:creationId xmlns:p14="http://schemas.microsoft.com/office/powerpoint/2010/main" val="1565072251"/>
      </p:ext>
    </p:extLst>
  </p:cSld>
  <p:clrMap bg1="lt1" tx1="dk1" bg2="lt2" tx2="dk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4294967295"/>
          </p:nvPr>
        </p:nvSpPr>
        <p:spPr>
          <a:xfrm>
            <a:off x="1043608" y="2996952"/>
            <a:ext cx="6768752" cy="576263"/>
          </a:xfrm>
          <a:prstGeom prst="rect">
            <a:avLst/>
          </a:prstGeom>
        </p:spPr>
        <p:txBody>
          <a:bodyPr/>
          <a:lstStyle/>
          <a:p>
            <a:pPr marL="0" indent="0" algn="ctr">
              <a:buNone/>
            </a:pPr>
            <a:r>
              <a:rPr lang="en-US" altLang="zh-CN" sz="4400" dirty="0" smtClean="0">
                <a:solidFill>
                  <a:schemeClr val="bg1"/>
                </a:solidFill>
                <a:latin typeface="微软雅黑" panose="020B0503020204020204" pitchFamily="34" charset="-122"/>
                <a:ea typeface="微软雅黑" panose="020B0503020204020204" pitchFamily="34" charset="-122"/>
              </a:rPr>
              <a:t>Linux</a:t>
            </a:r>
            <a:r>
              <a:rPr lang="zh-CN" altLang="en-US" sz="4400" dirty="0" smtClean="0">
                <a:solidFill>
                  <a:schemeClr val="bg1"/>
                </a:solidFill>
                <a:latin typeface="微软雅黑" panose="020B0503020204020204" pitchFamily="34" charset="-122"/>
                <a:ea typeface="微软雅黑" panose="020B0503020204020204" pitchFamily="34" charset="-122"/>
              </a:rPr>
              <a:t>系统基础培训</a:t>
            </a:r>
            <a:endParaRPr lang="zh-CN" altLang="en-US" sz="4400" dirty="0">
              <a:solidFill>
                <a:schemeClr val="bg1"/>
              </a:solidFill>
              <a:latin typeface="微软雅黑" panose="020B0503020204020204" pitchFamily="34" charset="-122"/>
              <a:ea typeface="微软雅黑" panose="020B0503020204020204" pitchFamily="34" charset="-122"/>
            </a:endParaRPr>
          </a:p>
        </p:txBody>
      </p:sp>
      <p:sp>
        <p:nvSpPr>
          <p:cNvPr id="3" name="Rectangle 3"/>
          <p:cNvSpPr txBox="1">
            <a:spLocks noChangeArrowheads="1"/>
          </p:cNvSpPr>
          <p:nvPr/>
        </p:nvSpPr>
        <p:spPr>
          <a:xfrm>
            <a:off x="1367284" y="4005064"/>
            <a:ext cx="6121400" cy="6905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altLang="zh-CN" sz="2600" b="1" dirty="0" smtClean="0">
                <a:solidFill>
                  <a:schemeClr val="bg1"/>
                </a:solidFill>
                <a:latin typeface="微软雅黑" panose="020B0503020204020204" pitchFamily="34" charset="-122"/>
                <a:ea typeface="微软雅黑" panose="020B0503020204020204" pitchFamily="34" charset="-122"/>
              </a:rPr>
              <a:t>V1.1</a:t>
            </a:r>
            <a:endParaRPr lang="en-US" altLang="zh-CN" sz="2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1340768"/>
            <a:ext cx="8078964" cy="5040560"/>
          </a:xfrm>
        </p:spPr>
        <p:txBody>
          <a:bodyPr>
            <a:noAutofit/>
          </a:bodyPr>
          <a:lstStyle/>
          <a:p>
            <a:r>
              <a:rPr lang="en-US" altLang="zh-CN" sz="2000" dirty="0"/>
              <a:t>Linux</a:t>
            </a:r>
            <a:r>
              <a:rPr lang="zh-CN" altLang="en-US" sz="2000" dirty="0"/>
              <a:t>安装前须知</a:t>
            </a:r>
          </a:p>
          <a:p>
            <a:pPr>
              <a:buNone/>
            </a:pPr>
            <a:r>
              <a:rPr lang="zh-CN" altLang="en-US" sz="2000" dirty="0"/>
              <a:t>     安装前要了解所安装服务器的硬件配置方面的信息，主要包括磁盘控制器型号、网卡型号、内存大小及</a:t>
            </a:r>
            <a:r>
              <a:rPr lang="en-US" altLang="zh-CN" sz="2000" dirty="0"/>
              <a:t>CPU</a:t>
            </a:r>
            <a:r>
              <a:rPr lang="zh-CN" altLang="en-US" sz="2000" dirty="0"/>
              <a:t>类型等，根据相关信息和用户使用情况安装合适的</a:t>
            </a:r>
            <a:r>
              <a:rPr lang="en-US" altLang="zh-CN" sz="2000" dirty="0"/>
              <a:t>Linux</a:t>
            </a:r>
            <a:r>
              <a:rPr lang="zh-CN" altLang="en-US" sz="2000" dirty="0"/>
              <a:t>操作系统。在安装</a:t>
            </a:r>
            <a:r>
              <a:rPr lang="en-US" altLang="zh-CN" sz="2000" dirty="0"/>
              <a:t>Linux</a:t>
            </a:r>
            <a:r>
              <a:rPr lang="zh-CN" altLang="en-US" sz="2000" dirty="0"/>
              <a:t>前要了解</a:t>
            </a:r>
            <a:r>
              <a:rPr lang="en-US" altLang="zh-CN" sz="2000" dirty="0"/>
              <a:t>Linux</a:t>
            </a:r>
            <a:r>
              <a:rPr lang="zh-CN" altLang="en-US" sz="2000" dirty="0"/>
              <a:t>的一些基础知识。</a:t>
            </a:r>
          </a:p>
          <a:p>
            <a:pPr>
              <a:spcBef>
                <a:spcPts val="1200"/>
              </a:spcBef>
            </a:pPr>
            <a:r>
              <a:rPr lang="zh-CN" altLang="en-US" sz="2000" dirty="0"/>
              <a:t>服务器硬盘分区要求</a:t>
            </a:r>
          </a:p>
          <a:p>
            <a:pPr>
              <a:buNone/>
            </a:pPr>
            <a:r>
              <a:rPr lang="zh-CN" altLang="en-US" sz="2000" dirty="0"/>
              <a:t>     根据需要，硬盘的分区可以自己定义，建议最少安装三个分区：</a:t>
            </a:r>
            <a:r>
              <a:rPr lang="en-US" altLang="zh-CN" sz="2000" dirty="0"/>
              <a:t>/</a:t>
            </a:r>
            <a:r>
              <a:rPr lang="zh-CN" altLang="en-US" sz="2000" dirty="0"/>
              <a:t>根分区、</a:t>
            </a:r>
            <a:r>
              <a:rPr lang="en-US" altLang="zh-CN" sz="2000" dirty="0"/>
              <a:t>/swap </a:t>
            </a:r>
            <a:r>
              <a:rPr lang="zh-CN" altLang="en-US" sz="2000" dirty="0"/>
              <a:t>交换分区、</a:t>
            </a:r>
            <a:r>
              <a:rPr lang="en-US" altLang="zh-CN" sz="2000" dirty="0"/>
              <a:t>/boot</a:t>
            </a:r>
            <a:r>
              <a:rPr lang="zh-CN" altLang="en-US" sz="2000" dirty="0"/>
              <a:t>引导分区。</a:t>
            </a:r>
          </a:p>
          <a:p>
            <a:pPr>
              <a:spcBef>
                <a:spcPts val="1200"/>
              </a:spcBef>
            </a:pPr>
            <a:r>
              <a:rPr lang="zh-CN" altLang="en-US" sz="2000" dirty="0"/>
              <a:t>多操作系统的安装</a:t>
            </a:r>
          </a:p>
          <a:p>
            <a:pPr>
              <a:lnSpc>
                <a:spcPct val="120000"/>
              </a:lnSpc>
              <a:buNone/>
            </a:pPr>
            <a:r>
              <a:rPr lang="zh-CN" altLang="en-US" sz="2000" dirty="0"/>
              <a:t>     可以在硬盘上安装一个以上的操作系统，不同的操作系统必须有自己的分区，在安装</a:t>
            </a:r>
            <a:r>
              <a:rPr lang="en-US" altLang="zh-CN" sz="2000" dirty="0"/>
              <a:t>Windows</a:t>
            </a:r>
            <a:r>
              <a:rPr lang="zh-CN" altLang="en-US" sz="2000" dirty="0"/>
              <a:t>及</a:t>
            </a:r>
            <a:r>
              <a:rPr lang="en-US" altLang="zh-CN" sz="2000" dirty="0"/>
              <a:t>Linux</a:t>
            </a:r>
            <a:r>
              <a:rPr lang="zh-CN" altLang="en-US" sz="2000" dirty="0"/>
              <a:t>双操作系统时，请先安装</a:t>
            </a:r>
            <a:r>
              <a:rPr lang="en-US" altLang="zh-CN" sz="2000" dirty="0"/>
              <a:t>Windows</a:t>
            </a:r>
            <a:r>
              <a:rPr lang="zh-CN" altLang="en-US" sz="2000" dirty="0"/>
              <a:t>再安装</a:t>
            </a:r>
            <a:r>
              <a:rPr lang="en-US" altLang="zh-CN" sz="2000" dirty="0"/>
              <a:t>Linux</a:t>
            </a:r>
            <a:r>
              <a:rPr lang="zh-CN" altLang="en-US" sz="2000" dirty="0" smtClean="0"/>
              <a:t>。</a:t>
            </a:r>
            <a:endParaRPr lang="zh-CN" altLang="en-US" sz="2000" dirty="0"/>
          </a:p>
        </p:txBody>
      </p:sp>
      <p:sp>
        <p:nvSpPr>
          <p:cNvPr id="3" name="文本占位符 2"/>
          <p:cNvSpPr>
            <a:spLocks noGrp="1"/>
          </p:cNvSpPr>
          <p:nvPr>
            <p:ph type="body" sz="quarter" idx="14"/>
          </p:nvPr>
        </p:nvSpPr>
        <p:spPr/>
        <p:txBody>
          <a:bodyPr/>
          <a:lstStyle/>
          <a:p>
            <a:r>
              <a:rPr lang="en-US" altLang="zh-CN" dirty="0"/>
              <a:t>2.1 Linux</a:t>
            </a:r>
            <a:r>
              <a:rPr lang="zh-CN" altLang="en-US" dirty="0"/>
              <a:t>系统安装前的准备</a:t>
            </a:r>
          </a:p>
        </p:txBody>
      </p:sp>
    </p:spTree>
    <p:extLst>
      <p:ext uri="{BB962C8B-B14F-4D97-AF65-F5344CB8AC3E}">
        <p14:creationId xmlns:p14="http://schemas.microsoft.com/office/powerpoint/2010/main" val="417845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268760"/>
            <a:ext cx="8294988" cy="4032448"/>
          </a:xfrm>
        </p:spPr>
        <p:txBody>
          <a:bodyPr>
            <a:normAutofit/>
          </a:bodyPr>
          <a:lstStyle/>
          <a:p>
            <a:pPr>
              <a:spcBef>
                <a:spcPts val="1200"/>
              </a:spcBef>
            </a:pPr>
            <a:r>
              <a:rPr lang="zh-CN" altLang="en-US" sz="2000" dirty="0"/>
              <a:t>通过光盘介质引导安装</a:t>
            </a:r>
          </a:p>
          <a:p>
            <a:pPr>
              <a:spcBef>
                <a:spcPts val="1200"/>
              </a:spcBef>
              <a:buNone/>
            </a:pPr>
            <a:r>
              <a:rPr lang="zh-CN" altLang="en-US" sz="2000" dirty="0"/>
              <a:t>   </a:t>
            </a:r>
            <a:r>
              <a:rPr lang="zh-CN" altLang="en-US" sz="2000" dirty="0" smtClean="0"/>
              <a:t>  </a:t>
            </a:r>
            <a:r>
              <a:rPr lang="en-US" altLang="zh-CN" sz="2000" dirty="0" smtClean="0"/>
              <a:t>CD</a:t>
            </a:r>
            <a:r>
              <a:rPr lang="zh-CN" altLang="en-US" sz="2000" dirty="0"/>
              <a:t>、</a:t>
            </a:r>
            <a:r>
              <a:rPr lang="en-US" altLang="zh-CN" sz="2000" dirty="0"/>
              <a:t>DVD</a:t>
            </a:r>
          </a:p>
          <a:p>
            <a:pPr>
              <a:spcBef>
                <a:spcPts val="1200"/>
              </a:spcBef>
            </a:pPr>
            <a:r>
              <a:rPr lang="zh-CN" altLang="en-US" sz="2000" dirty="0"/>
              <a:t>通过网络引导安装</a:t>
            </a:r>
          </a:p>
          <a:p>
            <a:pPr>
              <a:spcBef>
                <a:spcPts val="1200"/>
              </a:spcBef>
              <a:buNone/>
            </a:pPr>
            <a:r>
              <a:rPr lang="zh-CN" altLang="en-US" sz="2000" dirty="0"/>
              <a:t>   </a:t>
            </a:r>
            <a:r>
              <a:rPr lang="zh-CN" altLang="en-US" sz="2000" dirty="0" smtClean="0"/>
              <a:t>  </a:t>
            </a:r>
            <a:r>
              <a:rPr lang="en-US" altLang="zh-CN" sz="2000" dirty="0" smtClean="0"/>
              <a:t>NFS</a:t>
            </a:r>
            <a:r>
              <a:rPr lang="zh-CN" altLang="en-US" sz="2000" dirty="0"/>
              <a:t>，</a:t>
            </a:r>
            <a:r>
              <a:rPr lang="en-US" altLang="zh-CN" sz="2000" dirty="0"/>
              <a:t>HTTP</a:t>
            </a:r>
            <a:r>
              <a:rPr lang="zh-CN" altLang="en-US" sz="2000" dirty="0"/>
              <a:t>，</a:t>
            </a:r>
            <a:r>
              <a:rPr lang="en-US" altLang="zh-CN" sz="2000" dirty="0"/>
              <a:t>FTP</a:t>
            </a:r>
          </a:p>
          <a:p>
            <a:pPr>
              <a:spcBef>
                <a:spcPts val="1200"/>
              </a:spcBef>
            </a:pPr>
            <a:r>
              <a:rPr lang="zh-CN" altLang="en-US" sz="2000" dirty="0"/>
              <a:t>通过软盘（</a:t>
            </a:r>
            <a:r>
              <a:rPr lang="en-US" altLang="zh-CN" sz="2000" dirty="0"/>
              <a:t>DOS</a:t>
            </a:r>
            <a:r>
              <a:rPr lang="zh-CN" altLang="en-US" sz="2000" dirty="0"/>
              <a:t>）引导安装</a:t>
            </a:r>
          </a:p>
          <a:p>
            <a:pPr>
              <a:spcBef>
                <a:spcPts val="1200"/>
              </a:spcBef>
              <a:buNone/>
            </a:pPr>
            <a:r>
              <a:rPr lang="zh-CN" altLang="en-US" sz="2000" dirty="0"/>
              <a:t>  </a:t>
            </a:r>
            <a:r>
              <a:rPr lang="zh-CN" altLang="en-US" sz="2000" dirty="0" smtClean="0"/>
              <a:t>  </a:t>
            </a:r>
            <a:r>
              <a:rPr lang="zh-CN" altLang="en-US" sz="2000" dirty="0"/>
              <a:t>需将操作系统拷贝到硬盘某个分区</a:t>
            </a:r>
            <a:endParaRPr lang="en-US" altLang="zh-CN" sz="2000" dirty="0"/>
          </a:p>
          <a:p>
            <a:pPr>
              <a:spcBef>
                <a:spcPts val="1200"/>
              </a:spcBef>
            </a:pPr>
            <a:r>
              <a:rPr lang="zh-CN" altLang="en-US" sz="2000" dirty="0"/>
              <a:t>通过网络传输镜像文件安装</a:t>
            </a:r>
          </a:p>
          <a:p>
            <a:pPr>
              <a:spcBef>
                <a:spcPts val="1200"/>
              </a:spcBef>
              <a:buNone/>
            </a:pPr>
            <a:r>
              <a:rPr lang="zh-CN" altLang="en-US" sz="2000" dirty="0"/>
              <a:t>  </a:t>
            </a:r>
            <a:r>
              <a:rPr lang="zh-CN" altLang="en-US" sz="2000" dirty="0" smtClean="0"/>
              <a:t>  </a:t>
            </a:r>
            <a:r>
              <a:rPr lang="zh-CN" altLang="en-US" sz="2000" dirty="0"/>
              <a:t>曙光公司</a:t>
            </a:r>
            <a:r>
              <a:rPr lang="en-US" altLang="zh-CN" sz="2000" dirty="0" err="1"/>
              <a:t>Gridview</a:t>
            </a:r>
            <a:r>
              <a:rPr lang="zh-CN" altLang="en-US" sz="2000" dirty="0"/>
              <a:t>批量部署时即采用这种</a:t>
            </a:r>
            <a:r>
              <a:rPr lang="zh-CN" altLang="en-US" sz="2000" dirty="0" smtClean="0"/>
              <a:t>方式</a:t>
            </a:r>
            <a:endParaRPr lang="en-US" altLang="zh-CN" sz="2000" dirty="0"/>
          </a:p>
        </p:txBody>
      </p:sp>
      <p:sp>
        <p:nvSpPr>
          <p:cNvPr id="3" name="文本占位符 2"/>
          <p:cNvSpPr>
            <a:spLocks noGrp="1"/>
          </p:cNvSpPr>
          <p:nvPr>
            <p:ph type="body" sz="quarter" idx="14"/>
          </p:nvPr>
        </p:nvSpPr>
        <p:spPr/>
        <p:txBody>
          <a:bodyPr/>
          <a:lstStyle/>
          <a:p>
            <a:r>
              <a:rPr lang="en-US" altLang="zh-CN" dirty="0"/>
              <a:t>2.2 Linux</a:t>
            </a:r>
            <a:r>
              <a:rPr lang="zh-CN" altLang="en-US" dirty="0"/>
              <a:t>系统安装方式的选择</a:t>
            </a:r>
          </a:p>
        </p:txBody>
      </p:sp>
    </p:spTree>
    <p:extLst>
      <p:ext uri="{BB962C8B-B14F-4D97-AF65-F5344CB8AC3E}">
        <p14:creationId xmlns:p14="http://schemas.microsoft.com/office/powerpoint/2010/main" val="180952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p:txBody>
          <a:bodyPr/>
          <a:lstStyle/>
          <a:p>
            <a:r>
              <a:rPr lang="zh-CN" altLang="en-US" sz="2800" dirty="0"/>
              <a:t>根据实际需要来选择将要安装的软件包</a:t>
            </a:r>
          </a:p>
          <a:p>
            <a:pPr lvl="1">
              <a:lnSpc>
                <a:spcPct val="150000"/>
              </a:lnSpc>
            </a:pPr>
            <a:r>
              <a:rPr lang="zh-CN" altLang="en-US" sz="2000" dirty="0"/>
              <a:t>作为网络服务器专用，提供用户服务</a:t>
            </a:r>
          </a:p>
          <a:p>
            <a:pPr lvl="1">
              <a:lnSpc>
                <a:spcPct val="150000"/>
              </a:lnSpc>
            </a:pPr>
            <a:r>
              <a:rPr lang="zh-CN" altLang="en-US" sz="2000" dirty="0"/>
              <a:t>作为办公专用，处理日常事务</a:t>
            </a:r>
          </a:p>
          <a:p>
            <a:pPr lvl="1">
              <a:lnSpc>
                <a:spcPct val="150000"/>
              </a:lnSpc>
            </a:pPr>
            <a:r>
              <a:rPr lang="zh-CN" altLang="en-US" sz="2000" dirty="0"/>
              <a:t>作为企业工作站专用，提供内部资源管理</a:t>
            </a:r>
          </a:p>
          <a:p>
            <a:pPr lvl="1">
              <a:lnSpc>
                <a:spcPct val="150000"/>
              </a:lnSpc>
            </a:pPr>
            <a:r>
              <a:rPr lang="zh-CN" altLang="en-US" sz="2000" dirty="0"/>
              <a:t>如果将来有别的需要，可以很方便的安装相应软件，实现各种所需功能</a:t>
            </a:r>
          </a:p>
          <a:p>
            <a:pPr marL="0" indent="0">
              <a:buNone/>
            </a:pPr>
            <a:endParaRPr lang="zh-CN" altLang="en-US" sz="2800" dirty="0"/>
          </a:p>
        </p:txBody>
      </p:sp>
      <p:sp>
        <p:nvSpPr>
          <p:cNvPr id="3" name="文本占位符 2"/>
          <p:cNvSpPr>
            <a:spLocks noGrp="1"/>
          </p:cNvSpPr>
          <p:nvPr>
            <p:ph type="body" sz="quarter" idx="14"/>
          </p:nvPr>
        </p:nvSpPr>
        <p:spPr/>
        <p:txBody>
          <a:bodyPr/>
          <a:lstStyle/>
          <a:p>
            <a:r>
              <a:rPr lang="en-US" altLang="zh-CN" dirty="0"/>
              <a:t>2.3 Linux</a:t>
            </a:r>
            <a:r>
              <a:rPr lang="zh-CN" altLang="en-US" dirty="0"/>
              <a:t>系统安装内容的选择</a:t>
            </a:r>
          </a:p>
        </p:txBody>
      </p:sp>
    </p:spTree>
    <p:extLst>
      <p:ext uri="{BB962C8B-B14F-4D97-AF65-F5344CB8AC3E}">
        <p14:creationId xmlns:p14="http://schemas.microsoft.com/office/powerpoint/2010/main" val="1625573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268760"/>
            <a:ext cx="8078964" cy="2592288"/>
          </a:xfrm>
        </p:spPr>
        <p:txBody>
          <a:bodyPr/>
          <a:lstStyle/>
          <a:p>
            <a:r>
              <a:rPr lang="zh-CN" altLang="en-US" sz="2000" dirty="0"/>
              <a:t>磁盘类型： </a:t>
            </a:r>
            <a:r>
              <a:rPr lang="en-US" altLang="zh-CN" sz="2000" dirty="0"/>
              <a:t>SATA</a:t>
            </a:r>
            <a:r>
              <a:rPr lang="zh-CN" altLang="en-US" sz="2000" dirty="0"/>
              <a:t>，</a:t>
            </a:r>
            <a:r>
              <a:rPr lang="en-US" altLang="zh-CN" sz="2000" dirty="0"/>
              <a:t>SCSI</a:t>
            </a:r>
            <a:r>
              <a:rPr lang="zh-CN" altLang="en-US" sz="2000" dirty="0"/>
              <a:t>，</a:t>
            </a:r>
            <a:r>
              <a:rPr lang="en-US" altLang="zh-CN" sz="2000" dirty="0"/>
              <a:t>SAS</a:t>
            </a:r>
          </a:p>
          <a:p>
            <a:r>
              <a:rPr lang="en-US" altLang="zh-CN" sz="2000" dirty="0" smtClean="0"/>
              <a:t>RAID</a:t>
            </a:r>
            <a:r>
              <a:rPr lang="zh-CN" altLang="en-US" sz="2000" dirty="0"/>
              <a:t>卡型号：</a:t>
            </a:r>
          </a:p>
          <a:p>
            <a:r>
              <a:rPr lang="en-US" altLang="zh-CN" sz="2000" dirty="0" smtClean="0"/>
              <a:t>Adaptec</a:t>
            </a:r>
            <a:r>
              <a:rPr lang="zh-CN" altLang="en-US" sz="2000" dirty="0" smtClean="0"/>
              <a:t>：</a:t>
            </a:r>
            <a:r>
              <a:rPr lang="en-US" altLang="zh-CN" sz="2000" dirty="0" smtClean="0"/>
              <a:t>www.adaptec.com</a:t>
            </a:r>
            <a:endParaRPr lang="en-US" altLang="zh-CN" sz="2000" dirty="0"/>
          </a:p>
          <a:p>
            <a:r>
              <a:rPr lang="en-US" altLang="zh-CN" sz="2000" dirty="0" smtClean="0"/>
              <a:t>LSI</a:t>
            </a:r>
            <a:r>
              <a:rPr lang="zh-CN" altLang="en-US" sz="2000" dirty="0" smtClean="0"/>
              <a:t>：</a:t>
            </a:r>
            <a:r>
              <a:rPr lang="en-US" altLang="zh-CN" sz="2000" dirty="0" smtClean="0"/>
              <a:t>www.lsilogic.com</a:t>
            </a:r>
            <a:endParaRPr lang="en-US" altLang="zh-CN" sz="2000" dirty="0"/>
          </a:p>
          <a:p>
            <a:pPr marL="0" indent="0">
              <a:buNone/>
            </a:pPr>
            <a:endParaRPr lang="zh-CN" altLang="en-US" sz="2000" dirty="0"/>
          </a:p>
        </p:txBody>
      </p:sp>
      <p:sp>
        <p:nvSpPr>
          <p:cNvPr id="3" name="文本占位符 2"/>
          <p:cNvSpPr>
            <a:spLocks noGrp="1"/>
          </p:cNvSpPr>
          <p:nvPr>
            <p:ph type="body" sz="quarter" idx="14"/>
          </p:nvPr>
        </p:nvSpPr>
        <p:spPr/>
        <p:txBody>
          <a:bodyPr/>
          <a:lstStyle/>
          <a:p>
            <a:r>
              <a:rPr lang="en-US" altLang="zh-CN" dirty="0"/>
              <a:t>2.4 </a:t>
            </a:r>
            <a:r>
              <a:rPr lang="zh-CN" altLang="en-US" dirty="0"/>
              <a:t>服务器磁盘控制器类型 </a:t>
            </a:r>
          </a:p>
        </p:txBody>
      </p:sp>
    </p:spTree>
    <p:extLst>
      <p:ext uri="{BB962C8B-B14F-4D97-AF65-F5344CB8AC3E}">
        <p14:creationId xmlns:p14="http://schemas.microsoft.com/office/powerpoint/2010/main" val="330359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268760"/>
            <a:ext cx="8078964" cy="3528392"/>
          </a:xfrm>
        </p:spPr>
        <p:txBody>
          <a:bodyPr/>
          <a:lstStyle/>
          <a:p>
            <a:pPr marL="0" indent="0">
              <a:lnSpc>
                <a:spcPct val="150000"/>
              </a:lnSpc>
              <a:spcBef>
                <a:spcPts val="600"/>
              </a:spcBef>
              <a:buNone/>
            </a:pPr>
            <a:r>
              <a:rPr lang="zh-CN" altLang="en-US" sz="2400" dirty="0">
                <a:latin typeface="宋体" pitchFamily="2" charset="-122"/>
              </a:rPr>
              <a:t>磁盘分区：</a:t>
            </a:r>
          </a:p>
          <a:p>
            <a:pPr lvl="1">
              <a:lnSpc>
                <a:spcPct val="150000"/>
              </a:lnSpc>
              <a:spcBef>
                <a:spcPts val="600"/>
              </a:spcBef>
              <a:buSzPct val="50000"/>
              <a:buFont typeface="Wingdings" panose="05000000000000000000" pitchFamily="2" charset="2"/>
              <a:buChar char="Ø"/>
            </a:pPr>
            <a:r>
              <a:rPr lang="zh-CN" altLang="en-US" sz="2000" dirty="0">
                <a:latin typeface="宋体" pitchFamily="2" charset="-122"/>
              </a:rPr>
              <a:t>主分区：最多</a:t>
            </a:r>
            <a:r>
              <a:rPr lang="en-US" altLang="zh-CN" sz="2000" dirty="0">
                <a:latin typeface="宋体" pitchFamily="2" charset="-122"/>
              </a:rPr>
              <a:t>4</a:t>
            </a:r>
            <a:r>
              <a:rPr lang="zh-CN" altLang="en-US" sz="2000" dirty="0">
                <a:latin typeface="宋体" pitchFamily="2" charset="-122"/>
              </a:rPr>
              <a:t>个主分区，其中一个主分区必须被标志为是“活动的”，而且包含一个引导装入程序</a:t>
            </a:r>
          </a:p>
          <a:p>
            <a:pPr lvl="1">
              <a:lnSpc>
                <a:spcPct val="150000"/>
              </a:lnSpc>
              <a:spcBef>
                <a:spcPts val="600"/>
              </a:spcBef>
              <a:buSzPct val="50000"/>
              <a:buFont typeface="Wingdings" panose="05000000000000000000" pitchFamily="2" charset="2"/>
              <a:buChar char="Ø"/>
            </a:pPr>
            <a:r>
              <a:rPr lang="zh-CN" altLang="en-US" sz="2000" dirty="0">
                <a:latin typeface="宋体" pitchFamily="2" charset="-122"/>
              </a:rPr>
              <a:t>扩展分区：将主分区之一转换成一个扩展分区，然后将扩展分区再细分成任意个逻辑分区，不可将目录安装在扩展分区上</a:t>
            </a:r>
          </a:p>
          <a:p>
            <a:pPr lvl="1">
              <a:lnSpc>
                <a:spcPct val="150000"/>
              </a:lnSpc>
              <a:spcBef>
                <a:spcPts val="600"/>
              </a:spcBef>
              <a:buSzPct val="50000"/>
              <a:buFont typeface="Wingdings" panose="05000000000000000000" pitchFamily="2" charset="2"/>
              <a:buChar char="Ø"/>
            </a:pPr>
            <a:r>
              <a:rPr lang="zh-CN" altLang="en-US" sz="2000" dirty="0">
                <a:latin typeface="宋体" pitchFamily="2" charset="-122"/>
              </a:rPr>
              <a:t>逻辑分区：每个物理驱动器上最多只能有</a:t>
            </a:r>
            <a:r>
              <a:rPr lang="en-US" altLang="zh-CN" sz="2000" dirty="0">
                <a:latin typeface="宋体" pitchFamily="2" charset="-122"/>
              </a:rPr>
              <a:t>11</a:t>
            </a:r>
            <a:r>
              <a:rPr lang="zh-CN" altLang="en-US" sz="2000" dirty="0">
                <a:latin typeface="宋体" pitchFamily="2" charset="-122"/>
              </a:rPr>
              <a:t>个逻辑</a:t>
            </a:r>
            <a:r>
              <a:rPr lang="zh-CN" altLang="en-US" sz="2000" dirty="0" smtClean="0">
                <a:latin typeface="宋体" pitchFamily="2" charset="-122"/>
              </a:rPr>
              <a:t>分区</a:t>
            </a:r>
            <a:endParaRPr lang="zh-CN" altLang="en-US" sz="2000" dirty="0">
              <a:latin typeface="宋体" pitchFamily="2" charset="-122"/>
            </a:endParaRPr>
          </a:p>
        </p:txBody>
      </p:sp>
      <p:sp>
        <p:nvSpPr>
          <p:cNvPr id="3" name="文本占位符 2"/>
          <p:cNvSpPr>
            <a:spLocks noGrp="1"/>
          </p:cNvSpPr>
          <p:nvPr>
            <p:ph type="body" sz="quarter" idx="14"/>
          </p:nvPr>
        </p:nvSpPr>
        <p:spPr/>
        <p:txBody>
          <a:bodyPr/>
          <a:lstStyle/>
          <a:p>
            <a:r>
              <a:rPr lang="en-US" altLang="zh-CN" dirty="0"/>
              <a:t>2.5 Linux</a:t>
            </a:r>
            <a:r>
              <a:rPr lang="zh-CN" altLang="en-US" dirty="0"/>
              <a:t>系统磁盘分区</a:t>
            </a:r>
          </a:p>
        </p:txBody>
      </p:sp>
    </p:spTree>
    <p:extLst>
      <p:ext uri="{BB962C8B-B14F-4D97-AF65-F5344CB8AC3E}">
        <p14:creationId xmlns:p14="http://schemas.microsoft.com/office/powerpoint/2010/main" val="2190708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052736"/>
            <a:ext cx="8078964" cy="5400600"/>
          </a:xfrm>
        </p:spPr>
        <p:txBody>
          <a:bodyPr>
            <a:normAutofit fontScale="55000" lnSpcReduction="20000"/>
          </a:bodyPr>
          <a:lstStyle/>
          <a:p>
            <a:pPr>
              <a:lnSpc>
                <a:spcPts val="3575"/>
              </a:lnSpc>
              <a:spcBef>
                <a:spcPts val="200"/>
              </a:spcBef>
              <a:buSzPct val="50000"/>
              <a:buFont typeface="Wingdings" pitchFamily="2" charset="2"/>
              <a:buChar char="Ø"/>
            </a:pPr>
            <a:r>
              <a:rPr lang="zh-CN" altLang="en-US" sz="3600" dirty="0">
                <a:latin typeface="宋体" pitchFamily="2" charset="-122"/>
              </a:rPr>
              <a:t>增强可用性：</a:t>
            </a:r>
            <a:r>
              <a:rPr lang="en-US" altLang="zh-CN" sz="3600" dirty="0">
                <a:latin typeface="宋体" pitchFamily="2" charset="-122"/>
              </a:rPr>
              <a:t/>
            </a:r>
            <a:br>
              <a:rPr lang="en-US" altLang="zh-CN" sz="3600" dirty="0">
                <a:latin typeface="宋体" pitchFamily="2" charset="-122"/>
              </a:rPr>
            </a:br>
            <a:r>
              <a:rPr lang="zh-CN" altLang="en-US" dirty="0">
                <a:latin typeface="宋体" pitchFamily="2" charset="-122"/>
              </a:rPr>
              <a:t>如果系统一个分区由于故障而不能使用，其余好的分区仍然可以使用； </a:t>
            </a:r>
          </a:p>
          <a:p>
            <a:pPr>
              <a:lnSpc>
                <a:spcPts val="3575"/>
              </a:lnSpc>
              <a:spcBef>
                <a:spcPts val="200"/>
              </a:spcBef>
              <a:buSzPct val="50000"/>
              <a:buFont typeface="Wingdings" pitchFamily="2" charset="2"/>
              <a:buChar char="Ø"/>
            </a:pPr>
            <a:r>
              <a:rPr lang="zh-CN" altLang="en-US" sz="3600" dirty="0">
                <a:latin typeface="宋体" pitchFamily="2" charset="-122"/>
              </a:rPr>
              <a:t>减少停机维护时间：</a:t>
            </a:r>
            <a:r>
              <a:rPr lang="en-US" altLang="zh-CN" sz="3600" dirty="0">
                <a:latin typeface="宋体" pitchFamily="2" charset="-122"/>
              </a:rPr>
              <a:t/>
            </a:r>
            <a:br>
              <a:rPr lang="en-US" altLang="zh-CN" sz="3600" dirty="0">
                <a:latin typeface="宋体" pitchFamily="2" charset="-122"/>
              </a:rPr>
            </a:br>
            <a:r>
              <a:rPr lang="zh-CN" altLang="en-US" dirty="0">
                <a:latin typeface="宋体" pitchFamily="2" charset="-122"/>
              </a:rPr>
              <a:t>如果系统故障只影响一部分分区，那么只有这部分分区需要修复，故能比整个分区修复花的时间更少；</a:t>
            </a:r>
          </a:p>
          <a:p>
            <a:pPr>
              <a:lnSpc>
                <a:spcPts val="3575"/>
              </a:lnSpc>
              <a:spcBef>
                <a:spcPts val="200"/>
              </a:spcBef>
              <a:buSzPct val="50000"/>
              <a:buFont typeface="Wingdings" pitchFamily="2" charset="2"/>
              <a:buChar char="Ø"/>
            </a:pPr>
            <a:r>
              <a:rPr lang="zh-CN" altLang="en-US" sz="3600" dirty="0">
                <a:latin typeface="宋体" pitchFamily="2" charset="-122"/>
              </a:rPr>
              <a:t>维护轻松：</a:t>
            </a:r>
            <a:r>
              <a:rPr lang="en-US" altLang="zh-CN" sz="3600" dirty="0">
                <a:latin typeface="宋体" pitchFamily="2" charset="-122"/>
              </a:rPr>
              <a:t/>
            </a:r>
            <a:br>
              <a:rPr lang="en-US" altLang="zh-CN" sz="3600" dirty="0">
                <a:latin typeface="宋体" pitchFamily="2" charset="-122"/>
              </a:rPr>
            </a:br>
            <a:r>
              <a:rPr lang="zh-CN" altLang="en-US" dirty="0">
                <a:latin typeface="宋体" pitchFamily="2" charset="-122"/>
              </a:rPr>
              <a:t>如果需要修复分区，单独修复每个分区比修复整个大分区要轻松得多；</a:t>
            </a:r>
          </a:p>
          <a:p>
            <a:pPr>
              <a:lnSpc>
                <a:spcPts val="3575"/>
              </a:lnSpc>
              <a:spcBef>
                <a:spcPts val="200"/>
              </a:spcBef>
              <a:buSzPct val="50000"/>
              <a:buFont typeface="Wingdings" pitchFamily="2" charset="2"/>
              <a:buChar char="Ø"/>
            </a:pPr>
            <a:r>
              <a:rPr lang="zh-CN" altLang="en-US" sz="3600" dirty="0">
                <a:latin typeface="宋体" pitchFamily="2" charset="-122"/>
              </a:rPr>
              <a:t>均衡</a:t>
            </a:r>
            <a:r>
              <a:rPr lang="en-US" altLang="zh-CN" sz="3600" dirty="0">
                <a:latin typeface="宋体" pitchFamily="2" charset="-122"/>
              </a:rPr>
              <a:t>I/O</a:t>
            </a:r>
            <a:r>
              <a:rPr lang="zh-CN" altLang="en-US" sz="3600" dirty="0">
                <a:latin typeface="宋体" pitchFamily="2" charset="-122"/>
              </a:rPr>
              <a:t>：</a:t>
            </a:r>
            <a:r>
              <a:rPr lang="en-US" altLang="zh-CN" sz="3600" dirty="0">
                <a:latin typeface="宋体" pitchFamily="2" charset="-122"/>
              </a:rPr>
              <a:t/>
            </a:r>
            <a:br>
              <a:rPr lang="en-US" altLang="zh-CN" sz="3600" dirty="0">
                <a:latin typeface="宋体" pitchFamily="2" charset="-122"/>
              </a:rPr>
            </a:br>
            <a:r>
              <a:rPr lang="zh-CN" altLang="en-US" dirty="0">
                <a:latin typeface="宋体" pitchFamily="2" charset="-122"/>
              </a:rPr>
              <a:t>可以把分区分配到不同的磁盘来平衡</a:t>
            </a:r>
            <a:r>
              <a:rPr lang="en-US" altLang="zh-CN" dirty="0">
                <a:latin typeface="宋体" pitchFamily="2" charset="-122"/>
              </a:rPr>
              <a:t>I/O</a:t>
            </a:r>
            <a:r>
              <a:rPr lang="zh-CN" altLang="en-US" dirty="0">
                <a:latin typeface="宋体" pitchFamily="2" charset="-122"/>
              </a:rPr>
              <a:t>，改善性能；</a:t>
            </a:r>
          </a:p>
          <a:p>
            <a:pPr>
              <a:lnSpc>
                <a:spcPts val="3575"/>
              </a:lnSpc>
              <a:spcBef>
                <a:spcPts val="200"/>
              </a:spcBef>
              <a:buSzPct val="50000"/>
              <a:buFont typeface="Wingdings" pitchFamily="2" charset="2"/>
              <a:buChar char="Ø"/>
            </a:pPr>
            <a:r>
              <a:rPr lang="zh-CN" altLang="en-US" sz="3600" dirty="0">
                <a:latin typeface="宋体" pitchFamily="2" charset="-122"/>
              </a:rPr>
              <a:t>分区对用户透明：</a:t>
            </a:r>
            <a:r>
              <a:rPr lang="en-US" altLang="zh-CN" sz="3600" dirty="0">
                <a:latin typeface="宋体" pitchFamily="2" charset="-122"/>
              </a:rPr>
              <a:t/>
            </a:r>
            <a:br>
              <a:rPr lang="en-US" altLang="zh-CN" sz="3600" dirty="0">
                <a:latin typeface="宋体" pitchFamily="2" charset="-122"/>
              </a:rPr>
            </a:br>
            <a:r>
              <a:rPr lang="zh-CN" altLang="en-US" dirty="0">
                <a:latin typeface="宋体" pitchFamily="2" charset="-122"/>
              </a:rPr>
              <a:t>最终用户感觉不到分区的存在。</a:t>
            </a:r>
            <a:endParaRPr lang="zh-CN" altLang="en-US" sz="3600" dirty="0">
              <a:latin typeface="宋体" pitchFamily="2" charset="-122"/>
            </a:endParaRPr>
          </a:p>
          <a:p>
            <a:endParaRPr lang="zh-CN" altLang="en-US" dirty="0"/>
          </a:p>
        </p:txBody>
      </p:sp>
      <p:sp>
        <p:nvSpPr>
          <p:cNvPr id="3" name="文本占位符 2"/>
          <p:cNvSpPr>
            <a:spLocks noGrp="1"/>
          </p:cNvSpPr>
          <p:nvPr>
            <p:ph type="body" sz="quarter" idx="14"/>
          </p:nvPr>
        </p:nvSpPr>
        <p:spPr/>
        <p:txBody>
          <a:bodyPr/>
          <a:lstStyle/>
          <a:p>
            <a:r>
              <a:rPr lang="en-US" altLang="zh-CN" dirty="0"/>
              <a:t>2.6 Linux</a:t>
            </a:r>
            <a:r>
              <a:rPr lang="zh-CN" altLang="en-US" dirty="0"/>
              <a:t>系统分区优点</a:t>
            </a:r>
          </a:p>
        </p:txBody>
      </p:sp>
    </p:spTree>
    <p:extLst>
      <p:ext uri="{BB962C8B-B14F-4D97-AF65-F5344CB8AC3E}">
        <p14:creationId xmlns:p14="http://schemas.microsoft.com/office/powerpoint/2010/main" val="1751579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467544" y="1124744"/>
            <a:ext cx="8078964" cy="5112568"/>
          </a:xfrm>
        </p:spPr>
        <p:txBody>
          <a:bodyPr>
            <a:noAutofit/>
          </a:bodyPr>
          <a:lstStyle/>
          <a:p>
            <a:pPr marL="0" indent="0">
              <a:buNone/>
            </a:pPr>
            <a:r>
              <a:rPr lang="zh-CN" altLang="en-US" sz="2000" dirty="0"/>
              <a:t>第一</a:t>
            </a:r>
            <a:r>
              <a:rPr lang="en-US" altLang="zh-CN" sz="2000" dirty="0"/>
              <a:t>IDE</a:t>
            </a:r>
            <a:r>
              <a:rPr lang="zh-CN" altLang="en-US" sz="2000" dirty="0"/>
              <a:t>的主盘：</a:t>
            </a:r>
            <a:r>
              <a:rPr lang="en-US" altLang="zh-CN" sz="2000" dirty="0"/>
              <a:t>/</a:t>
            </a:r>
            <a:r>
              <a:rPr lang="en-US" altLang="zh-CN" sz="2000" dirty="0" err="1"/>
              <a:t>dev</a:t>
            </a:r>
            <a:r>
              <a:rPr lang="en-US" altLang="zh-CN" sz="2000" dirty="0"/>
              <a:t>/</a:t>
            </a:r>
            <a:r>
              <a:rPr lang="en-US" altLang="zh-CN" sz="2000" dirty="0" err="1"/>
              <a:t>hda</a:t>
            </a:r>
            <a:r>
              <a:rPr lang="en-US" altLang="zh-CN" sz="2000" dirty="0"/>
              <a:t>    </a:t>
            </a:r>
            <a:r>
              <a:rPr lang="zh-CN" altLang="en-US" sz="2000" dirty="0"/>
              <a:t>第一</a:t>
            </a:r>
            <a:r>
              <a:rPr lang="en-US" altLang="zh-CN" sz="2000" dirty="0"/>
              <a:t>SCSI</a:t>
            </a:r>
            <a:r>
              <a:rPr lang="zh-CN" altLang="en-US" sz="2000" dirty="0"/>
              <a:t>的主盘：</a:t>
            </a:r>
            <a:r>
              <a:rPr lang="en-US" altLang="zh-CN" sz="2000" dirty="0"/>
              <a:t>/</a:t>
            </a:r>
            <a:r>
              <a:rPr lang="en-US" altLang="zh-CN" sz="2000" dirty="0" err="1"/>
              <a:t>dev</a:t>
            </a:r>
            <a:r>
              <a:rPr lang="en-US" altLang="zh-CN" sz="2000" dirty="0"/>
              <a:t>/</a:t>
            </a:r>
            <a:r>
              <a:rPr lang="en-US" altLang="zh-CN" sz="2000" dirty="0" err="1"/>
              <a:t>sda</a:t>
            </a:r>
            <a:r>
              <a:rPr lang="en-US" altLang="zh-CN" sz="2000" dirty="0"/>
              <a:t> </a:t>
            </a:r>
          </a:p>
          <a:p>
            <a:pPr marL="0" indent="0">
              <a:buNone/>
            </a:pPr>
            <a:r>
              <a:rPr lang="zh-CN" altLang="en-US" sz="2000" dirty="0"/>
              <a:t>第一</a:t>
            </a:r>
            <a:r>
              <a:rPr lang="en-US" altLang="zh-CN" sz="2000" dirty="0"/>
              <a:t>IDE</a:t>
            </a:r>
            <a:r>
              <a:rPr lang="zh-CN" altLang="en-US" sz="2000" dirty="0"/>
              <a:t>的从盘：</a:t>
            </a:r>
            <a:r>
              <a:rPr lang="en-US" altLang="zh-CN" sz="2000" dirty="0"/>
              <a:t>/</a:t>
            </a:r>
            <a:r>
              <a:rPr lang="en-US" altLang="zh-CN" sz="2000" dirty="0" err="1"/>
              <a:t>dev</a:t>
            </a:r>
            <a:r>
              <a:rPr lang="en-US" altLang="zh-CN" sz="2000" dirty="0"/>
              <a:t>/</a:t>
            </a:r>
            <a:r>
              <a:rPr lang="en-US" altLang="zh-CN" sz="2000" dirty="0" err="1"/>
              <a:t>hdb</a:t>
            </a:r>
            <a:r>
              <a:rPr lang="en-US" altLang="zh-CN" sz="2000" dirty="0"/>
              <a:t>    </a:t>
            </a:r>
            <a:r>
              <a:rPr lang="zh-CN" altLang="en-US" sz="2000" dirty="0"/>
              <a:t>第一</a:t>
            </a:r>
            <a:r>
              <a:rPr lang="en-US" altLang="zh-CN" sz="2000" dirty="0"/>
              <a:t>SCSI</a:t>
            </a:r>
            <a:r>
              <a:rPr lang="zh-CN" altLang="en-US" sz="2000" dirty="0"/>
              <a:t>的从盘：</a:t>
            </a:r>
            <a:r>
              <a:rPr lang="en-US" altLang="zh-CN" sz="2000" dirty="0"/>
              <a:t>/</a:t>
            </a:r>
            <a:r>
              <a:rPr lang="en-US" altLang="zh-CN" sz="2000" dirty="0" err="1"/>
              <a:t>dev</a:t>
            </a:r>
            <a:r>
              <a:rPr lang="en-US" altLang="zh-CN" sz="2000" dirty="0"/>
              <a:t>/</a:t>
            </a:r>
            <a:r>
              <a:rPr lang="en-US" altLang="zh-CN" sz="2000" dirty="0" err="1"/>
              <a:t>sdb</a:t>
            </a:r>
            <a:endParaRPr lang="en-US" altLang="zh-CN" sz="2000" dirty="0"/>
          </a:p>
          <a:p>
            <a:pPr marL="0" indent="0">
              <a:buNone/>
            </a:pPr>
            <a:r>
              <a:rPr lang="zh-CN" altLang="en-US" sz="2000" dirty="0"/>
              <a:t>第二</a:t>
            </a:r>
            <a:r>
              <a:rPr lang="en-US" altLang="zh-CN" sz="2000" dirty="0"/>
              <a:t>IDE</a:t>
            </a:r>
            <a:r>
              <a:rPr lang="zh-CN" altLang="en-US" sz="2000" dirty="0"/>
              <a:t>的主盘：</a:t>
            </a:r>
            <a:r>
              <a:rPr lang="en-US" altLang="zh-CN" sz="2000" dirty="0"/>
              <a:t>/</a:t>
            </a:r>
            <a:r>
              <a:rPr lang="en-US" altLang="zh-CN" sz="2000" dirty="0" err="1"/>
              <a:t>dev</a:t>
            </a:r>
            <a:r>
              <a:rPr lang="en-US" altLang="zh-CN" sz="2000" dirty="0"/>
              <a:t>/</a:t>
            </a:r>
            <a:r>
              <a:rPr lang="en-US" altLang="zh-CN" sz="2000" dirty="0" err="1"/>
              <a:t>hdc</a:t>
            </a:r>
            <a:r>
              <a:rPr lang="en-US" altLang="zh-CN" sz="2000" dirty="0"/>
              <a:t>    </a:t>
            </a:r>
            <a:r>
              <a:rPr lang="zh-CN" altLang="en-US" sz="2000" dirty="0"/>
              <a:t>第二</a:t>
            </a:r>
            <a:r>
              <a:rPr lang="en-US" altLang="zh-CN" sz="2000" dirty="0"/>
              <a:t>SCSI</a:t>
            </a:r>
            <a:r>
              <a:rPr lang="zh-CN" altLang="en-US" sz="2000" dirty="0"/>
              <a:t>的主盘：</a:t>
            </a:r>
            <a:r>
              <a:rPr lang="en-US" altLang="zh-CN" sz="2000" dirty="0"/>
              <a:t>/</a:t>
            </a:r>
            <a:r>
              <a:rPr lang="en-US" altLang="zh-CN" sz="2000" dirty="0" err="1"/>
              <a:t>dev</a:t>
            </a:r>
            <a:r>
              <a:rPr lang="en-US" altLang="zh-CN" sz="2000" dirty="0"/>
              <a:t>/</a:t>
            </a:r>
            <a:r>
              <a:rPr lang="en-US" altLang="zh-CN" sz="2000" dirty="0" err="1"/>
              <a:t>sdc</a:t>
            </a:r>
            <a:r>
              <a:rPr lang="en-US" altLang="zh-CN" sz="2000" dirty="0"/>
              <a:t> </a:t>
            </a:r>
          </a:p>
          <a:p>
            <a:endParaRPr lang="en-US" altLang="zh-CN" sz="2000" dirty="0" smtClean="0"/>
          </a:p>
          <a:p>
            <a:endParaRPr lang="en-US" altLang="zh-CN" sz="2000" dirty="0"/>
          </a:p>
          <a:p>
            <a:endParaRPr lang="en-US" altLang="zh-CN" sz="2000" dirty="0" smtClean="0"/>
          </a:p>
          <a:p>
            <a:endParaRPr lang="en-US" altLang="zh-CN" sz="2000" dirty="0"/>
          </a:p>
          <a:p>
            <a:endParaRPr lang="en-US" altLang="zh-CN" sz="2000" dirty="0" smtClean="0"/>
          </a:p>
          <a:p>
            <a:pPr marL="0" indent="0">
              <a:buNone/>
            </a:pPr>
            <a:endParaRPr lang="en-US" altLang="zh-CN" sz="2000" dirty="0" smtClean="0"/>
          </a:p>
          <a:p>
            <a:pPr marL="0" indent="0">
              <a:buNone/>
            </a:pPr>
            <a:endParaRPr lang="en-US" altLang="zh-CN" sz="2000" dirty="0" smtClean="0"/>
          </a:p>
          <a:p>
            <a:endParaRPr lang="en-US" altLang="zh-CN" sz="2000" dirty="0"/>
          </a:p>
          <a:p>
            <a:pPr marL="0" indent="0">
              <a:buNone/>
            </a:pPr>
            <a:r>
              <a:rPr lang="zh-CN" altLang="en-US" sz="2000" dirty="0" smtClean="0"/>
              <a:t>主</a:t>
            </a:r>
            <a:r>
              <a:rPr lang="zh-CN" altLang="en-US" sz="2000" dirty="0"/>
              <a:t>分区（或扩展分区）被命名为</a:t>
            </a:r>
            <a:r>
              <a:rPr lang="en-US" altLang="zh-CN" sz="2000" dirty="0"/>
              <a:t>hda1-hda4</a:t>
            </a:r>
            <a:r>
              <a:rPr lang="zh-CN" altLang="en-US" sz="2000" dirty="0"/>
              <a:t>，如果没有，就跳过。而扩展分区中的逻辑分区则从</a:t>
            </a:r>
            <a:r>
              <a:rPr lang="en-US" altLang="zh-CN" sz="2000" dirty="0"/>
              <a:t>hda5</a:t>
            </a:r>
            <a:r>
              <a:rPr lang="zh-CN" altLang="en-US" sz="2000" dirty="0"/>
              <a:t>开始编号，以此类推</a:t>
            </a:r>
            <a:r>
              <a:rPr lang="zh-CN" altLang="en-US" sz="2000" dirty="0" smtClean="0"/>
              <a:t>。</a:t>
            </a:r>
            <a:endParaRPr lang="zh-CN" altLang="en-US" sz="2000" dirty="0"/>
          </a:p>
        </p:txBody>
      </p:sp>
      <p:sp>
        <p:nvSpPr>
          <p:cNvPr id="3" name="文本占位符 2"/>
          <p:cNvSpPr>
            <a:spLocks noGrp="1"/>
          </p:cNvSpPr>
          <p:nvPr>
            <p:ph type="body" sz="quarter" idx="14"/>
          </p:nvPr>
        </p:nvSpPr>
        <p:spPr/>
        <p:txBody>
          <a:bodyPr/>
          <a:lstStyle/>
          <a:p>
            <a:r>
              <a:rPr lang="en-US" altLang="zh-CN" dirty="0" smtClean="0"/>
              <a:t>2.7 Linux </a:t>
            </a:r>
            <a:r>
              <a:rPr lang="zh-CN" altLang="en-US" dirty="0" smtClean="0"/>
              <a:t>系统分区识别</a:t>
            </a:r>
            <a:endParaRPr lang="zh-CN" altLang="en-US" dirty="0"/>
          </a:p>
        </p:txBody>
      </p:sp>
      <p:pic>
        <p:nvPicPr>
          <p:cNvPr id="4" name="Picture 2" descr="linux&amp;partio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636912"/>
            <a:ext cx="4572000" cy="215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8712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39750" y="1196752"/>
            <a:ext cx="8150972" cy="4968552"/>
          </a:xfrm>
        </p:spPr>
        <p:txBody>
          <a:bodyPr/>
          <a:lstStyle/>
          <a:p>
            <a:pPr marL="0" indent="0">
              <a:spcBef>
                <a:spcPts val="600"/>
              </a:spcBef>
              <a:buNone/>
            </a:pPr>
            <a:r>
              <a:rPr lang="en-US" altLang="zh-CN" sz="2000" dirty="0"/>
              <a:t>/boot</a:t>
            </a:r>
            <a:r>
              <a:rPr lang="zh-CN" altLang="en-US" sz="2000" dirty="0"/>
              <a:t>引导分区：</a:t>
            </a:r>
          </a:p>
          <a:p>
            <a:pPr>
              <a:spcBef>
                <a:spcPts val="600"/>
              </a:spcBef>
              <a:buNone/>
            </a:pPr>
            <a:r>
              <a:rPr lang="zh-CN" altLang="en-US" sz="1600" dirty="0"/>
              <a:t>该目录放置系统内核及驱动模块引导程序，需要独立分区：</a:t>
            </a:r>
          </a:p>
          <a:p>
            <a:pPr>
              <a:spcBef>
                <a:spcPts val="600"/>
              </a:spcBef>
              <a:buFont typeface="+mj-lt"/>
              <a:buAutoNum type="arabicPeriod"/>
            </a:pPr>
            <a:r>
              <a:rPr lang="zh-CN" altLang="en-US" sz="1600" dirty="0"/>
              <a:t>独立有利于避免文件系统损坏造成的无法启动问题，如果独立出来，而</a:t>
            </a:r>
            <a:r>
              <a:rPr lang="en-US" altLang="zh-CN" sz="1600" dirty="0"/>
              <a:t>/</a:t>
            </a:r>
            <a:r>
              <a:rPr lang="zh-CN" altLang="en-US" sz="1600" dirty="0"/>
              <a:t>根文件系统因为别的原因损坏了，可以正常引导进入</a:t>
            </a:r>
            <a:r>
              <a:rPr lang="en-US" altLang="zh-CN" sz="1600" dirty="0" err="1"/>
              <a:t>linux</a:t>
            </a:r>
            <a:r>
              <a:rPr lang="zh-CN" altLang="en-US" sz="1600" dirty="0"/>
              <a:t>内核，并有很大几率进入一个可用的</a:t>
            </a:r>
            <a:r>
              <a:rPr lang="en-US" altLang="zh-CN" sz="1600" dirty="0"/>
              <a:t>shell</a:t>
            </a:r>
            <a:r>
              <a:rPr lang="zh-CN" altLang="en-US" sz="1600" dirty="0"/>
              <a:t>来修复系统，如果不独立，则很可能</a:t>
            </a:r>
            <a:r>
              <a:rPr lang="en-US" altLang="zh-CN" sz="1600" dirty="0"/>
              <a:t>/</a:t>
            </a:r>
            <a:r>
              <a:rPr lang="zh-CN" altLang="en-US" sz="1600" dirty="0"/>
              <a:t>文件系统损坏导致找不到</a:t>
            </a:r>
            <a:r>
              <a:rPr lang="en-US" altLang="zh-CN" sz="1600" dirty="0"/>
              <a:t>/boot</a:t>
            </a:r>
            <a:r>
              <a:rPr lang="zh-CN" altLang="en-US" sz="1600" dirty="0"/>
              <a:t>下的内核镜像，从而无法引导内核。 </a:t>
            </a:r>
          </a:p>
          <a:p>
            <a:pPr>
              <a:spcBef>
                <a:spcPts val="600"/>
              </a:spcBef>
              <a:buFont typeface="+mj-lt"/>
              <a:buAutoNum type="arabicPeriod"/>
            </a:pPr>
            <a:r>
              <a:rPr lang="zh-CN" altLang="en-US" sz="1600" dirty="0" smtClean="0"/>
              <a:t>文件系统</a:t>
            </a:r>
            <a:r>
              <a:rPr lang="zh-CN" altLang="en-US" sz="1600" dirty="0"/>
              <a:t>支持问题。若安装多操作系统，</a:t>
            </a:r>
            <a:r>
              <a:rPr lang="en-US" altLang="zh-CN" sz="1600" dirty="0"/>
              <a:t>/boot</a:t>
            </a:r>
            <a:r>
              <a:rPr lang="zh-CN" altLang="en-US" sz="1600" dirty="0"/>
              <a:t>分区独立可以很方便的管理多系统引导</a:t>
            </a:r>
          </a:p>
          <a:p>
            <a:pPr marL="0" indent="0">
              <a:spcBef>
                <a:spcPts val="1800"/>
              </a:spcBef>
              <a:buNone/>
            </a:pPr>
            <a:r>
              <a:rPr lang="en-US" altLang="zh-CN" sz="2000" dirty="0"/>
              <a:t>/boot</a:t>
            </a:r>
            <a:r>
              <a:rPr lang="zh-CN" altLang="en-US" sz="2000" dirty="0"/>
              <a:t>修复</a:t>
            </a:r>
          </a:p>
          <a:p>
            <a:pPr>
              <a:spcBef>
                <a:spcPts val="600"/>
              </a:spcBef>
              <a:buNone/>
            </a:pPr>
            <a:r>
              <a:rPr lang="zh-CN" altLang="en-US" sz="1600" dirty="0"/>
              <a:t>  若由于操作或别的原因导致系统引导损坏，可以通过以下方法修复：</a:t>
            </a:r>
          </a:p>
          <a:p>
            <a:pPr>
              <a:spcBef>
                <a:spcPts val="600"/>
              </a:spcBef>
              <a:buNone/>
            </a:pPr>
            <a:r>
              <a:rPr lang="zh-CN" altLang="en-US" sz="1600" dirty="0"/>
              <a:t>  进入</a:t>
            </a:r>
            <a:r>
              <a:rPr lang="en-US" altLang="zh-CN" sz="1600" dirty="0"/>
              <a:t>grub</a:t>
            </a:r>
            <a:r>
              <a:rPr lang="zh-CN" altLang="en-US" sz="1600" dirty="0"/>
              <a:t>模式</a:t>
            </a:r>
          </a:p>
          <a:p>
            <a:pPr lvl="1">
              <a:spcBef>
                <a:spcPts val="600"/>
              </a:spcBef>
              <a:buFontTx/>
              <a:buNone/>
            </a:pPr>
            <a:r>
              <a:rPr lang="en-US" altLang="zh-CN" sz="1400" dirty="0">
                <a:solidFill>
                  <a:srgbClr val="0070C0"/>
                </a:solidFill>
              </a:rPr>
              <a:t>grub&gt; find /boot/grub/stage1   </a:t>
            </a:r>
            <a:r>
              <a:rPr lang="zh-CN" altLang="en-US" sz="1400" dirty="0">
                <a:solidFill>
                  <a:srgbClr val="0070C0"/>
                </a:solidFill>
              </a:rPr>
              <a:t>注：找到</a:t>
            </a:r>
            <a:r>
              <a:rPr lang="en-US" altLang="zh-CN" sz="1400" dirty="0">
                <a:solidFill>
                  <a:srgbClr val="0070C0"/>
                </a:solidFill>
              </a:rPr>
              <a:t>/boot</a:t>
            </a:r>
            <a:r>
              <a:rPr lang="zh-CN" altLang="en-US" sz="1400" dirty="0">
                <a:solidFill>
                  <a:srgbClr val="0070C0"/>
                </a:solidFill>
              </a:rPr>
              <a:t>分区位置</a:t>
            </a:r>
          </a:p>
          <a:p>
            <a:pPr lvl="1">
              <a:spcBef>
                <a:spcPts val="600"/>
              </a:spcBef>
              <a:buFontTx/>
              <a:buNone/>
            </a:pPr>
            <a:r>
              <a:rPr lang="zh-CN" altLang="en-US" sz="1400" dirty="0">
                <a:solidFill>
                  <a:srgbClr val="0070C0"/>
                </a:solidFill>
              </a:rPr>
              <a:t>返回  </a:t>
            </a:r>
            <a:r>
              <a:rPr lang="en-US" altLang="zh-CN" sz="1400" dirty="0">
                <a:solidFill>
                  <a:srgbClr val="0070C0"/>
                </a:solidFill>
              </a:rPr>
              <a:t>(hd0,0)          </a:t>
            </a:r>
            <a:r>
              <a:rPr lang="zh-CN" altLang="en-US" sz="1400" dirty="0">
                <a:solidFill>
                  <a:srgbClr val="0070C0"/>
                </a:solidFill>
              </a:rPr>
              <a:t>注：说明</a:t>
            </a:r>
            <a:r>
              <a:rPr lang="en-US" altLang="zh-CN" sz="1400" dirty="0">
                <a:solidFill>
                  <a:srgbClr val="0070C0"/>
                </a:solidFill>
              </a:rPr>
              <a:t>/boot</a:t>
            </a:r>
            <a:r>
              <a:rPr lang="zh-CN" altLang="en-US" sz="1400" dirty="0">
                <a:solidFill>
                  <a:srgbClr val="0070C0"/>
                </a:solidFill>
              </a:rPr>
              <a:t>分区在第一块硬盘的第一个分区 </a:t>
            </a:r>
          </a:p>
          <a:p>
            <a:pPr lvl="1">
              <a:spcBef>
                <a:spcPts val="600"/>
              </a:spcBef>
              <a:buFontTx/>
              <a:buNone/>
            </a:pPr>
            <a:r>
              <a:rPr lang="en-US" altLang="zh-CN" sz="1400" dirty="0">
                <a:solidFill>
                  <a:srgbClr val="0070C0"/>
                </a:solidFill>
              </a:rPr>
              <a:t>grub&gt;root (hd0,0)              </a:t>
            </a:r>
            <a:r>
              <a:rPr lang="zh-CN" altLang="en-US" sz="1400" dirty="0">
                <a:solidFill>
                  <a:srgbClr val="0070C0"/>
                </a:solidFill>
              </a:rPr>
              <a:t>注：这是</a:t>
            </a:r>
            <a:r>
              <a:rPr lang="en-US" altLang="zh-CN" sz="1400" dirty="0">
                <a:solidFill>
                  <a:srgbClr val="0070C0"/>
                </a:solidFill>
              </a:rPr>
              <a:t>/boot</a:t>
            </a:r>
            <a:r>
              <a:rPr lang="zh-CN" altLang="en-US" sz="1400" dirty="0">
                <a:solidFill>
                  <a:srgbClr val="0070C0"/>
                </a:solidFill>
              </a:rPr>
              <a:t>所在的分区；</a:t>
            </a:r>
          </a:p>
          <a:p>
            <a:pPr lvl="1">
              <a:spcBef>
                <a:spcPts val="600"/>
              </a:spcBef>
              <a:buFontTx/>
              <a:buNone/>
            </a:pPr>
            <a:r>
              <a:rPr lang="en-US" altLang="zh-CN" sz="1400" dirty="0">
                <a:solidFill>
                  <a:srgbClr val="0070C0"/>
                </a:solidFill>
              </a:rPr>
              <a:t>grub&gt;setup (hd0)               </a:t>
            </a:r>
            <a:r>
              <a:rPr lang="zh-CN" altLang="en-US" sz="1400" dirty="0">
                <a:solidFill>
                  <a:srgbClr val="0070C0"/>
                </a:solidFill>
              </a:rPr>
              <a:t>注：把</a:t>
            </a:r>
            <a:r>
              <a:rPr lang="en-US" altLang="zh-CN" sz="1400" dirty="0">
                <a:solidFill>
                  <a:srgbClr val="0070C0"/>
                </a:solidFill>
              </a:rPr>
              <a:t>GRUB</a:t>
            </a:r>
            <a:r>
              <a:rPr lang="zh-CN" altLang="en-US" sz="1400" dirty="0">
                <a:solidFill>
                  <a:srgbClr val="0070C0"/>
                </a:solidFill>
              </a:rPr>
              <a:t>写到</a:t>
            </a:r>
            <a:r>
              <a:rPr lang="en-US" altLang="zh-CN" sz="1400" dirty="0">
                <a:solidFill>
                  <a:srgbClr val="0070C0"/>
                </a:solidFill>
              </a:rPr>
              <a:t>MBR</a:t>
            </a:r>
            <a:r>
              <a:rPr lang="zh-CN" altLang="en-US" sz="1400" dirty="0">
                <a:solidFill>
                  <a:srgbClr val="0070C0"/>
                </a:solidFill>
              </a:rPr>
              <a:t>上； </a:t>
            </a:r>
          </a:p>
        </p:txBody>
      </p:sp>
      <p:sp>
        <p:nvSpPr>
          <p:cNvPr id="3" name="文本占位符 2"/>
          <p:cNvSpPr>
            <a:spLocks noGrp="1"/>
          </p:cNvSpPr>
          <p:nvPr>
            <p:ph type="body" sz="quarter" idx="14"/>
          </p:nvPr>
        </p:nvSpPr>
        <p:spPr/>
        <p:txBody>
          <a:bodyPr>
            <a:normAutofit fontScale="92500"/>
          </a:bodyPr>
          <a:lstStyle/>
          <a:p>
            <a:r>
              <a:rPr lang="en-US" altLang="zh-CN" dirty="0"/>
              <a:t>2.8 Linux</a:t>
            </a:r>
            <a:r>
              <a:rPr lang="zh-CN" altLang="en-US" dirty="0"/>
              <a:t>系统主要分区介绍</a:t>
            </a:r>
            <a:r>
              <a:rPr lang="en-US" altLang="zh-CN" dirty="0"/>
              <a:t>—/boot</a:t>
            </a:r>
            <a:endParaRPr lang="zh-CN" altLang="en-US" dirty="0"/>
          </a:p>
        </p:txBody>
      </p:sp>
    </p:spTree>
    <p:extLst>
      <p:ext uri="{BB962C8B-B14F-4D97-AF65-F5344CB8AC3E}">
        <p14:creationId xmlns:p14="http://schemas.microsoft.com/office/powerpoint/2010/main" val="771168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268760"/>
            <a:ext cx="8078964" cy="5112568"/>
          </a:xfrm>
        </p:spPr>
        <p:txBody>
          <a:bodyPr/>
          <a:lstStyle/>
          <a:p>
            <a:pPr>
              <a:spcBef>
                <a:spcPts val="600"/>
              </a:spcBef>
            </a:pPr>
            <a:r>
              <a:rPr lang="en-US" altLang="zh-CN" sz="2400" dirty="0"/>
              <a:t>Swap</a:t>
            </a:r>
            <a:r>
              <a:rPr lang="zh-CN" altLang="en-US" sz="2400" dirty="0"/>
              <a:t>空间的作用</a:t>
            </a:r>
          </a:p>
          <a:p>
            <a:pPr lvl="1">
              <a:spcBef>
                <a:spcPts val="600"/>
              </a:spcBef>
              <a:buSzPct val="50000"/>
              <a:buFont typeface="Wingdings" pitchFamily="2" charset="2"/>
              <a:buChar char="Ø"/>
            </a:pPr>
            <a:r>
              <a:rPr lang="zh-CN" altLang="en-US" sz="1800" dirty="0"/>
              <a:t>当系统的物理内存不够用的时候，就需要将物理内存中的一部分空间释放出来，以供当前运行的程序使用。那些被释放的空间可能来自一些很长时间没有什么操作的程序，这些被释放的空间被临时保存到</a:t>
            </a:r>
            <a:r>
              <a:rPr lang="en-US" altLang="zh-CN" sz="1800" dirty="0"/>
              <a:t>Swap</a:t>
            </a:r>
            <a:r>
              <a:rPr lang="zh-CN" altLang="en-US" sz="1800" dirty="0"/>
              <a:t>空间中，等到那些程序要运行时，再从</a:t>
            </a:r>
            <a:r>
              <a:rPr lang="en-US" altLang="zh-CN" sz="1800" dirty="0"/>
              <a:t>Swap</a:t>
            </a:r>
            <a:r>
              <a:rPr lang="zh-CN" altLang="en-US" sz="1800" dirty="0"/>
              <a:t>中恢复保存的数据到内存中。这样，系统总是在物理内存不够时，才进行</a:t>
            </a:r>
            <a:r>
              <a:rPr lang="en-US" altLang="zh-CN" sz="1800" dirty="0"/>
              <a:t>Swap</a:t>
            </a:r>
            <a:r>
              <a:rPr lang="zh-CN" altLang="en-US" sz="1800" dirty="0"/>
              <a:t>交换。</a:t>
            </a:r>
          </a:p>
          <a:p>
            <a:pPr lvl="1">
              <a:spcBef>
                <a:spcPts val="600"/>
              </a:spcBef>
              <a:buSzPct val="50000"/>
              <a:buFont typeface="Wingdings" pitchFamily="2" charset="2"/>
              <a:buChar char="Ø"/>
            </a:pPr>
            <a:r>
              <a:rPr lang="zh-CN" altLang="en-US" sz="1800" dirty="0"/>
              <a:t>有一点要声明的是，并不是所有从物理内存中交换出来的数据都会被放到</a:t>
            </a:r>
            <a:r>
              <a:rPr lang="en-US" altLang="zh-CN" sz="1800" dirty="0"/>
              <a:t>Swap</a:t>
            </a:r>
            <a:r>
              <a:rPr lang="zh-CN" altLang="en-US" sz="1800" dirty="0"/>
              <a:t>中（如果这样的话，</a:t>
            </a:r>
            <a:r>
              <a:rPr lang="en-US" altLang="zh-CN" sz="1800" dirty="0"/>
              <a:t>Swap</a:t>
            </a:r>
            <a:r>
              <a:rPr lang="zh-CN" altLang="en-US" sz="1800" dirty="0"/>
              <a:t>会不堪重负），有相当一部分的数据直接交换到文件系统 </a:t>
            </a:r>
          </a:p>
          <a:p>
            <a:pPr>
              <a:spcBef>
                <a:spcPts val="600"/>
              </a:spcBef>
            </a:pPr>
            <a:r>
              <a:rPr lang="zh-CN" altLang="en-US" sz="2400" dirty="0"/>
              <a:t>分区规则：</a:t>
            </a:r>
          </a:p>
          <a:p>
            <a:pPr lvl="1">
              <a:spcBef>
                <a:spcPts val="600"/>
              </a:spcBef>
              <a:buSzPct val="50000"/>
              <a:buFont typeface="Wingdings" pitchFamily="2" charset="2"/>
              <a:buChar char="Ø"/>
            </a:pPr>
            <a:r>
              <a:rPr lang="en-US" altLang="zh-CN" sz="1800" dirty="0"/>
              <a:t>Swap space </a:t>
            </a:r>
            <a:r>
              <a:rPr lang="zh-CN" altLang="en-US" sz="1800" dirty="0"/>
              <a:t>比内存要慢</a:t>
            </a:r>
            <a:r>
              <a:rPr lang="en-US" altLang="zh-CN" sz="1800" dirty="0"/>
              <a:t>5-6</a:t>
            </a:r>
            <a:r>
              <a:rPr lang="zh-CN" altLang="en-US" sz="1800" dirty="0"/>
              <a:t>个数量级</a:t>
            </a:r>
          </a:p>
          <a:p>
            <a:pPr lvl="1">
              <a:spcBef>
                <a:spcPts val="600"/>
              </a:spcBef>
              <a:buSzPct val="50000"/>
              <a:buFont typeface="Wingdings" pitchFamily="2" charset="2"/>
              <a:buChar char="Ø"/>
            </a:pPr>
            <a:r>
              <a:rPr lang="zh-CN" altLang="en-US" sz="1800" dirty="0"/>
              <a:t>在安装时，系统会尝试将交换分区安装到磁盘外端</a:t>
            </a:r>
          </a:p>
          <a:p>
            <a:pPr lvl="1">
              <a:spcBef>
                <a:spcPts val="600"/>
              </a:spcBef>
              <a:buSzPct val="50000"/>
              <a:buFont typeface="Wingdings" pitchFamily="2" charset="2"/>
              <a:buChar char="Ø"/>
            </a:pPr>
            <a:r>
              <a:rPr lang="zh-CN" altLang="en-US" sz="1800" dirty="0"/>
              <a:t>当有多个磁盘控制器时，在每个磁盘上都建立交换分区</a:t>
            </a:r>
          </a:p>
          <a:p>
            <a:pPr lvl="1">
              <a:spcBef>
                <a:spcPts val="600"/>
              </a:spcBef>
              <a:buSzPct val="50000"/>
              <a:buFont typeface="Wingdings" pitchFamily="2" charset="2"/>
              <a:buChar char="Ø"/>
            </a:pPr>
            <a:r>
              <a:rPr lang="zh-CN" altLang="en-US" sz="1800" dirty="0"/>
              <a:t>尽量将交换分区安装在访问最频繁的数据区附近</a:t>
            </a:r>
          </a:p>
          <a:p>
            <a:endParaRPr lang="zh-CN" altLang="en-US" dirty="0"/>
          </a:p>
        </p:txBody>
      </p:sp>
      <p:sp>
        <p:nvSpPr>
          <p:cNvPr id="3" name="文本占位符 2"/>
          <p:cNvSpPr>
            <a:spLocks noGrp="1"/>
          </p:cNvSpPr>
          <p:nvPr>
            <p:ph type="body" sz="quarter" idx="14"/>
          </p:nvPr>
        </p:nvSpPr>
        <p:spPr/>
        <p:txBody>
          <a:bodyPr>
            <a:normAutofit fontScale="92500"/>
          </a:bodyPr>
          <a:lstStyle/>
          <a:p>
            <a:r>
              <a:rPr lang="en-US" altLang="zh-CN" dirty="0"/>
              <a:t>2.8 Linux</a:t>
            </a:r>
            <a:r>
              <a:rPr lang="zh-CN" altLang="en-US" dirty="0"/>
              <a:t>系统主要分区介绍</a:t>
            </a:r>
            <a:r>
              <a:rPr lang="en-US" altLang="zh-CN" dirty="0"/>
              <a:t>—/swap</a:t>
            </a:r>
            <a:endParaRPr lang="zh-CN" altLang="en-US" dirty="0"/>
          </a:p>
        </p:txBody>
      </p:sp>
    </p:spTree>
    <p:extLst>
      <p:ext uri="{BB962C8B-B14F-4D97-AF65-F5344CB8AC3E}">
        <p14:creationId xmlns:p14="http://schemas.microsoft.com/office/powerpoint/2010/main" val="266765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395536" y="908720"/>
            <a:ext cx="8078964" cy="5256584"/>
          </a:xfrm>
        </p:spPr>
        <p:txBody>
          <a:bodyPr/>
          <a:lstStyle/>
          <a:p>
            <a:pPr>
              <a:spcBef>
                <a:spcPts val="600"/>
              </a:spcBef>
              <a:buFont typeface="Wingdings" panose="05000000000000000000" pitchFamily="2" charset="2"/>
              <a:buChar char="l"/>
            </a:pPr>
            <a:r>
              <a:rPr lang="zh-CN" altLang="en-US" sz="1700" dirty="0"/>
              <a:t>创建</a:t>
            </a:r>
            <a:r>
              <a:rPr lang="en-US" altLang="zh-CN" sz="1700" dirty="0"/>
              <a:t>Swap</a:t>
            </a:r>
            <a:r>
              <a:rPr lang="zh-CN" altLang="en-US" sz="1700" dirty="0"/>
              <a:t>文件 </a:t>
            </a:r>
          </a:p>
          <a:p>
            <a:pPr lvl="1">
              <a:spcBef>
                <a:spcPts val="600"/>
              </a:spcBef>
              <a:buFont typeface="+mj-lt"/>
              <a:buAutoNum type="arabicPeriod"/>
            </a:pPr>
            <a:r>
              <a:rPr lang="zh-CN" altLang="en-US" sz="1700" dirty="0"/>
              <a:t>以超级用户（</a:t>
            </a:r>
            <a:r>
              <a:rPr lang="en-US" altLang="zh-CN" sz="1700" dirty="0"/>
              <a:t>root</a:t>
            </a:r>
            <a:r>
              <a:rPr lang="zh-CN" altLang="en-US" sz="1700" dirty="0"/>
              <a:t>）身份登陆</a:t>
            </a:r>
            <a:r>
              <a:rPr lang="en-US" altLang="zh-CN" sz="1700" dirty="0"/>
              <a:t> </a:t>
            </a:r>
            <a:br>
              <a:rPr lang="en-US" altLang="zh-CN" sz="1700" dirty="0"/>
            </a:br>
            <a:r>
              <a:rPr lang="en-US" altLang="zh-CN" sz="1700" dirty="0"/>
              <a:t>   # </a:t>
            </a:r>
            <a:r>
              <a:rPr lang="en-US" altLang="zh-CN" sz="1700" dirty="0" err="1"/>
              <a:t>dd</a:t>
            </a:r>
            <a:r>
              <a:rPr lang="en-US" altLang="zh-CN" sz="1700" dirty="0"/>
              <a:t> if=/</a:t>
            </a:r>
            <a:r>
              <a:rPr lang="en-US" altLang="zh-CN" sz="1700" dirty="0" err="1"/>
              <a:t>dev</a:t>
            </a:r>
            <a:r>
              <a:rPr lang="en-US" altLang="zh-CN" sz="1700" dirty="0"/>
              <a:t>/zero of=</a:t>
            </a:r>
            <a:r>
              <a:rPr lang="en-US" altLang="zh-CN" sz="1700" dirty="0" err="1"/>
              <a:t>swapfile</a:t>
            </a:r>
            <a:r>
              <a:rPr lang="en-US" altLang="zh-CN" sz="1700" dirty="0"/>
              <a:t> </a:t>
            </a:r>
            <a:r>
              <a:rPr lang="en-US" altLang="zh-CN" sz="1700" dirty="0" err="1"/>
              <a:t>bs</a:t>
            </a:r>
            <a:r>
              <a:rPr lang="en-US" altLang="zh-CN" sz="1700" dirty="0"/>
              <a:t>=1024 count=32000 </a:t>
            </a:r>
            <a:br>
              <a:rPr lang="en-US" altLang="zh-CN" sz="1700" dirty="0"/>
            </a:br>
            <a:r>
              <a:rPr lang="en-US" altLang="zh-CN" sz="1700" dirty="0"/>
              <a:t>   </a:t>
            </a:r>
            <a:r>
              <a:rPr lang="zh-CN" altLang="en-US" sz="1700" dirty="0"/>
              <a:t>创建一个有连续空间的交换文件。大小为</a:t>
            </a:r>
            <a:r>
              <a:rPr lang="en-US" altLang="zh-CN" sz="1700" dirty="0"/>
              <a:t>1024*32000=32G</a:t>
            </a:r>
          </a:p>
          <a:p>
            <a:pPr lvl="1">
              <a:spcBef>
                <a:spcPts val="600"/>
              </a:spcBef>
              <a:buFont typeface="+mj-lt"/>
              <a:buAutoNum type="arabicPeriod"/>
            </a:pPr>
            <a:r>
              <a:rPr lang="zh-CN" altLang="en-US" sz="1700" dirty="0"/>
              <a:t>激活</a:t>
            </a:r>
            <a:r>
              <a:rPr lang="en-US" altLang="zh-CN" sz="1700" dirty="0"/>
              <a:t>Swap</a:t>
            </a:r>
            <a:r>
              <a:rPr lang="zh-CN" altLang="en-US" sz="1700" dirty="0"/>
              <a:t>文件  </a:t>
            </a:r>
            <a:br>
              <a:rPr lang="zh-CN" altLang="en-US" sz="1700" dirty="0"/>
            </a:br>
            <a:r>
              <a:rPr lang="zh-CN" altLang="en-US" sz="1700" dirty="0"/>
              <a:t>   </a:t>
            </a:r>
            <a:r>
              <a:rPr lang="en-US" altLang="zh-CN" sz="1700" dirty="0"/>
              <a:t>#/</a:t>
            </a:r>
            <a:r>
              <a:rPr lang="en-US" altLang="zh-CN" sz="1700" dirty="0" err="1"/>
              <a:t>usr</a:t>
            </a:r>
            <a:r>
              <a:rPr lang="en-US" altLang="zh-CN" sz="1700" dirty="0"/>
              <a:t>/</a:t>
            </a:r>
            <a:r>
              <a:rPr lang="en-US" altLang="zh-CN" sz="1700" dirty="0" err="1"/>
              <a:t>sbin</a:t>
            </a:r>
            <a:r>
              <a:rPr lang="en-US" altLang="zh-CN" sz="1700" dirty="0"/>
              <a:t>/</a:t>
            </a:r>
            <a:r>
              <a:rPr lang="en-US" altLang="zh-CN" sz="1700" dirty="0" err="1"/>
              <a:t>swapon</a:t>
            </a:r>
            <a:r>
              <a:rPr lang="en-US" altLang="zh-CN" sz="1700" dirty="0"/>
              <a:t> </a:t>
            </a:r>
            <a:r>
              <a:rPr lang="en-US" altLang="zh-CN" sz="1700" dirty="0" err="1"/>
              <a:t>swapfile</a:t>
            </a:r>
            <a:r>
              <a:rPr lang="en-US" altLang="zh-CN" sz="1700" dirty="0"/>
              <a:t/>
            </a:r>
            <a:br>
              <a:rPr lang="en-US" altLang="zh-CN" sz="1700" dirty="0"/>
            </a:br>
            <a:r>
              <a:rPr lang="en-US" altLang="zh-CN" sz="1700" dirty="0"/>
              <a:t>    </a:t>
            </a:r>
            <a:r>
              <a:rPr lang="en-US" altLang="zh-CN" sz="1700" dirty="0" err="1"/>
              <a:t>swapfile</a:t>
            </a:r>
            <a:r>
              <a:rPr lang="zh-CN" altLang="en-US" sz="1700" dirty="0"/>
              <a:t>指的是上一步创建的交换文件。</a:t>
            </a:r>
          </a:p>
          <a:p>
            <a:pPr lvl="1">
              <a:spcBef>
                <a:spcPts val="600"/>
              </a:spcBef>
              <a:buFont typeface="+mj-lt"/>
              <a:buAutoNum type="arabicPeriod"/>
            </a:pPr>
            <a:r>
              <a:rPr lang="zh-CN" altLang="en-US" sz="1700" dirty="0"/>
              <a:t>在</a:t>
            </a:r>
            <a:r>
              <a:rPr lang="en-US" altLang="zh-CN" sz="1700" dirty="0"/>
              <a:t>/</a:t>
            </a:r>
            <a:r>
              <a:rPr lang="en-US" altLang="zh-CN" sz="1700" dirty="0" err="1"/>
              <a:t>etc</a:t>
            </a:r>
            <a:r>
              <a:rPr lang="en-US" altLang="zh-CN" sz="1700" dirty="0"/>
              <a:t>/</a:t>
            </a:r>
            <a:r>
              <a:rPr lang="en-US" altLang="zh-CN" sz="1700" dirty="0" err="1"/>
              <a:t>fstab</a:t>
            </a:r>
            <a:r>
              <a:rPr lang="zh-CN" altLang="en-US" sz="1700" dirty="0"/>
              <a:t>  </a:t>
            </a:r>
            <a:br>
              <a:rPr lang="zh-CN" altLang="en-US" sz="1700" dirty="0"/>
            </a:br>
            <a:r>
              <a:rPr lang="zh-CN" altLang="en-US" sz="1700" dirty="0"/>
              <a:t>    </a:t>
            </a:r>
            <a:r>
              <a:rPr lang="en-US" altLang="zh-CN" sz="1700" dirty="0"/>
              <a:t>/path/</a:t>
            </a:r>
            <a:r>
              <a:rPr lang="en-US" altLang="zh-CN" sz="1700" dirty="0" err="1"/>
              <a:t>swapfile</a:t>
            </a:r>
            <a:r>
              <a:rPr lang="en-US" altLang="zh-CN" sz="1700" dirty="0"/>
              <a:t> none Swap default 0 0 </a:t>
            </a:r>
          </a:p>
          <a:p>
            <a:pPr lvl="1">
              <a:spcBef>
                <a:spcPts val="600"/>
              </a:spcBef>
              <a:buFont typeface="+mj-lt"/>
              <a:buAutoNum type="arabicPeriod"/>
            </a:pPr>
            <a:r>
              <a:rPr lang="zh-CN" altLang="en-US" sz="1700" dirty="0"/>
              <a:t>检验</a:t>
            </a:r>
            <a:r>
              <a:rPr lang="en-US" altLang="zh-CN" sz="1700" dirty="0"/>
              <a:t>Swap</a:t>
            </a:r>
            <a:r>
              <a:rPr lang="zh-CN" altLang="en-US" sz="1700" dirty="0"/>
              <a:t>文件是否加上  </a:t>
            </a:r>
            <a:br>
              <a:rPr lang="zh-CN" altLang="en-US" sz="1700" dirty="0"/>
            </a:br>
            <a:r>
              <a:rPr lang="en-US" altLang="zh-CN" sz="1700" dirty="0"/>
              <a:t>  /</a:t>
            </a:r>
            <a:r>
              <a:rPr lang="en-US" altLang="zh-CN" sz="1700" dirty="0" err="1"/>
              <a:t>usr</a:t>
            </a:r>
            <a:r>
              <a:rPr lang="en-US" altLang="zh-CN" sz="1700" dirty="0"/>
              <a:t>/</a:t>
            </a:r>
            <a:r>
              <a:rPr lang="en-US" altLang="zh-CN" sz="1700" dirty="0" err="1"/>
              <a:t>sbin</a:t>
            </a:r>
            <a:r>
              <a:rPr lang="en-US" altLang="zh-CN" sz="1700" dirty="0"/>
              <a:t>/</a:t>
            </a:r>
            <a:r>
              <a:rPr lang="en-US" altLang="zh-CN" sz="1700" dirty="0" err="1"/>
              <a:t>swapon</a:t>
            </a:r>
            <a:r>
              <a:rPr lang="en-US" altLang="zh-CN" sz="1700" dirty="0"/>
              <a:t> -s  </a:t>
            </a:r>
          </a:p>
          <a:p>
            <a:pPr>
              <a:spcBef>
                <a:spcPts val="1800"/>
              </a:spcBef>
              <a:buFont typeface="Wingdings" panose="05000000000000000000" pitchFamily="2" charset="2"/>
              <a:buChar char="l"/>
            </a:pPr>
            <a:r>
              <a:rPr lang="zh-CN" altLang="en-US" sz="1700" dirty="0"/>
              <a:t>删除多余的</a:t>
            </a:r>
            <a:r>
              <a:rPr lang="en-US" altLang="zh-CN" sz="1700" dirty="0"/>
              <a:t>Swap</a:t>
            </a:r>
            <a:r>
              <a:rPr lang="zh-CN" altLang="en-US" sz="1700" dirty="0"/>
              <a:t>空间。  </a:t>
            </a:r>
            <a:endParaRPr lang="en-US" altLang="zh-CN" sz="1700" dirty="0"/>
          </a:p>
          <a:p>
            <a:pPr lvl="1">
              <a:spcBef>
                <a:spcPts val="600"/>
              </a:spcBef>
              <a:buFont typeface="+mj-lt"/>
              <a:buAutoNum type="arabicPeriod"/>
            </a:pPr>
            <a:r>
              <a:rPr lang="zh-CN" altLang="en-US" sz="1700" dirty="0"/>
              <a:t>成为超级用户 </a:t>
            </a:r>
            <a:endParaRPr lang="en-US" altLang="zh-CN" sz="1700" dirty="0"/>
          </a:p>
          <a:p>
            <a:pPr lvl="1">
              <a:spcBef>
                <a:spcPts val="600"/>
              </a:spcBef>
              <a:buFont typeface="+mj-lt"/>
              <a:buAutoNum type="arabicPeriod"/>
            </a:pPr>
            <a:r>
              <a:rPr lang="zh-CN" altLang="en-US" sz="1700" dirty="0"/>
              <a:t>使用</a:t>
            </a:r>
            <a:r>
              <a:rPr lang="en-US" altLang="zh-CN" sz="1700" dirty="0" err="1"/>
              <a:t>Swapoff</a:t>
            </a:r>
            <a:r>
              <a:rPr lang="zh-CN" altLang="en-US" sz="1700" dirty="0"/>
              <a:t>命令收回</a:t>
            </a:r>
            <a:r>
              <a:rPr lang="en-US" altLang="zh-CN" sz="1700" dirty="0"/>
              <a:t>Swap</a:t>
            </a:r>
            <a:r>
              <a:rPr lang="zh-CN" altLang="en-US" sz="1700" dirty="0"/>
              <a:t>空间。  </a:t>
            </a:r>
            <a:br>
              <a:rPr lang="zh-CN" altLang="en-US" sz="1700" dirty="0"/>
            </a:br>
            <a:r>
              <a:rPr lang="zh-CN" altLang="en-US" sz="1700" dirty="0"/>
              <a:t>  </a:t>
            </a:r>
            <a:r>
              <a:rPr lang="en-US" altLang="zh-CN" sz="1700" dirty="0"/>
              <a:t>#/</a:t>
            </a:r>
            <a:r>
              <a:rPr lang="en-US" altLang="zh-CN" sz="1700" dirty="0" err="1"/>
              <a:t>usr</a:t>
            </a:r>
            <a:r>
              <a:rPr lang="en-US" altLang="zh-CN" sz="1700" dirty="0"/>
              <a:t>/</a:t>
            </a:r>
            <a:r>
              <a:rPr lang="en-US" altLang="zh-CN" sz="1700" dirty="0" err="1"/>
              <a:t>sbin</a:t>
            </a:r>
            <a:r>
              <a:rPr lang="en-US" altLang="zh-CN" sz="1700" dirty="0"/>
              <a:t>/</a:t>
            </a:r>
            <a:r>
              <a:rPr lang="en-US" altLang="zh-CN" sz="1700" dirty="0" err="1"/>
              <a:t>swapoff</a:t>
            </a:r>
            <a:r>
              <a:rPr lang="en-US" altLang="zh-CN" sz="1700" dirty="0"/>
              <a:t> </a:t>
            </a:r>
            <a:r>
              <a:rPr lang="en-US" altLang="zh-CN" sz="1700" dirty="0" err="1"/>
              <a:t>swapfile</a:t>
            </a:r>
            <a:r>
              <a:rPr lang="en-US" altLang="zh-CN" sz="1700" dirty="0"/>
              <a:t>  </a:t>
            </a:r>
          </a:p>
          <a:p>
            <a:pPr lvl="1">
              <a:spcBef>
                <a:spcPts val="600"/>
              </a:spcBef>
              <a:buFont typeface="+mj-lt"/>
              <a:buAutoNum type="arabicPeriod"/>
            </a:pPr>
            <a:r>
              <a:rPr lang="zh-CN" altLang="en-US" sz="1700" dirty="0"/>
              <a:t>编辑</a:t>
            </a:r>
            <a:r>
              <a:rPr lang="en-US" altLang="zh-CN" sz="1700" dirty="0"/>
              <a:t>/</a:t>
            </a:r>
            <a:r>
              <a:rPr lang="en-US" altLang="zh-CN" sz="1700" dirty="0" err="1"/>
              <a:t>etc</a:t>
            </a:r>
            <a:r>
              <a:rPr lang="en-US" altLang="zh-CN" sz="1700" dirty="0"/>
              <a:t>/</a:t>
            </a:r>
            <a:r>
              <a:rPr lang="en-US" altLang="zh-CN" sz="1700" dirty="0" err="1"/>
              <a:t>fstab</a:t>
            </a:r>
            <a:r>
              <a:rPr lang="zh-CN" altLang="en-US" sz="1700" dirty="0"/>
              <a:t>文件，去掉此</a:t>
            </a:r>
            <a:r>
              <a:rPr lang="en-US" altLang="zh-CN" sz="1700" dirty="0"/>
              <a:t>Swap</a:t>
            </a:r>
            <a:r>
              <a:rPr lang="zh-CN" altLang="en-US" sz="1700" dirty="0"/>
              <a:t>文件的实体。  </a:t>
            </a:r>
            <a:endParaRPr lang="en-US" altLang="zh-CN" sz="1700" dirty="0"/>
          </a:p>
          <a:p>
            <a:pPr lvl="1">
              <a:spcBef>
                <a:spcPts val="600"/>
              </a:spcBef>
              <a:buFont typeface="+mj-lt"/>
              <a:buAutoNum type="arabicPeriod"/>
            </a:pPr>
            <a:r>
              <a:rPr lang="zh-CN" altLang="en-US" sz="1700" dirty="0"/>
              <a:t>从文件系统中回收此文件。  </a:t>
            </a:r>
            <a:br>
              <a:rPr lang="zh-CN" altLang="en-US" sz="1700" dirty="0"/>
            </a:br>
            <a:r>
              <a:rPr lang="zh-CN" altLang="en-US" sz="1700" dirty="0"/>
              <a:t>  </a:t>
            </a:r>
            <a:r>
              <a:rPr lang="en-US" altLang="zh-CN" sz="1700" dirty="0"/>
              <a:t>#</a:t>
            </a:r>
            <a:r>
              <a:rPr lang="en-US" altLang="zh-CN" sz="1700" dirty="0" err="1"/>
              <a:t>rm</a:t>
            </a:r>
            <a:r>
              <a:rPr lang="en-US" altLang="zh-CN" sz="1700" dirty="0"/>
              <a:t> </a:t>
            </a:r>
            <a:r>
              <a:rPr lang="en-US" altLang="zh-CN" sz="1700" dirty="0" err="1" smtClean="0"/>
              <a:t>swapfile</a:t>
            </a:r>
            <a:endParaRPr lang="zh-CN" altLang="en-US" sz="1700" dirty="0"/>
          </a:p>
        </p:txBody>
      </p:sp>
      <p:sp>
        <p:nvSpPr>
          <p:cNvPr id="3" name="文本占位符 2"/>
          <p:cNvSpPr>
            <a:spLocks noGrp="1"/>
          </p:cNvSpPr>
          <p:nvPr>
            <p:ph type="body" sz="quarter" idx="14"/>
          </p:nvPr>
        </p:nvSpPr>
        <p:spPr/>
        <p:txBody>
          <a:bodyPr>
            <a:normAutofit fontScale="92500"/>
          </a:bodyPr>
          <a:lstStyle/>
          <a:p>
            <a:r>
              <a:rPr lang="en-US" altLang="zh-CN" dirty="0"/>
              <a:t>2.8 Linux</a:t>
            </a:r>
            <a:r>
              <a:rPr lang="zh-CN" altLang="en-US" dirty="0"/>
              <a:t>系统主要分区介绍</a:t>
            </a:r>
            <a:r>
              <a:rPr lang="en-US" altLang="zh-CN" dirty="0"/>
              <a:t>—/swap</a:t>
            </a:r>
            <a:endParaRPr lang="zh-CN" altLang="en-US" dirty="0"/>
          </a:p>
        </p:txBody>
      </p:sp>
    </p:spTree>
    <p:extLst>
      <p:ext uri="{BB962C8B-B14F-4D97-AF65-F5344CB8AC3E}">
        <p14:creationId xmlns:p14="http://schemas.microsoft.com/office/powerpoint/2010/main" val="3788531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467544" y="1412775"/>
            <a:ext cx="8078964" cy="4176465"/>
          </a:xfrm>
        </p:spPr>
        <p:txBody>
          <a:bodyPr/>
          <a:lstStyle/>
          <a:p>
            <a:r>
              <a:rPr lang="zh-CN" altLang="en-US" sz="2400" dirty="0">
                <a:solidFill>
                  <a:srgbClr val="C00000"/>
                </a:solidFill>
              </a:rPr>
              <a:t>第一章：</a:t>
            </a:r>
            <a:r>
              <a:rPr lang="en-US" altLang="zh-CN" sz="2400" dirty="0">
                <a:solidFill>
                  <a:srgbClr val="C00000"/>
                </a:solidFill>
              </a:rPr>
              <a:t>Linux</a:t>
            </a:r>
            <a:r>
              <a:rPr lang="zh-CN" altLang="en-US" sz="2400" dirty="0">
                <a:solidFill>
                  <a:srgbClr val="C00000"/>
                </a:solidFill>
              </a:rPr>
              <a:t>操作系统简介</a:t>
            </a:r>
          </a:p>
          <a:p>
            <a:pPr lvl="1"/>
            <a:r>
              <a:rPr lang="en-US" altLang="zh-CN" sz="2000" dirty="0"/>
              <a:t>1.1 Linux</a:t>
            </a:r>
            <a:r>
              <a:rPr lang="zh-CN" altLang="en-US" sz="2000" dirty="0"/>
              <a:t>操作系统起源</a:t>
            </a:r>
          </a:p>
          <a:p>
            <a:pPr lvl="1"/>
            <a:r>
              <a:rPr lang="en-US" altLang="zh-CN" sz="2000" dirty="0"/>
              <a:t>1.2 Linux</a:t>
            </a:r>
            <a:r>
              <a:rPr lang="zh-CN" altLang="en-US" sz="2000" dirty="0"/>
              <a:t>操作系统特性</a:t>
            </a:r>
          </a:p>
          <a:p>
            <a:pPr lvl="1"/>
            <a:r>
              <a:rPr lang="en-US" altLang="zh-CN" sz="2000" dirty="0"/>
              <a:t>1.3 Linux</a:t>
            </a:r>
            <a:r>
              <a:rPr lang="zh-CN" altLang="en-US" sz="2000" dirty="0"/>
              <a:t>操作系统结构</a:t>
            </a:r>
          </a:p>
          <a:p>
            <a:pPr lvl="1"/>
            <a:r>
              <a:rPr lang="en-US" altLang="zh-CN" sz="2000" dirty="0"/>
              <a:t>1.4 Linux</a:t>
            </a:r>
            <a:r>
              <a:rPr lang="zh-CN" altLang="en-US" sz="2000" dirty="0"/>
              <a:t>操作系统内核版本</a:t>
            </a:r>
          </a:p>
          <a:p>
            <a:pPr lvl="1"/>
            <a:r>
              <a:rPr lang="en-US" altLang="zh-CN" sz="2000" dirty="0"/>
              <a:t>1.5 Linux</a:t>
            </a:r>
            <a:r>
              <a:rPr lang="zh-CN" altLang="en-US" sz="2000" dirty="0"/>
              <a:t>操作系统发行版本</a:t>
            </a:r>
          </a:p>
          <a:p>
            <a:pPr lvl="1"/>
            <a:r>
              <a:rPr lang="en-US" altLang="zh-CN" sz="2000" dirty="0"/>
              <a:t>1.6 Linux</a:t>
            </a:r>
            <a:r>
              <a:rPr lang="zh-CN" altLang="en-US" sz="2000" dirty="0"/>
              <a:t>操作系统特点</a:t>
            </a:r>
          </a:p>
          <a:p>
            <a:r>
              <a:rPr lang="zh-CN" altLang="en-US" sz="2400" dirty="0"/>
              <a:t>第二章</a:t>
            </a:r>
            <a:r>
              <a:rPr lang="zh-CN" altLang="en-US" sz="2400" dirty="0" smtClean="0"/>
              <a:t>：</a:t>
            </a:r>
            <a:r>
              <a:rPr lang="en-US" altLang="zh-CN" sz="2400" dirty="0" smtClean="0"/>
              <a:t>Linux</a:t>
            </a:r>
            <a:r>
              <a:rPr lang="zh-CN" altLang="en-US" sz="2400" dirty="0"/>
              <a:t>操作系统安装和基本配置</a:t>
            </a:r>
          </a:p>
          <a:p>
            <a:r>
              <a:rPr lang="zh-CN" altLang="en-US" sz="2400" dirty="0"/>
              <a:t>第三章</a:t>
            </a:r>
            <a:r>
              <a:rPr lang="zh-CN" altLang="en-US" sz="2400" dirty="0" smtClean="0"/>
              <a:t>：</a:t>
            </a:r>
            <a:r>
              <a:rPr lang="en-US" altLang="zh-CN" sz="2400" dirty="0" smtClean="0"/>
              <a:t>Linux</a:t>
            </a:r>
            <a:r>
              <a:rPr lang="zh-CN" altLang="en-US" sz="2400" dirty="0"/>
              <a:t>操作系统的文件系统结构</a:t>
            </a:r>
          </a:p>
          <a:p>
            <a:r>
              <a:rPr lang="zh-CN" altLang="en-US" sz="2400" dirty="0"/>
              <a:t>第四章</a:t>
            </a:r>
            <a:r>
              <a:rPr lang="zh-CN" altLang="en-US" sz="2400" dirty="0" smtClean="0"/>
              <a:t>：</a:t>
            </a:r>
            <a:r>
              <a:rPr lang="en-US" altLang="zh-CN" sz="2400" dirty="0" smtClean="0"/>
              <a:t>Linux</a:t>
            </a:r>
            <a:r>
              <a:rPr lang="zh-CN" altLang="en-US" sz="2400" dirty="0"/>
              <a:t>操作系统常用命令</a:t>
            </a:r>
            <a:r>
              <a:rPr lang="zh-CN" altLang="en-US" sz="2400" dirty="0" smtClean="0"/>
              <a:t>详解</a:t>
            </a:r>
            <a:endParaRPr lang="zh-CN" altLang="en-US" sz="2400" dirty="0"/>
          </a:p>
        </p:txBody>
      </p:sp>
      <p:sp>
        <p:nvSpPr>
          <p:cNvPr id="4" name="文本占位符 3"/>
          <p:cNvSpPr>
            <a:spLocks noGrp="1"/>
          </p:cNvSpPr>
          <p:nvPr>
            <p:ph type="body" sz="quarter" idx="14"/>
          </p:nvPr>
        </p:nvSpPr>
        <p:spPr>
          <a:xfrm>
            <a:off x="899592" y="218721"/>
            <a:ext cx="1034852" cy="620688"/>
          </a:xfrm>
        </p:spPr>
        <p:txBody>
          <a:bodyPr/>
          <a:lstStyle/>
          <a:p>
            <a:r>
              <a:rPr lang="zh-CN" altLang="en-US" dirty="0" smtClean="0"/>
              <a:t>目录</a:t>
            </a:r>
            <a:endParaRPr lang="zh-CN" altLang="en-US" dirty="0"/>
          </a:p>
        </p:txBody>
      </p:sp>
      <p:pic>
        <p:nvPicPr>
          <p:cNvPr id="5" name="Picture 4" descr="前言 cop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66005"/>
            <a:ext cx="719137" cy="72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4365104"/>
            <a:ext cx="7430892" cy="2157820"/>
          </a:xfrm>
        </p:spPr>
        <p:txBody>
          <a:bodyPr>
            <a:normAutofit fontScale="47500" lnSpcReduction="20000"/>
          </a:bodyPr>
          <a:lstStyle/>
          <a:p>
            <a:pPr marL="0" indent="0">
              <a:buNone/>
            </a:pPr>
            <a:r>
              <a:rPr lang="en-US" altLang="zh-CN" dirty="0"/>
              <a:t>/—</a:t>
            </a:r>
            <a:r>
              <a:rPr lang="zh-CN" altLang="en-US" dirty="0"/>
              <a:t>根目录    </a:t>
            </a:r>
            <a:r>
              <a:rPr lang="en-US" altLang="zh-CN" dirty="0"/>
              <a:t>/root —</a:t>
            </a:r>
            <a:r>
              <a:rPr lang="zh-CN" altLang="en-US" dirty="0"/>
              <a:t>超级用户主目录       </a:t>
            </a:r>
            <a:r>
              <a:rPr lang="en-US" altLang="zh-CN" dirty="0"/>
              <a:t>/bin</a:t>
            </a:r>
            <a:r>
              <a:rPr lang="zh-CN" altLang="en-US" dirty="0"/>
              <a:t>－基本命令</a:t>
            </a:r>
          </a:p>
          <a:p>
            <a:pPr marL="0" indent="0">
              <a:buNone/>
            </a:pPr>
            <a:r>
              <a:rPr lang="en-US" altLang="zh-CN" dirty="0"/>
              <a:t>/boot</a:t>
            </a:r>
            <a:r>
              <a:rPr lang="zh-CN" altLang="en-US" dirty="0"/>
              <a:t>－</a:t>
            </a:r>
            <a:r>
              <a:rPr lang="en-US" altLang="zh-CN" dirty="0"/>
              <a:t>kernel </a:t>
            </a:r>
            <a:r>
              <a:rPr lang="zh-CN" altLang="en-US" dirty="0"/>
              <a:t>和</a:t>
            </a:r>
            <a:r>
              <a:rPr lang="en-US" altLang="zh-CN" dirty="0"/>
              <a:t>boot</a:t>
            </a:r>
            <a:r>
              <a:rPr lang="zh-CN" altLang="en-US" dirty="0"/>
              <a:t>配置文件               </a:t>
            </a:r>
            <a:r>
              <a:rPr lang="en-US" altLang="zh-CN" dirty="0"/>
              <a:t>/</a:t>
            </a:r>
            <a:r>
              <a:rPr lang="en-US" altLang="zh-CN" dirty="0" err="1"/>
              <a:t>etc</a:t>
            </a:r>
            <a:r>
              <a:rPr lang="zh-CN" altLang="en-US" dirty="0"/>
              <a:t>－各种配置文件　</a:t>
            </a:r>
          </a:p>
          <a:p>
            <a:pPr marL="0" indent="0">
              <a:buNone/>
            </a:pPr>
            <a:r>
              <a:rPr lang="en-US" altLang="zh-CN" dirty="0"/>
              <a:t>/</a:t>
            </a:r>
            <a:r>
              <a:rPr lang="en-US" altLang="zh-CN" dirty="0" err="1"/>
              <a:t>usr</a:t>
            </a:r>
            <a:r>
              <a:rPr lang="zh-CN" altLang="en-US" dirty="0"/>
              <a:t>－用户程序                                        </a:t>
            </a:r>
            <a:r>
              <a:rPr lang="en-US" altLang="zh-CN" dirty="0"/>
              <a:t>/opt---  </a:t>
            </a:r>
            <a:r>
              <a:rPr lang="zh-CN" altLang="en-US" dirty="0"/>
              <a:t>附加的应用软件包</a:t>
            </a:r>
          </a:p>
          <a:p>
            <a:pPr marL="0" indent="0">
              <a:buNone/>
            </a:pPr>
            <a:r>
              <a:rPr lang="en-US" altLang="zh-CN" dirty="0"/>
              <a:t>/home</a:t>
            </a:r>
            <a:r>
              <a:rPr lang="zh-CN" altLang="en-US" dirty="0"/>
              <a:t>－用户目录　　                             </a:t>
            </a:r>
            <a:r>
              <a:rPr lang="en-US" altLang="zh-CN" dirty="0"/>
              <a:t>/</a:t>
            </a:r>
            <a:r>
              <a:rPr lang="en-US" altLang="zh-CN" dirty="0" err="1"/>
              <a:t>mnt</a:t>
            </a:r>
            <a:r>
              <a:rPr lang="en-US" altLang="zh-CN" dirty="0"/>
              <a:t>--- </a:t>
            </a:r>
            <a:r>
              <a:rPr lang="zh-CN" altLang="en-US" dirty="0"/>
              <a:t>设备</a:t>
            </a:r>
            <a:r>
              <a:rPr lang="en-US" altLang="zh-CN" dirty="0"/>
              <a:t>/</a:t>
            </a:r>
            <a:r>
              <a:rPr lang="zh-CN" altLang="en-US" dirty="0"/>
              <a:t>文件系统挂载点</a:t>
            </a:r>
          </a:p>
          <a:p>
            <a:pPr marL="0" indent="0">
              <a:buNone/>
            </a:pPr>
            <a:r>
              <a:rPr lang="en-US" altLang="zh-CN" dirty="0"/>
              <a:t>/</a:t>
            </a:r>
            <a:r>
              <a:rPr lang="en-US" altLang="zh-CN" dirty="0" err="1"/>
              <a:t>tmp</a:t>
            </a:r>
            <a:r>
              <a:rPr lang="zh-CN" altLang="en-US" dirty="0"/>
              <a:t>－临时文件</a:t>
            </a:r>
          </a:p>
          <a:p>
            <a:pPr marL="0" indent="0">
              <a:buNone/>
            </a:pPr>
            <a:r>
              <a:rPr lang="en-US" altLang="zh-CN" dirty="0"/>
              <a:t>/</a:t>
            </a:r>
            <a:r>
              <a:rPr lang="en-US" altLang="zh-CN" dirty="0" err="1"/>
              <a:t>var</a:t>
            </a:r>
            <a:r>
              <a:rPr lang="zh-CN" altLang="en-US" dirty="0"/>
              <a:t>－可变信息区（</a:t>
            </a:r>
            <a:r>
              <a:rPr lang="en-US" altLang="zh-CN" dirty="0"/>
              <a:t>file spool</a:t>
            </a:r>
            <a:r>
              <a:rPr lang="en-US" altLang="zh-CN" dirty="0" smtClean="0"/>
              <a:t>, logs, requests, mail, etc</a:t>
            </a:r>
            <a:r>
              <a:rPr lang="en-US" altLang="zh-CN" dirty="0"/>
              <a:t>.)</a:t>
            </a:r>
          </a:p>
          <a:p>
            <a:pPr marL="0" indent="0">
              <a:buNone/>
            </a:pPr>
            <a:r>
              <a:rPr lang="en-US" altLang="zh-CN" dirty="0"/>
              <a:t>/</a:t>
            </a:r>
            <a:r>
              <a:rPr lang="en-US" altLang="zh-CN" dirty="0" err="1"/>
              <a:t>proc</a:t>
            </a:r>
            <a:r>
              <a:rPr lang="zh-CN" altLang="en-US" dirty="0"/>
              <a:t>－进程信息                                     </a:t>
            </a:r>
            <a:r>
              <a:rPr lang="en-US" altLang="zh-CN" dirty="0"/>
              <a:t>/</a:t>
            </a:r>
            <a:r>
              <a:rPr lang="en-US" altLang="zh-CN" dirty="0" err="1"/>
              <a:t>dev</a:t>
            </a:r>
            <a:r>
              <a:rPr lang="zh-CN" altLang="en-US" dirty="0"/>
              <a:t>－设备</a:t>
            </a:r>
          </a:p>
          <a:p>
            <a:pPr marL="0" indent="0">
              <a:buNone/>
            </a:pPr>
            <a:r>
              <a:rPr lang="zh-CN" altLang="en-US" dirty="0"/>
              <a:t> </a:t>
            </a:r>
            <a:r>
              <a:rPr lang="en-US" altLang="zh-CN" dirty="0"/>
              <a:t>/</a:t>
            </a:r>
            <a:r>
              <a:rPr lang="en-US" altLang="zh-CN" dirty="0" err="1"/>
              <a:t>sbin</a:t>
            </a:r>
            <a:r>
              <a:rPr lang="zh-CN" altLang="en-US" dirty="0"/>
              <a:t>－系统管理员执行程序                    </a:t>
            </a:r>
            <a:r>
              <a:rPr lang="en-US" altLang="zh-CN" dirty="0"/>
              <a:t>/lib--- </a:t>
            </a:r>
            <a:r>
              <a:rPr lang="zh-CN" altLang="en-US" dirty="0"/>
              <a:t>基本的共享库和核心模块</a:t>
            </a:r>
          </a:p>
          <a:p>
            <a:pPr marL="0" indent="0">
              <a:buNone/>
            </a:pPr>
            <a:endParaRPr lang="zh-CN" altLang="en-US" dirty="0"/>
          </a:p>
        </p:txBody>
      </p:sp>
      <p:sp>
        <p:nvSpPr>
          <p:cNvPr id="3" name="文本占位符 2"/>
          <p:cNvSpPr>
            <a:spLocks noGrp="1"/>
          </p:cNvSpPr>
          <p:nvPr>
            <p:ph type="body" sz="quarter" idx="14"/>
          </p:nvPr>
        </p:nvSpPr>
        <p:spPr/>
        <p:txBody>
          <a:bodyPr/>
          <a:lstStyle/>
          <a:p>
            <a:r>
              <a:rPr lang="en-US" altLang="zh-CN" dirty="0"/>
              <a:t>2.8 Linux</a:t>
            </a:r>
            <a:r>
              <a:rPr lang="zh-CN" altLang="en-US" dirty="0"/>
              <a:t>系统分区介绍</a:t>
            </a:r>
            <a:r>
              <a:rPr lang="en-US" altLang="zh-CN" dirty="0"/>
              <a:t>—/</a:t>
            </a:r>
            <a:endParaRPr lang="zh-CN" alt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49" y="1263783"/>
            <a:ext cx="7561263" cy="280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7342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457200" y="274638"/>
            <a:ext cx="6419056" cy="634082"/>
          </a:xfrm>
          <a:prstGeom prst="rect">
            <a:avLst/>
          </a:prstGeom>
        </p:spPr>
        <p:txBody>
          <a:bodyPr/>
          <a:lstStyle/>
          <a:p>
            <a:pPr marL="342900" indent="-342900" algn="l">
              <a:spcBef>
                <a:spcPct val="20000"/>
              </a:spcBef>
            </a:pPr>
            <a:r>
              <a:rPr lang="en-US" altLang="zh-CN" sz="3200" dirty="0" smtClean="0">
                <a:solidFill>
                  <a:schemeClr val="tx1"/>
                </a:solidFill>
                <a:latin typeface="微软雅黑" panose="020B0503020204020204" pitchFamily="34" charset="-122"/>
                <a:ea typeface="微软雅黑" panose="020B0503020204020204" pitchFamily="34" charset="-122"/>
                <a:cs typeface="Arial Unicode MS" pitchFamily="34" charset="-122"/>
              </a:rPr>
              <a:t>2.9 </a:t>
            </a:r>
            <a:r>
              <a:rPr lang="zh-CN" altLang="en-US" sz="3200" dirty="0" smtClean="0">
                <a:solidFill>
                  <a:schemeClr val="tx1"/>
                </a:solidFill>
                <a:latin typeface="微软雅黑" panose="020B0503020204020204" pitchFamily="34" charset="-122"/>
                <a:ea typeface="微软雅黑" panose="020B0503020204020204" pitchFamily="34" charset="-122"/>
                <a:cs typeface="Arial Unicode MS" pitchFamily="34" charset="-122"/>
              </a:rPr>
              <a:t>用户登录</a:t>
            </a:r>
            <a:endPar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endParaRPr>
          </a:p>
        </p:txBody>
      </p:sp>
      <p:sp>
        <p:nvSpPr>
          <p:cNvPr id="24579" name="Rectangle 3"/>
          <p:cNvSpPr>
            <a:spLocks noGrp="1" noChangeArrowheads="1"/>
          </p:cNvSpPr>
          <p:nvPr>
            <p:ph idx="4294967295"/>
          </p:nvPr>
        </p:nvSpPr>
        <p:spPr>
          <a:xfrm>
            <a:off x="457200" y="980728"/>
            <a:ext cx="8229600" cy="5400898"/>
          </a:xfrm>
          <a:prstGeom prst="rect">
            <a:avLst/>
          </a:prstGeom>
        </p:spPr>
        <p:txBody>
          <a:bodyPr/>
          <a:lstStyle/>
          <a:p>
            <a:pPr eaLnBrk="1" hangingPunct="1">
              <a:lnSpc>
                <a:spcPct val="150000"/>
              </a:lnSpc>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超级用户</a:t>
            </a:r>
            <a:r>
              <a:rPr lang="en-US" altLang="zh-CN" sz="2000" dirty="0" smtClean="0">
                <a:latin typeface="微软雅黑" panose="020B0503020204020204" pitchFamily="34" charset="-122"/>
                <a:ea typeface="微软雅黑" panose="020B0503020204020204" pitchFamily="34" charset="-122"/>
              </a:rPr>
              <a:t>root (password </a:t>
            </a:r>
            <a:r>
              <a:rPr lang="zh-CN" altLang="en-US" sz="2000" dirty="0" smtClean="0">
                <a:latin typeface="微软雅黑" panose="020B0503020204020204" pitchFamily="34" charset="-122"/>
                <a:ea typeface="微软雅黑" panose="020B0503020204020204" pitchFamily="34" charset="-122"/>
              </a:rPr>
              <a:t>在安装时已设定）</a:t>
            </a:r>
          </a:p>
          <a:p>
            <a:pPr lvl="1" eaLnBrk="1" hangingPunct="1">
              <a:lnSpc>
                <a:spcPct val="150000"/>
              </a:lnSpc>
              <a:spcBef>
                <a:spcPts val="600"/>
              </a:spcBef>
            </a:pPr>
            <a:r>
              <a:rPr lang="en-US" altLang="zh-CN" sz="2000" dirty="0" smtClean="0">
                <a:latin typeface="微软雅黑" panose="020B0503020204020204" pitchFamily="34" charset="-122"/>
                <a:ea typeface="微软雅黑" panose="020B0503020204020204" pitchFamily="34" charset="-122"/>
              </a:rPr>
              <a:t>root</a:t>
            </a:r>
            <a:r>
              <a:rPr lang="zh-CN" altLang="en-US" sz="2000" dirty="0" smtClean="0">
                <a:latin typeface="微软雅黑" panose="020B0503020204020204" pitchFamily="34" charset="-122"/>
                <a:ea typeface="微软雅黑" panose="020B0503020204020204" pitchFamily="34" charset="-122"/>
              </a:rPr>
              <a:t>为系统管理员，具有完全的系统控制权限；</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建议除了必要的系统维护之外，平常尽量避免用</a:t>
            </a:r>
            <a:r>
              <a:rPr lang="en-US" altLang="zh-CN" sz="2000" dirty="0" smtClean="0">
                <a:latin typeface="微软雅黑" panose="020B0503020204020204" pitchFamily="34" charset="-122"/>
                <a:ea typeface="微软雅黑" panose="020B0503020204020204" pitchFamily="34" charset="-122"/>
              </a:rPr>
              <a:t>root</a:t>
            </a:r>
            <a:r>
              <a:rPr lang="zh-CN" altLang="en-US" sz="2000" dirty="0" smtClean="0">
                <a:latin typeface="微软雅黑" panose="020B0503020204020204" pitchFamily="34" charset="-122"/>
                <a:ea typeface="微软雅黑" panose="020B0503020204020204" pitchFamily="34" charset="-122"/>
              </a:rPr>
              <a:t>登录，以免误操作；</a:t>
            </a:r>
          </a:p>
          <a:p>
            <a:pPr lvl="1" eaLnBrk="1" hangingPunct="1">
              <a:lnSpc>
                <a:spcPct val="150000"/>
              </a:lnSpc>
              <a:spcBef>
                <a:spcPts val="1200"/>
              </a:spcBef>
            </a:pPr>
            <a:r>
              <a:rPr lang="en-US" altLang="zh-CN" sz="2000" dirty="0" smtClean="0">
                <a:latin typeface="微软雅黑" panose="020B0503020204020204" pitchFamily="34" charset="-122"/>
                <a:ea typeface="微软雅黑" panose="020B0503020204020204" pitchFamily="34" charset="-122"/>
              </a:rPr>
              <a:t>login: root</a:t>
            </a:r>
            <a:br>
              <a:rPr lang="en-US" altLang="zh-CN" sz="2000" dirty="0" smtClean="0">
                <a:latin typeface="微软雅黑" panose="020B0503020204020204" pitchFamily="34" charset="-122"/>
                <a:ea typeface="微软雅黑" panose="020B0503020204020204" pitchFamily="34" charset="-122"/>
              </a:rPr>
            </a:br>
            <a:r>
              <a:rPr lang="en-US" altLang="zh-CN" sz="2000" dirty="0" smtClean="0">
                <a:latin typeface="微软雅黑" panose="020B0503020204020204" pitchFamily="34" charset="-122"/>
                <a:ea typeface="微软雅黑" panose="020B0503020204020204" pitchFamily="34" charset="-122"/>
              </a:rPr>
              <a:t>password: ******</a:t>
            </a:r>
            <a:br>
              <a:rPr lang="en-US" altLang="zh-CN" sz="2000" dirty="0" smtClean="0">
                <a:latin typeface="微软雅黑" panose="020B0503020204020204" pitchFamily="34" charset="-122"/>
                <a:ea typeface="微软雅黑" panose="020B0503020204020204" pitchFamily="34" charset="-122"/>
              </a:rPr>
            </a:b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root@localhost</a:t>
            </a:r>
            <a:r>
              <a:rPr lang="en-US" altLang="zh-CN" sz="2000" dirty="0" smtClean="0">
                <a:latin typeface="微软雅黑" panose="020B0503020204020204" pitchFamily="34" charset="-122"/>
                <a:ea typeface="微软雅黑" panose="020B0503020204020204" pitchFamily="34" charset="-122"/>
              </a:rPr>
              <a:t> root]#</a:t>
            </a:r>
          </a:p>
          <a:p>
            <a:pPr eaLnBrk="1" hangingPunct="1">
              <a:lnSpc>
                <a:spcPct val="150000"/>
              </a:lnSpc>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普通用户同样需要输入</a:t>
            </a:r>
            <a:r>
              <a:rPr lang="en-US" altLang="zh-CN" sz="2000" dirty="0" smtClean="0">
                <a:latin typeface="微软雅黑" panose="020B0503020204020204" pitchFamily="34" charset="-122"/>
                <a:ea typeface="微软雅黑" panose="020B0503020204020204" pitchFamily="34" charset="-122"/>
              </a:rPr>
              <a:t>name &amp; password</a:t>
            </a:r>
            <a:br>
              <a:rPr lang="en-US" altLang="zh-CN" sz="2000" dirty="0" smtClean="0">
                <a:latin typeface="微软雅黑" panose="020B0503020204020204" pitchFamily="34" charset="-122"/>
                <a:ea typeface="微软雅黑" panose="020B0503020204020204" pitchFamily="34" charset="-122"/>
              </a:rPr>
            </a:b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xyz@localhost</a:t>
            </a:r>
            <a:r>
              <a:rPr lang="en-US" altLang="zh-CN" sz="2000" dirty="0" smtClean="0">
                <a:latin typeface="微软雅黑" panose="020B0503020204020204" pitchFamily="34" charset="-122"/>
                <a:ea typeface="微软雅黑" panose="020B0503020204020204" pitchFamily="34" charset="-122"/>
              </a:rPr>
              <a:t> xyz]$</a:t>
            </a:r>
          </a:p>
        </p:txBody>
      </p:sp>
    </p:spTree>
    <p:extLst>
      <p:ext uri="{BB962C8B-B14F-4D97-AF65-F5344CB8AC3E}">
        <p14:creationId xmlns:p14="http://schemas.microsoft.com/office/powerpoint/2010/main" val="34813711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a:solidFill>
                  <a:schemeClr val="tx1"/>
                </a:solidFill>
                <a:latin typeface="微软雅黑" panose="020B0503020204020204" pitchFamily="34" charset="-122"/>
                <a:ea typeface="微软雅黑" panose="020B0503020204020204" pitchFamily="34" charset="-122"/>
                <a:cs typeface="Arial Unicode MS" pitchFamily="34" charset="-122"/>
              </a:rPr>
              <a:t>2.9 </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用户登录（远程）</a:t>
            </a:r>
          </a:p>
        </p:txBody>
      </p:sp>
      <p:sp>
        <p:nvSpPr>
          <p:cNvPr id="25602" name="Rectangle 3"/>
          <p:cNvSpPr>
            <a:spLocks noGrp="1" noChangeArrowheads="1"/>
          </p:cNvSpPr>
          <p:nvPr>
            <p:ph idx="4294967295"/>
          </p:nvPr>
        </p:nvSpPr>
        <p:spPr>
          <a:xfrm>
            <a:off x="457200" y="1772816"/>
            <a:ext cx="8229600" cy="3672408"/>
          </a:xfrm>
          <a:prstGeom prst="rect">
            <a:avLst/>
          </a:prstGeom>
        </p:spPr>
        <p:txBody>
          <a:bodyPr/>
          <a:lstStyle/>
          <a:p>
            <a:pPr eaLnBrk="1" hangingPunct="1">
              <a:lnSpc>
                <a:spcPct val="150000"/>
              </a:lnSpc>
              <a:spcBef>
                <a:spcPts val="1200"/>
              </a:spcBef>
            </a:pPr>
            <a:r>
              <a:rPr lang="en-US" altLang="zh-CN" sz="2000" dirty="0" smtClean="0">
                <a:latin typeface="微软雅黑" panose="020B0503020204020204" pitchFamily="34" charset="-122"/>
                <a:ea typeface="微软雅黑" panose="020B0503020204020204" pitchFamily="34" charset="-122"/>
              </a:rPr>
              <a:t>Putty</a:t>
            </a:r>
            <a:r>
              <a:rPr lang="zh-CN" altLang="en-US" sz="2000" dirty="0" smtClean="0">
                <a:latin typeface="微软雅黑" panose="020B0503020204020204" pitchFamily="34" charset="-122"/>
                <a:ea typeface="微软雅黑" panose="020B0503020204020204" pitchFamily="34" charset="-122"/>
              </a:rPr>
              <a:t>：一款免费的</a:t>
            </a:r>
            <a:r>
              <a:rPr lang="en-US" altLang="zh-CN" sz="2000" dirty="0" smtClean="0">
                <a:latin typeface="微软雅黑" panose="020B0503020204020204" pitchFamily="34" charset="-122"/>
                <a:ea typeface="微软雅黑" panose="020B0503020204020204" pitchFamily="34" charset="-122"/>
              </a:rPr>
              <a:t>Telnet</a:t>
            </a:r>
            <a:r>
              <a:rPr lang="zh-CN" altLang="en-US" sz="2000" dirty="0" smtClean="0">
                <a:latin typeface="微软雅黑" panose="020B0503020204020204" pitchFamily="34" charset="-122"/>
                <a:ea typeface="微软雅黑" panose="020B0503020204020204" pitchFamily="34" charset="-122"/>
              </a:rPr>
              <a:t>和</a:t>
            </a:r>
            <a:r>
              <a:rPr lang="en-US" altLang="zh-CN" sz="2000" dirty="0" smtClean="0">
                <a:latin typeface="微软雅黑" panose="020B0503020204020204" pitchFamily="34" charset="-122"/>
                <a:ea typeface="微软雅黑" panose="020B0503020204020204" pitchFamily="34" charset="-122"/>
              </a:rPr>
              <a:t>SSH</a:t>
            </a:r>
            <a:r>
              <a:rPr lang="zh-CN" altLang="en-US" sz="2000" dirty="0" smtClean="0">
                <a:latin typeface="微软雅黑" panose="020B0503020204020204" pitchFamily="34" charset="-122"/>
                <a:ea typeface="微软雅黑" panose="020B0503020204020204" pitchFamily="34" charset="-122"/>
              </a:rPr>
              <a:t>客户端实现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可使用在</a:t>
            </a:r>
            <a:r>
              <a:rPr lang="en-US" altLang="zh-CN" sz="2000" dirty="0" smtClean="0">
                <a:latin typeface="微软雅黑" panose="020B0503020204020204" pitchFamily="34" charset="-122"/>
                <a:ea typeface="微软雅黑" panose="020B0503020204020204" pitchFamily="34" charset="-122"/>
              </a:rPr>
              <a:t>Win32</a:t>
            </a:r>
            <a:r>
              <a:rPr lang="zh-CN" altLang="en-US" sz="2000" dirty="0" smtClean="0">
                <a:latin typeface="微软雅黑" panose="020B0503020204020204" pitchFamily="34" charset="-122"/>
                <a:ea typeface="微软雅黑" panose="020B0503020204020204" pitchFamily="34" charset="-122"/>
              </a:rPr>
              <a:t>平台下。</a:t>
            </a:r>
          </a:p>
          <a:p>
            <a:pPr eaLnBrk="1" hangingPunct="1">
              <a:lnSpc>
                <a:spcPct val="150000"/>
              </a:lnSpc>
              <a:spcBef>
                <a:spcPts val="1200"/>
              </a:spcBef>
            </a:pPr>
            <a:r>
              <a:rPr lang="en-US" altLang="zh-CN" sz="2000" dirty="0" err="1" smtClean="0">
                <a:latin typeface="微软雅黑" panose="020B0503020204020204" pitchFamily="34" charset="-122"/>
                <a:ea typeface="微软雅黑" panose="020B0503020204020204" pitchFamily="34" charset="-122"/>
              </a:rPr>
              <a:t>Xmanager</a:t>
            </a:r>
            <a:r>
              <a:rPr lang="zh-CN" altLang="en-US" sz="2000" dirty="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一个简单易用的运行在</a:t>
            </a:r>
            <a:r>
              <a:rPr lang="en-US" altLang="zh-CN" sz="2000" dirty="0" smtClean="0">
                <a:latin typeface="微软雅黑" panose="020B0503020204020204" pitchFamily="34" charset="-122"/>
                <a:ea typeface="微软雅黑" panose="020B0503020204020204" pitchFamily="34" charset="-122"/>
              </a:rPr>
              <a:t>Windows</a:t>
            </a:r>
            <a:r>
              <a:rPr lang="zh-CN" altLang="en-US" sz="2000" dirty="0" smtClean="0">
                <a:latin typeface="微软雅黑" panose="020B0503020204020204" pitchFamily="34" charset="-122"/>
                <a:ea typeface="微软雅黑" panose="020B0503020204020204" pitchFamily="34" charset="-122"/>
              </a:rPr>
              <a:t>平台上的</a:t>
            </a:r>
            <a:r>
              <a:rPr lang="en-US" altLang="zh-CN" sz="2000" dirty="0" smtClean="0">
                <a:latin typeface="微软雅黑" panose="020B0503020204020204" pitchFamily="34" charset="-122"/>
                <a:ea typeface="微软雅黑" panose="020B0503020204020204" pitchFamily="34" charset="-122"/>
              </a:rPr>
              <a:t>X Server</a:t>
            </a:r>
            <a:r>
              <a:rPr lang="zh-CN" altLang="en-US" sz="2000" dirty="0" smtClean="0">
                <a:latin typeface="微软雅黑" panose="020B0503020204020204" pitchFamily="34" charset="-122"/>
                <a:ea typeface="微软雅黑" panose="020B0503020204020204" pitchFamily="34" charset="-122"/>
              </a:rPr>
              <a:t>软件。它能把远端</a:t>
            </a:r>
            <a:r>
              <a:rPr lang="en-US" altLang="zh-CN" sz="2000" dirty="0" smtClean="0">
                <a:latin typeface="微软雅黑" panose="020B0503020204020204" pitchFamily="34" charset="-122"/>
                <a:ea typeface="微软雅黑" panose="020B0503020204020204" pitchFamily="34" charset="-122"/>
              </a:rPr>
              <a:t>Unix/Linux</a:t>
            </a:r>
            <a:r>
              <a:rPr lang="zh-CN" altLang="en-US" sz="2000" dirty="0" smtClean="0">
                <a:latin typeface="微软雅黑" panose="020B0503020204020204" pitchFamily="34" charset="-122"/>
                <a:ea typeface="微软雅黑" panose="020B0503020204020204" pitchFamily="34" charset="-122"/>
              </a:rPr>
              <a:t>的桌面带到你的</a:t>
            </a:r>
            <a:r>
              <a:rPr lang="en-US" altLang="zh-CN" sz="2000" dirty="0" smtClean="0">
                <a:latin typeface="微软雅黑" panose="020B0503020204020204" pitchFamily="34" charset="-122"/>
                <a:ea typeface="微软雅黑" panose="020B0503020204020204" pitchFamily="34" charset="-122"/>
              </a:rPr>
              <a:t>Windows</a:t>
            </a:r>
            <a:r>
              <a:rPr lang="zh-CN" altLang="en-US" sz="2000" dirty="0" smtClean="0">
                <a:latin typeface="微软雅黑" panose="020B0503020204020204" pitchFamily="34" charset="-122"/>
                <a:ea typeface="微软雅黑" panose="020B0503020204020204" pitchFamily="34" charset="-122"/>
              </a:rPr>
              <a:t>上。</a:t>
            </a:r>
          </a:p>
        </p:txBody>
      </p:sp>
    </p:spTree>
    <p:extLst>
      <p:ext uri="{BB962C8B-B14F-4D97-AF65-F5344CB8AC3E}">
        <p14:creationId xmlns:p14="http://schemas.microsoft.com/office/powerpoint/2010/main" val="3676342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Putty(1)</a:t>
            </a:r>
          </a:p>
        </p:txBody>
      </p:sp>
      <p:sp>
        <p:nvSpPr>
          <p:cNvPr id="26627" name="Rectangle 3"/>
          <p:cNvSpPr>
            <a:spLocks noGrp="1" noChangeArrowheads="1"/>
          </p:cNvSpPr>
          <p:nvPr>
            <p:ph type="body" idx="4294967295"/>
          </p:nvPr>
        </p:nvSpPr>
        <p:spPr>
          <a:xfrm>
            <a:off x="457200" y="1124744"/>
            <a:ext cx="8229600" cy="3600400"/>
          </a:xfrm>
          <a:prstGeom prst="rect">
            <a:avLst/>
          </a:prstGeom>
        </p:spPr>
        <p:txBody>
          <a:bodyPr/>
          <a:lstStyle/>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完全免费</a:t>
            </a:r>
            <a:r>
              <a:rPr lang="en-US" altLang="zh-CN" sz="2000" dirty="0" smtClean="0">
                <a:latin typeface="微软雅黑" panose="020B0503020204020204" pitchFamily="34" charset="-122"/>
                <a:ea typeface="微软雅黑" panose="020B0503020204020204" pitchFamily="34" charset="-122"/>
              </a:rPr>
              <a:t>;</a:t>
            </a:r>
          </a:p>
          <a:p>
            <a:pPr eaLnBrk="1" hangingPunct="1">
              <a:lnSpc>
                <a:spcPct val="80000"/>
              </a:lnSpc>
              <a:buFont typeface="Wingdings" pitchFamily="2" charset="2"/>
              <a:buChar char="p"/>
            </a:pPr>
            <a:endParaRPr lang="en-US" altLang="zh-CN" sz="2000" dirty="0" smtClean="0">
              <a:latin typeface="微软雅黑" panose="020B0503020204020204" pitchFamily="34" charset="-122"/>
              <a:ea typeface="微软雅黑" panose="020B0503020204020204" pitchFamily="34" charset="-122"/>
            </a:endParaRPr>
          </a:p>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在</a:t>
            </a:r>
            <a:r>
              <a:rPr lang="en-US" altLang="zh-CN" sz="2000" dirty="0" smtClean="0">
                <a:latin typeface="微软雅黑" panose="020B0503020204020204" pitchFamily="34" charset="-122"/>
                <a:ea typeface="微软雅黑" panose="020B0503020204020204" pitchFamily="34" charset="-122"/>
              </a:rPr>
              <a:t>Windows 9x/NT/2000</a:t>
            </a:r>
            <a:r>
              <a:rPr lang="zh-CN" altLang="en-US" sz="2000" dirty="0" smtClean="0">
                <a:latin typeface="微软雅黑" panose="020B0503020204020204" pitchFamily="34" charset="-122"/>
                <a:ea typeface="微软雅黑" panose="020B0503020204020204" pitchFamily="34" charset="-122"/>
              </a:rPr>
              <a:t>下运行的都非常好</a:t>
            </a:r>
            <a:r>
              <a:rPr lang="en-US" altLang="zh-CN" sz="2000" dirty="0" smtClean="0">
                <a:latin typeface="微软雅黑" panose="020B0503020204020204" pitchFamily="34" charset="-122"/>
                <a:ea typeface="微软雅黑" panose="020B0503020204020204" pitchFamily="34" charset="-122"/>
              </a:rPr>
              <a:t>;</a:t>
            </a:r>
          </a:p>
          <a:p>
            <a:pPr eaLnBrk="1" hangingPunct="1">
              <a:lnSpc>
                <a:spcPct val="80000"/>
              </a:lnSpc>
              <a:buFont typeface="Wingdings" pitchFamily="2" charset="2"/>
              <a:buChar char="p"/>
            </a:pPr>
            <a:endParaRPr lang="en-US" altLang="zh-CN" sz="2000" dirty="0" smtClean="0">
              <a:latin typeface="微软雅黑" panose="020B0503020204020204" pitchFamily="34" charset="-122"/>
              <a:ea typeface="微软雅黑" panose="020B0503020204020204" pitchFamily="34" charset="-122"/>
            </a:endParaRPr>
          </a:p>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全面支持</a:t>
            </a:r>
            <a:r>
              <a:rPr lang="en-US" altLang="zh-CN" sz="2000" dirty="0" smtClean="0">
                <a:latin typeface="微软雅黑" panose="020B0503020204020204" pitchFamily="34" charset="-122"/>
                <a:ea typeface="微软雅黑" panose="020B0503020204020204" pitchFamily="34" charset="-122"/>
              </a:rPr>
              <a:t>ssh1</a:t>
            </a:r>
            <a:r>
              <a:rPr lang="zh-CN" altLang="en-US" sz="2000" dirty="0" smtClean="0">
                <a:latin typeface="微软雅黑" panose="020B0503020204020204" pitchFamily="34" charset="-122"/>
                <a:ea typeface="微软雅黑" panose="020B0503020204020204" pitchFamily="34" charset="-122"/>
              </a:rPr>
              <a:t>和</a:t>
            </a:r>
            <a:r>
              <a:rPr lang="en-US" altLang="zh-CN" sz="2000" dirty="0" smtClean="0">
                <a:latin typeface="微软雅黑" panose="020B0503020204020204" pitchFamily="34" charset="-122"/>
                <a:ea typeface="微软雅黑" panose="020B0503020204020204" pitchFamily="34" charset="-122"/>
              </a:rPr>
              <a:t>ssh2</a:t>
            </a:r>
            <a:r>
              <a:rPr lang="zh-CN" altLang="en-US" sz="2000" dirty="0" smtClean="0">
                <a:latin typeface="微软雅黑" panose="020B0503020204020204" pitchFamily="34" charset="-122"/>
                <a:ea typeface="微软雅黑" panose="020B0503020204020204" pitchFamily="34" charset="-122"/>
              </a:rPr>
              <a:t>；</a:t>
            </a:r>
          </a:p>
          <a:p>
            <a:pPr eaLnBrk="1" hangingPunct="1">
              <a:lnSpc>
                <a:spcPct val="80000"/>
              </a:lnSpc>
              <a:buFont typeface="Wingdings" pitchFamily="2" charset="2"/>
              <a:buChar char="p"/>
            </a:pPr>
            <a:endParaRPr lang="zh-CN" altLang="en-US" sz="2000" dirty="0" smtClean="0">
              <a:latin typeface="微软雅黑" panose="020B0503020204020204" pitchFamily="34" charset="-122"/>
              <a:ea typeface="微软雅黑" panose="020B0503020204020204" pitchFamily="34" charset="-122"/>
            </a:endParaRPr>
          </a:p>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绿色软件，无需安装，下载后在桌面建个快捷方式即可使用；</a:t>
            </a:r>
          </a:p>
          <a:p>
            <a:pPr eaLnBrk="1" hangingPunct="1">
              <a:lnSpc>
                <a:spcPct val="80000"/>
              </a:lnSpc>
              <a:buFont typeface="Wingdings" pitchFamily="2" charset="2"/>
              <a:buChar char="p"/>
            </a:pPr>
            <a:endParaRPr lang="zh-CN" altLang="en-US" sz="2000" dirty="0" smtClean="0">
              <a:latin typeface="微软雅黑" panose="020B0503020204020204" pitchFamily="34" charset="-122"/>
              <a:ea typeface="微软雅黑" panose="020B0503020204020204" pitchFamily="34" charset="-122"/>
            </a:endParaRPr>
          </a:p>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体积很小，仅</a:t>
            </a:r>
            <a:r>
              <a:rPr lang="en-US" altLang="zh-CN" sz="2000" dirty="0" smtClean="0">
                <a:latin typeface="微软雅黑" panose="020B0503020204020204" pitchFamily="34" charset="-122"/>
                <a:ea typeface="微软雅黑" panose="020B0503020204020204" pitchFamily="34" charset="-122"/>
              </a:rPr>
              <a:t>364KB (0.54 beta</a:t>
            </a:r>
            <a:r>
              <a:rPr lang="zh-CN" altLang="en-US" sz="2000" dirty="0" smtClean="0">
                <a:latin typeface="微软雅黑" panose="020B0503020204020204" pitchFamily="34" charset="-122"/>
                <a:ea typeface="微软雅黑" panose="020B0503020204020204" pitchFamily="34" charset="-122"/>
              </a:rPr>
              <a:t>版本</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a:t>
            </a:r>
          </a:p>
          <a:p>
            <a:pPr eaLnBrk="1" hangingPunct="1">
              <a:lnSpc>
                <a:spcPct val="80000"/>
              </a:lnSpc>
              <a:buFont typeface="Wingdings" pitchFamily="2" charset="2"/>
              <a:buChar char="p"/>
            </a:pPr>
            <a:endParaRPr lang="zh-CN" altLang="en-US" sz="2000" dirty="0" smtClean="0">
              <a:latin typeface="微软雅黑" panose="020B0503020204020204" pitchFamily="34" charset="-122"/>
              <a:ea typeface="微软雅黑" panose="020B0503020204020204" pitchFamily="34" charset="-122"/>
            </a:endParaRPr>
          </a:p>
          <a:p>
            <a:pPr eaLnBrk="1" hangingPunct="1">
              <a:lnSpc>
                <a:spcPct val="80000"/>
              </a:lnSpc>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操作简单，所有的操作都在一个控制面板中实现。</a:t>
            </a:r>
          </a:p>
        </p:txBody>
      </p:sp>
    </p:spTree>
    <p:extLst>
      <p:ext uri="{BB962C8B-B14F-4D97-AF65-F5344CB8AC3E}">
        <p14:creationId xmlns:p14="http://schemas.microsoft.com/office/powerpoint/2010/main" val="2580805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a:solidFill>
                  <a:schemeClr val="tx1"/>
                </a:solidFill>
                <a:latin typeface="微软雅黑" panose="020B0503020204020204" pitchFamily="34" charset="-122"/>
                <a:ea typeface="微软雅黑" panose="020B0503020204020204" pitchFamily="34" charset="-122"/>
                <a:cs typeface="Arial Unicode MS" pitchFamily="34" charset="-122"/>
              </a:rPr>
              <a:t>Putty(2)</a:t>
            </a:r>
          </a:p>
        </p:txBody>
      </p:sp>
      <p:pic>
        <p:nvPicPr>
          <p:cNvPr id="27651"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339975" y="1268760"/>
            <a:ext cx="4679950" cy="4525962"/>
          </a:xfrm>
          <a:prstGeom prst="rect">
            <a:avLst/>
          </a:prstGeom>
        </p:spPr>
      </p:pic>
    </p:spTree>
    <p:extLst>
      <p:ext uri="{BB962C8B-B14F-4D97-AF65-F5344CB8AC3E}">
        <p14:creationId xmlns:p14="http://schemas.microsoft.com/office/powerpoint/2010/main" val="36294430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dirty="0" err="1">
                <a:solidFill>
                  <a:schemeClr val="tx1"/>
                </a:solidFill>
                <a:latin typeface="微软雅黑" panose="020B0503020204020204" pitchFamily="34" charset="-122"/>
                <a:ea typeface="微软雅黑" panose="020B0503020204020204" pitchFamily="34" charset="-122"/>
                <a:cs typeface="Arial Unicode MS" pitchFamily="34" charset="-122"/>
              </a:rPr>
              <a:t>Xmanager</a:t>
            </a: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(1)</a:t>
            </a:r>
          </a:p>
        </p:txBody>
      </p:sp>
      <p:pic>
        <p:nvPicPr>
          <p:cNvPr id="28675"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403350" y="1412776"/>
            <a:ext cx="6562725" cy="4525963"/>
          </a:xfrm>
          <a:prstGeom prst="rect">
            <a:avLst/>
          </a:prstGeom>
        </p:spPr>
      </p:pic>
    </p:spTree>
    <p:extLst>
      <p:ext uri="{BB962C8B-B14F-4D97-AF65-F5344CB8AC3E}">
        <p14:creationId xmlns:p14="http://schemas.microsoft.com/office/powerpoint/2010/main" val="36855434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a:solidFill>
                  <a:schemeClr val="tx1"/>
                </a:solidFill>
                <a:latin typeface="微软雅黑" panose="020B0503020204020204" pitchFamily="34" charset="-122"/>
                <a:ea typeface="微软雅黑" panose="020B0503020204020204" pitchFamily="34" charset="-122"/>
                <a:cs typeface="Arial Unicode MS" pitchFamily="34" charset="-122"/>
              </a:rPr>
              <a:t>Xmanager(2)</a:t>
            </a:r>
          </a:p>
        </p:txBody>
      </p:sp>
      <p:pic>
        <p:nvPicPr>
          <p:cNvPr id="29699" name="Picture 3"/>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609725" y="1340768"/>
            <a:ext cx="6130925" cy="4525963"/>
          </a:xfrm>
          <a:prstGeom prst="rect">
            <a:avLst/>
          </a:prstGeom>
        </p:spPr>
      </p:pic>
    </p:spTree>
    <p:extLst>
      <p:ext uri="{BB962C8B-B14F-4D97-AF65-F5344CB8AC3E}">
        <p14:creationId xmlns:p14="http://schemas.microsoft.com/office/powerpoint/2010/main" val="3483363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2.10 Linux</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系统基本配置</a:t>
            </a: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网络配置</a:t>
            </a:r>
          </a:p>
        </p:txBody>
      </p:sp>
      <p:sp>
        <p:nvSpPr>
          <p:cNvPr id="30723" name="Rectangle 3"/>
          <p:cNvSpPr>
            <a:spLocks noGrp="1" noChangeArrowheads="1"/>
          </p:cNvSpPr>
          <p:nvPr>
            <p:ph idx="4294967295"/>
          </p:nvPr>
        </p:nvSpPr>
        <p:spPr>
          <a:xfrm>
            <a:off x="457200" y="1124744"/>
            <a:ext cx="8229600" cy="4896544"/>
          </a:xfrm>
          <a:prstGeom prst="rect">
            <a:avLst/>
          </a:prstGeom>
        </p:spPr>
        <p:txBody>
          <a:bodyPr/>
          <a:lstStyle/>
          <a:p>
            <a:pPr>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网络的配置   </a:t>
            </a:r>
          </a:p>
          <a:p>
            <a:pPr lvl="1">
              <a:spcBef>
                <a:spcPts val="1200"/>
              </a:spcBef>
              <a:buFontTx/>
              <a:buNone/>
            </a:pPr>
            <a:r>
              <a:rPr lang="en-US" altLang="zh-CN" sz="2000" dirty="0" smtClean="0">
                <a:latin typeface="微软雅黑" panose="020B0503020204020204" pitchFamily="34" charset="-122"/>
                <a:ea typeface="微软雅黑" panose="020B0503020204020204" pitchFamily="34" charset="-122"/>
              </a:rPr>
              <a:t>#cd /</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sysconfig</a:t>
            </a:r>
            <a:r>
              <a:rPr lang="en-US" altLang="zh-CN" sz="2000" dirty="0" smtClean="0">
                <a:latin typeface="微软雅黑" panose="020B0503020204020204" pitchFamily="34" charset="-122"/>
                <a:ea typeface="微软雅黑" panose="020B0503020204020204" pitchFamily="34" charset="-122"/>
              </a:rPr>
              <a:t>/network-scripts</a:t>
            </a:r>
          </a:p>
          <a:p>
            <a:pPr lvl="1">
              <a:spcBef>
                <a:spcPts val="1200"/>
              </a:spcBef>
              <a:buFontTx/>
              <a:buNone/>
            </a:pPr>
            <a:r>
              <a:rPr lang="en-US" altLang="zh-CN" sz="2000" dirty="0" smtClean="0">
                <a:latin typeface="微软雅黑" panose="020B0503020204020204" pitchFamily="34" charset="-122"/>
                <a:ea typeface="微软雅黑" panose="020B0503020204020204" pitchFamily="34" charset="-122"/>
              </a:rPr>
              <a:t>#vi ifcfg-eth0  </a:t>
            </a:r>
            <a:r>
              <a:rPr lang="zh-CN" altLang="en-US" sz="2000" dirty="0" smtClean="0">
                <a:latin typeface="微软雅黑" panose="020B0503020204020204" pitchFamily="34" charset="-122"/>
                <a:ea typeface="微软雅黑" panose="020B0503020204020204" pitchFamily="34" charset="-122"/>
              </a:rPr>
              <a:t>写入网络</a:t>
            </a:r>
            <a:r>
              <a:rPr lang="en-US" altLang="zh-CN" sz="2000" dirty="0" smtClean="0">
                <a:latin typeface="微软雅黑" panose="020B0503020204020204" pitchFamily="34" charset="-122"/>
                <a:ea typeface="微软雅黑" panose="020B0503020204020204" pitchFamily="34" charset="-122"/>
              </a:rPr>
              <a:t>IP</a:t>
            </a:r>
            <a:r>
              <a:rPr lang="zh-CN" altLang="en-US" sz="2000" dirty="0" smtClean="0">
                <a:latin typeface="微软雅黑" panose="020B0503020204020204" pitchFamily="34" charset="-122"/>
                <a:ea typeface="微软雅黑" panose="020B0503020204020204" pitchFamily="34" charset="-122"/>
              </a:rPr>
              <a:t>等</a:t>
            </a:r>
          </a:p>
          <a:p>
            <a:pPr lvl="1">
              <a:spcBef>
                <a:spcPts val="1200"/>
              </a:spcBef>
              <a:buFontTx/>
              <a:buNone/>
            </a:pPr>
            <a:r>
              <a:rPr lang="en-US" altLang="zh-CN" sz="2000" dirty="0" smtClean="0">
                <a:latin typeface="微软雅黑" panose="020B0503020204020204" pitchFamily="34" charset="-122"/>
                <a:ea typeface="微软雅黑" panose="020B0503020204020204" pitchFamily="34" charset="-122"/>
              </a:rPr>
              <a:t>#vi ifcfg-eth1  </a:t>
            </a:r>
            <a:r>
              <a:rPr lang="zh-CN" altLang="en-US" sz="2000" dirty="0" smtClean="0">
                <a:latin typeface="微软雅黑" panose="020B0503020204020204" pitchFamily="34" charset="-122"/>
                <a:ea typeface="微软雅黑" panose="020B0503020204020204" pitchFamily="34" charset="-122"/>
              </a:rPr>
              <a:t>写入网络</a:t>
            </a:r>
            <a:r>
              <a:rPr lang="en-US" altLang="zh-CN" sz="2000" dirty="0" smtClean="0">
                <a:latin typeface="微软雅黑" panose="020B0503020204020204" pitchFamily="34" charset="-122"/>
                <a:ea typeface="微软雅黑" panose="020B0503020204020204" pitchFamily="34" charset="-122"/>
              </a:rPr>
              <a:t>IP</a:t>
            </a:r>
            <a:r>
              <a:rPr lang="zh-CN" altLang="en-US" sz="2000" dirty="0" smtClean="0">
                <a:latin typeface="微软雅黑" panose="020B0503020204020204" pitchFamily="34" charset="-122"/>
                <a:ea typeface="微软雅黑" panose="020B0503020204020204" pitchFamily="34" charset="-122"/>
              </a:rPr>
              <a:t>等</a:t>
            </a:r>
            <a:endParaRPr lang="en-US" altLang="zh-CN" sz="2000" dirty="0" smtClean="0">
              <a:latin typeface="微软雅黑" panose="020B0503020204020204" pitchFamily="34" charset="-122"/>
              <a:ea typeface="微软雅黑" panose="020B0503020204020204" pitchFamily="34" charset="-122"/>
            </a:endParaRPr>
          </a:p>
          <a:p>
            <a:pPr eaLnBrk="1" hangingPunct="1">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设置完</a:t>
            </a:r>
            <a:r>
              <a:rPr lang="en-US" altLang="zh-CN" sz="2000" dirty="0" smtClean="0">
                <a:latin typeface="微软雅黑" panose="020B0503020204020204" pitchFamily="34" charset="-122"/>
                <a:ea typeface="微软雅黑" panose="020B0503020204020204" pitchFamily="34" charset="-122"/>
              </a:rPr>
              <a:t>IP</a:t>
            </a:r>
            <a:r>
              <a:rPr lang="zh-CN" altLang="en-US" sz="2000" dirty="0" smtClean="0">
                <a:latin typeface="微软雅黑" panose="020B0503020204020204" pitchFamily="34" charset="-122"/>
                <a:ea typeface="微软雅黑" panose="020B0503020204020204" pitchFamily="34" charset="-122"/>
              </a:rPr>
              <a:t>后，重启网络系统</a:t>
            </a:r>
          </a:p>
          <a:p>
            <a:pPr lvl="1">
              <a:spcBef>
                <a:spcPts val="1200"/>
              </a:spcBef>
              <a:buFontTx/>
              <a:buNone/>
            </a:pP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init.d</a:t>
            </a:r>
            <a:r>
              <a:rPr lang="en-US" altLang="zh-CN" sz="2000" dirty="0" smtClean="0">
                <a:latin typeface="微软雅黑" panose="020B0503020204020204" pitchFamily="34" charset="-122"/>
                <a:ea typeface="微软雅黑" panose="020B0503020204020204" pitchFamily="34" charset="-122"/>
              </a:rPr>
              <a:t>/network restart</a:t>
            </a:r>
          </a:p>
          <a:p>
            <a:pPr eaLnBrk="1" hangingPunct="1">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配置网关</a:t>
            </a:r>
            <a:endParaRPr lang="en-US" altLang="zh-CN" sz="2000" dirty="0" smtClean="0">
              <a:latin typeface="微软雅黑" panose="020B0503020204020204" pitchFamily="34" charset="-122"/>
              <a:ea typeface="微软雅黑" panose="020B0503020204020204" pitchFamily="34" charset="-122"/>
            </a:endParaRPr>
          </a:p>
          <a:p>
            <a:pPr lvl="1">
              <a:spcBef>
                <a:spcPts val="1200"/>
              </a:spcBef>
              <a:buFontTx/>
              <a:buNone/>
            </a:pPr>
            <a:r>
              <a:rPr lang="zh-CN" altLang="en-US" sz="2000" dirty="0" smtClean="0">
                <a:latin typeface="微软雅黑" panose="020B0503020204020204" pitchFamily="34" charset="-122"/>
                <a:ea typeface="微软雅黑" panose="020B0503020204020204" pitchFamily="34" charset="-122"/>
              </a:rPr>
              <a:t>在</a:t>
            </a:r>
            <a:r>
              <a:rPr lang="en-US" altLang="zh-CN" sz="2000" dirty="0" smtClean="0">
                <a:latin typeface="微软雅黑" panose="020B0503020204020204" pitchFamily="34" charset="-122"/>
                <a:ea typeface="微软雅黑" panose="020B0503020204020204" pitchFamily="34" charset="-122"/>
              </a:rPr>
              <a:t>ifcfg-eth0</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ifcfg-eth1 </a:t>
            </a:r>
            <a:r>
              <a:rPr lang="zh-CN" altLang="en-US" sz="2000" dirty="0" smtClean="0">
                <a:latin typeface="微软雅黑" panose="020B0503020204020204" pitchFamily="34" charset="-122"/>
                <a:ea typeface="微软雅黑" panose="020B0503020204020204" pitchFamily="34" charset="-122"/>
              </a:rPr>
              <a:t>添加</a:t>
            </a:r>
            <a:r>
              <a:rPr lang="en-US" altLang="zh-CN" sz="2000" dirty="0" smtClean="0">
                <a:latin typeface="微软雅黑" panose="020B0503020204020204" pitchFamily="34" charset="-122"/>
                <a:ea typeface="微软雅黑" panose="020B0503020204020204" pitchFamily="34" charset="-122"/>
              </a:rPr>
              <a:t>GATEWAY=</a:t>
            </a:r>
            <a:r>
              <a:rPr lang="zh-CN" altLang="en-US" sz="2000" dirty="0" smtClean="0">
                <a:latin typeface="微软雅黑" panose="020B0503020204020204" pitchFamily="34" charset="-122"/>
                <a:ea typeface="微软雅黑" panose="020B0503020204020204" pitchFamily="34" charset="-122"/>
              </a:rPr>
              <a:t>网关</a:t>
            </a:r>
            <a:r>
              <a:rPr lang="en-US" altLang="zh-CN" sz="2000" dirty="0" smtClean="0">
                <a:latin typeface="微软雅黑" panose="020B0503020204020204" pitchFamily="34" charset="-122"/>
                <a:ea typeface="微软雅黑" panose="020B0503020204020204" pitchFamily="34" charset="-122"/>
              </a:rPr>
              <a:t>IP</a:t>
            </a:r>
          </a:p>
          <a:p>
            <a:pPr eaLnBrk="1" hangingPunct="1">
              <a:spcBef>
                <a:spcPts val="1200"/>
              </a:spcBef>
              <a:buFont typeface="Wingdings" panose="05000000000000000000" pitchFamily="2" charset="2"/>
              <a:buChar char="l"/>
            </a:pPr>
            <a:r>
              <a:rPr lang="zh-CN" altLang="en-US" sz="2000" dirty="0" smtClean="0">
                <a:latin typeface="微软雅黑" panose="020B0503020204020204" pitchFamily="34" charset="-122"/>
                <a:ea typeface="微软雅黑" panose="020B0503020204020204" pitchFamily="34" charset="-122"/>
              </a:rPr>
              <a:t>配置</a:t>
            </a:r>
            <a:r>
              <a:rPr lang="en-US" altLang="zh-CN" sz="2000" dirty="0" smtClean="0">
                <a:latin typeface="微软雅黑" panose="020B0503020204020204" pitchFamily="34" charset="-122"/>
                <a:ea typeface="微软雅黑" panose="020B0503020204020204" pitchFamily="34" charset="-122"/>
              </a:rPr>
              <a:t>DNS</a:t>
            </a:r>
          </a:p>
          <a:p>
            <a:pPr lvl="1">
              <a:spcBef>
                <a:spcPts val="1200"/>
              </a:spcBef>
              <a:buFontTx/>
              <a:buNone/>
            </a:pPr>
            <a:r>
              <a:rPr lang="zh-CN" altLang="en-US" sz="2000" dirty="0" smtClean="0">
                <a:latin typeface="微软雅黑" panose="020B0503020204020204" pitchFamily="34" charset="-122"/>
                <a:ea typeface="微软雅黑" panose="020B0503020204020204" pitchFamily="34" charset="-122"/>
              </a:rPr>
              <a:t> 在</a:t>
            </a:r>
            <a:r>
              <a:rPr lang="en-US" altLang="zh-CN" sz="2000" dirty="0" smtClean="0">
                <a:latin typeface="微软雅黑" panose="020B0503020204020204" pitchFamily="34" charset="-122"/>
                <a:ea typeface="微软雅黑" panose="020B0503020204020204" pitchFamily="34" charset="-122"/>
              </a:rPr>
              <a:t>ifcfg-eth0</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ifcfg-eth1 </a:t>
            </a:r>
            <a:r>
              <a:rPr lang="zh-CN" altLang="en-US" sz="2000" dirty="0" smtClean="0">
                <a:latin typeface="微软雅黑" panose="020B0503020204020204" pitchFamily="34" charset="-122"/>
                <a:ea typeface="微软雅黑" panose="020B0503020204020204" pitchFamily="34" charset="-122"/>
              </a:rPr>
              <a:t>添加</a:t>
            </a:r>
            <a:r>
              <a:rPr lang="en-US" altLang="zh-CN" sz="2000" dirty="0" smtClean="0">
                <a:latin typeface="微软雅黑" panose="020B0503020204020204" pitchFamily="34" charset="-122"/>
                <a:ea typeface="微软雅黑" panose="020B0503020204020204" pitchFamily="34" charset="-122"/>
              </a:rPr>
              <a:t>NAMESERVER=DNSIP</a:t>
            </a:r>
          </a:p>
        </p:txBody>
      </p:sp>
    </p:spTree>
    <p:extLst>
      <p:ext uri="{BB962C8B-B14F-4D97-AF65-F5344CB8AC3E}">
        <p14:creationId xmlns:p14="http://schemas.microsoft.com/office/powerpoint/2010/main" val="34851147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2.10 Linux</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系统基本配置</a:t>
            </a: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网络文件</a:t>
            </a:r>
          </a:p>
        </p:txBody>
      </p:sp>
      <p:sp>
        <p:nvSpPr>
          <p:cNvPr id="31747" name="Rectangle 3"/>
          <p:cNvSpPr>
            <a:spLocks noGrp="1" noChangeArrowheads="1"/>
          </p:cNvSpPr>
          <p:nvPr>
            <p:ph idx="4294967295"/>
          </p:nvPr>
        </p:nvSpPr>
        <p:spPr>
          <a:xfrm>
            <a:off x="457200" y="1124744"/>
            <a:ext cx="8229600" cy="5400898"/>
          </a:xfrm>
          <a:prstGeom prst="rect">
            <a:avLst/>
          </a:prstGeom>
        </p:spPr>
        <p:txBody>
          <a:bodyPr/>
          <a:lstStyle/>
          <a:p>
            <a:pPr eaLnBrk="1" hangingPunct="1">
              <a:spcBef>
                <a:spcPts val="1200"/>
              </a:spcBef>
              <a:buSzPct val="80000"/>
              <a:buFont typeface="Wingdings" panose="05000000000000000000" pitchFamily="2" charset="2"/>
              <a:buChar char="l"/>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/hosts </a:t>
            </a:r>
          </a:p>
          <a:p>
            <a:pPr lvl="1">
              <a:spcBef>
                <a:spcPts val="1200"/>
              </a:spcBef>
            </a:pPr>
            <a:r>
              <a:rPr lang="zh-CN" altLang="en-US" sz="1600" dirty="0" smtClean="0">
                <a:latin typeface="微软雅黑" panose="020B0503020204020204" pitchFamily="34" charset="-122"/>
                <a:ea typeface="微软雅黑" panose="020B0503020204020204" pitchFamily="34" charset="-122"/>
              </a:rPr>
              <a:t>如果系统的 </a:t>
            </a:r>
            <a:r>
              <a:rPr lang="en-US" altLang="zh-CN" sz="1600" dirty="0" smtClean="0">
                <a:latin typeface="微软雅黑" panose="020B0503020204020204" pitchFamily="34" charset="-122"/>
                <a:ea typeface="微软雅黑" panose="020B0503020204020204" pitchFamily="34" charset="-122"/>
              </a:rPr>
              <a:t>IP </a:t>
            </a:r>
            <a:r>
              <a:rPr lang="zh-CN" altLang="en-US" sz="1600" dirty="0" smtClean="0">
                <a:latin typeface="微软雅黑" panose="020B0503020204020204" pitchFamily="34" charset="-122"/>
                <a:ea typeface="微软雅黑" panose="020B0503020204020204" pitchFamily="34" charset="-122"/>
              </a:rPr>
              <a:t>不是动态获取，简单的主机名解析</a:t>
            </a:r>
          </a:p>
          <a:p>
            <a:pPr lvl="1">
              <a:spcBef>
                <a:spcPts val="1200"/>
              </a:spcBef>
            </a:pPr>
            <a:r>
              <a:rPr lang="zh-CN" altLang="en-US" sz="1600" dirty="0" smtClean="0">
                <a:latin typeface="微软雅黑" panose="020B0503020204020204" pitchFamily="34" charset="-122"/>
                <a:ea typeface="微软雅黑" panose="020B0503020204020204" pitchFamily="34" charset="-122"/>
              </a:rPr>
              <a:t>文件格式</a:t>
            </a:r>
            <a:r>
              <a:rPr lang="en-US" altLang="zh-CN" sz="1600" dirty="0" smtClean="0">
                <a:latin typeface="微软雅黑" panose="020B0503020204020204" pitchFamily="34" charset="-122"/>
                <a:ea typeface="微软雅黑" panose="020B0503020204020204" pitchFamily="34" charset="-122"/>
              </a:rPr>
              <a:t>: </a:t>
            </a:r>
            <a:r>
              <a:rPr lang="en-US" altLang="zh-CN" sz="1600" dirty="0" err="1" smtClean="0">
                <a:latin typeface="微软雅黑" panose="020B0503020204020204" pitchFamily="34" charset="-122"/>
                <a:ea typeface="微软雅黑" panose="020B0503020204020204" pitchFamily="34" charset="-122"/>
              </a:rPr>
              <a:t>ip</a:t>
            </a:r>
            <a:r>
              <a:rPr lang="zh-CN" altLang="en-US" sz="1600" dirty="0" smtClean="0">
                <a:latin typeface="微软雅黑" panose="020B0503020204020204" pitchFamily="34" charset="-122"/>
                <a:ea typeface="微软雅黑" panose="020B0503020204020204" pitchFamily="34" charset="-122"/>
              </a:rPr>
              <a:t>地址 主机名  </a:t>
            </a:r>
          </a:p>
          <a:p>
            <a:pPr lvl="1">
              <a:spcBef>
                <a:spcPts val="1200"/>
              </a:spcBef>
            </a:pPr>
            <a:r>
              <a:rPr lang="en-US" altLang="zh-CN" sz="1600" dirty="0" smtClean="0">
                <a:latin typeface="微软雅黑" panose="020B0503020204020204" pitchFamily="34" charset="-122"/>
                <a:ea typeface="微软雅黑" panose="020B0503020204020204" pitchFamily="34" charset="-122"/>
              </a:rPr>
              <a:t>cat /</a:t>
            </a:r>
            <a:r>
              <a:rPr lang="en-US" altLang="zh-CN" sz="1600" dirty="0" err="1" smtClean="0">
                <a:latin typeface="微软雅黑" panose="020B0503020204020204" pitchFamily="34" charset="-122"/>
                <a:ea typeface="微软雅黑" panose="020B0503020204020204" pitchFamily="34" charset="-122"/>
              </a:rPr>
              <a:t>etc</a:t>
            </a:r>
            <a:r>
              <a:rPr lang="en-US" altLang="zh-CN" sz="1600" dirty="0" smtClean="0">
                <a:latin typeface="微软雅黑" panose="020B0503020204020204" pitchFamily="34" charset="-122"/>
                <a:ea typeface="微软雅黑" panose="020B0503020204020204" pitchFamily="34" charset="-122"/>
              </a:rPr>
              <a:t>/hosts </a:t>
            </a:r>
            <a:r>
              <a:rPr lang="zh-CN" altLang="en-US" sz="1600" dirty="0" smtClean="0">
                <a:latin typeface="微软雅黑" panose="020B0503020204020204" pitchFamily="34" charset="-122"/>
                <a:ea typeface="微软雅黑" panose="020B0503020204020204" pitchFamily="34" charset="-122"/>
              </a:rPr>
              <a:t>：</a:t>
            </a:r>
            <a:r>
              <a:rPr lang="en-US" altLang="zh-CN" sz="1600" dirty="0" smtClean="0">
                <a:latin typeface="微软雅黑" panose="020B0503020204020204" pitchFamily="34" charset="-122"/>
                <a:ea typeface="微软雅黑" panose="020B0503020204020204" pitchFamily="34" charset="-122"/>
              </a:rPr>
              <a:t>127.0.0.1 </a:t>
            </a:r>
            <a:r>
              <a:rPr lang="en-US" altLang="zh-CN" sz="1600" dirty="0" err="1" smtClean="0">
                <a:latin typeface="微软雅黑" panose="020B0503020204020204" pitchFamily="34" charset="-122"/>
                <a:ea typeface="微软雅黑" panose="020B0503020204020204" pitchFamily="34" charset="-122"/>
              </a:rPr>
              <a:t>localhost.localdomain</a:t>
            </a:r>
            <a:r>
              <a:rPr lang="en-US" altLang="zh-CN" sz="1600" dirty="0" smtClean="0">
                <a:latin typeface="微软雅黑" panose="020B0503020204020204" pitchFamily="34" charset="-122"/>
                <a:ea typeface="微软雅黑" panose="020B0503020204020204" pitchFamily="34" charset="-122"/>
              </a:rPr>
              <a:t> localhost </a:t>
            </a:r>
          </a:p>
          <a:p>
            <a:pPr eaLnBrk="1" hangingPunct="1">
              <a:spcBef>
                <a:spcPts val="1200"/>
              </a:spcBef>
              <a:buFont typeface="Wingdings" panose="05000000000000000000" pitchFamily="2" charset="2"/>
              <a:buChar char="l"/>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/services </a:t>
            </a:r>
          </a:p>
          <a:p>
            <a:pPr lvl="1">
              <a:spcBef>
                <a:spcPts val="1200"/>
              </a:spcBef>
            </a:pPr>
            <a:r>
              <a:rPr lang="en-US" altLang="zh-CN" sz="1600" dirty="0" smtClean="0">
                <a:latin typeface="微软雅黑" panose="020B0503020204020204" pitchFamily="34" charset="-122"/>
                <a:ea typeface="微软雅黑" panose="020B0503020204020204" pitchFamily="34" charset="-122"/>
              </a:rPr>
              <a:t>Internet</a:t>
            </a:r>
            <a:r>
              <a:rPr lang="zh-CN" altLang="en-US" sz="1600" dirty="0" smtClean="0">
                <a:latin typeface="微软雅黑" panose="020B0503020204020204" pitchFamily="34" charset="-122"/>
                <a:ea typeface="微软雅黑" panose="020B0503020204020204" pitchFamily="34" charset="-122"/>
              </a:rPr>
              <a:t>网络服务文件，将网络服务名转换为端口号／协议。由 </a:t>
            </a:r>
            <a:r>
              <a:rPr lang="en-US" altLang="zh-CN" sz="1600" dirty="0" err="1" smtClean="0">
                <a:latin typeface="微软雅黑" panose="020B0503020204020204" pitchFamily="34" charset="-122"/>
                <a:ea typeface="微软雅黑" panose="020B0503020204020204" pitchFamily="34" charset="-122"/>
              </a:rPr>
              <a:t>inetd</a:t>
            </a:r>
            <a:r>
              <a:rPr lang="zh-CN" altLang="en-US" sz="1600" dirty="0" smtClean="0">
                <a:latin typeface="微软雅黑" panose="020B0503020204020204" pitchFamily="34" charset="-122"/>
                <a:ea typeface="微软雅黑" panose="020B0503020204020204" pitchFamily="34" charset="-122"/>
              </a:rPr>
              <a:t>、</a:t>
            </a:r>
            <a:r>
              <a:rPr lang="en-US" altLang="zh-CN" sz="1600" dirty="0" smtClean="0">
                <a:latin typeface="微软雅黑" panose="020B0503020204020204" pitchFamily="34" charset="-122"/>
                <a:ea typeface="微软雅黑" panose="020B0503020204020204" pitchFamily="34" charset="-122"/>
              </a:rPr>
              <a:t>telnet</a:t>
            </a:r>
            <a:r>
              <a:rPr lang="zh-CN" altLang="en-US" sz="1600" dirty="0" smtClean="0">
                <a:latin typeface="微软雅黑" panose="020B0503020204020204" pitchFamily="34" charset="-122"/>
                <a:ea typeface="微软雅黑" panose="020B0503020204020204" pitchFamily="34" charset="-122"/>
              </a:rPr>
              <a:t>、</a:t>
            </a:r>
            <a:r>
              <a:rPr lang="en-US" altLang="zh-CN" sz="1600" dirty="0" err="1" smtClean="0">
                <a:latin typeface="微软雅黑" panose="020B0503020204020204" pitchFamily="34" charset="-122"/>
                <a:ea typeface="微软雅黑" panose="020B0503020204020204" pitchFamily="34" charset="-122"/>
              </a:rPr>
              <a:t>tcpdump</a:t>
            </a: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和一些其它程序读取。文件中的每一行对应一种服务，它由</a:t>
            </a:r>
            <a:r>
              <a:rPr lang="en-US" altLang="zh-CN" sz="1600" dirty="0" smtClean="0">
                <a:latin typeface="微软雅黑" panose="020B0503020204020204" pitchFamily="34" charset="-122"/>
                <a:ea typeface="微软雅黑" panose="020B0503020204020204" pitchFamily="34" charset="-122"/>
              </a:rPr>
              <a:t>4</a:t>
            </a:r>
            <a:r>
              <a:rPr lang="zh-CN" altLang="en-US" sz="1600" dirty="0" smtClean="0">
                <a:latin typeface="微软雅黑" panose="020B0503020204020204" pitchFamily="34" charset="-122"/>
                <a:ea typeface="微软雅黑" panose="020B0503020204020204" pitchFamily="34" charset="-122"/>
              </a:rPr>
              <a:t>个字段组成，中间用</a:t>
            </a:r>
            <a:r>
              <a:rPr lang="en-US" altLang="zh-CN" sz="1600" dirty="0" smtClean="0">
                <a:latin typeface="微软雅黑" panose="020B0503020204020204" pitchFamily="34" charset="-122"/>
                <a:ea typeface="微软雅黑" panose="020B0503020204020204" pitchFamily="34" charset="-122"/>
              </a:rPr>
              <a:t>TAB</a:t>
            </a:r>
            <a:r>
              <a:rPr lang="zh-CN" altLang="en-US" sz="1600" dirty="0" smtClean="0">
                <a:latin typeface="微软雅黑" panose="020B0503020204020204" pitchFamily="34" charset="-122"/>
                <a:ea typeface="微软雅黑" panose="020B0503020204020204" pitchFamily="34" charset="-122"/>
              </a:rPr>
              <a:t>或空格分隔，分别表示“服务名称”、“使用端口”、“协议名称”以及“别名”。</a:t>
            </a:r>
          </a:p>
          <a:p>
            <a:pPr lvl="1">
              <a:spcBef>
                <a:spcPts val="1200"/>
              </a:spcBef>
            </a:pPr>
            <a:r>
              <a:rPr lang="zh-CN" altLang="en-US" sz="1600" dirty="0" smtClean="0">
                <a:latin typeface="微软雅黑" panose="020B0503020204020204" pitchFamily="34" charset="-122"/>
                <a:ea typeface="微软雅黑" panose="020B0503020204020204" pitchFamily="34" charset="-122"/>
              </a:rPr>
              <a:t>文件格式</a:t>
            </a:r>
            <a:r>
              <a:rPr lang="en-US" altLang="zh-CN" sz="1600" dirty="0" smtClean="0">
                <a:latin typeface="微软雅黑" panose="020B0503020204020204" pitchFamily="34" charset="-122"/>
                <a:ea typeface="微软雅黑" panose="020B0503020204020204" pitchFamily="34" charset="-122"/>
              </a:rPr>
              <a:t>: </a:t>
            </a:r>
            <a:r>
              <a:rPr lang="zh-CN" altLang="en-US" sz="1600" dirty="0" smtClean="0">
                <a:latin typeface="微软雅黑" panose="020B0503020204020204" pitchFamily="34" charset="-122"/>
                <a:ea typeface="微软雅黑" panose="020B0503020204020204" pitchFamily="34" charset="-122"/>
              </a:rPr>
              <a:t>服务 端口</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端口类型 别名     </a:t>
            </a:r>
          </a:p>
          <a:p>
            <a:pPr eaLnBrk="1" hangingPunct="1">
              <a:spcBef>
                <a:spcPts val="1200"/>
              </a:spcBef>
              <a:buFont typeface="Wingdings" panose="05000000000000000000" pitchFamily="2" charset="2"/>
              <a:buChar char="l"/>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sysconfig</a:t>
            </a:r>
            <a:r>
              <a:rPr lang="en-US" altLang="zh-CN" sz="2000" dirty="0" smtClean="0">
                <a:latin typeface="微软雅黑" panose="020B0503020204020204" pitchFamily="34" charset="-122"/>
                <a:ea typeface="微软雅黑" panose="020B0503020204020204" pitchFamily="34" charset="-122"/>
              </a:rPr>
              <a:t>/network(</a:t>
            </a:r>
            <a:r>
              <a:rPr lang="en-US" altLang="zh-CN" sz="2000" dirty="0" err="1" smtClean="0">
                <a:latin typeface="微软雅黑" panose="020B0503020204020204" pitchFamily="34" charset="-122"/>
                <a:ea typeface="微软雅黑" panose="020B0503020204020204" pitchFamily="34" charset="-122"/>
              </a:rPr>
              <a:t>redhat</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linux</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etc</a:t>
            </a:r>
            <a:r>
              <a:rPr lang="en-US" altLang="zh-CN" sz="2000" dirty="0" smtClean="0">
                <a:latin typeface="微软雅黑" panose="020B0503020204020204" pitchFamily="34" charset="-122"/>
                <a:ea typeface="微软雅黑" panose="020B0503020204020204" pitchFamily="34" charset="-122"/>
              </a:rPr>
              <a:t>/hostname(</a:t>
            </a:r>
            <a:r>
              <a:rPr lang="en-US" altLang="zh-CN" sz="2000" dirty="0" err="1" smtClean="0">
                <a:latin typeface="微软雅黑" panose="020B0503020204020204" pitchFamily="34" charset="-122"/>
                <a:ea typeface="微软雅黑" panose="020B0503020204020204" pitchFamily="34" charset="-122"/>
              </a:rPr>
              <a:t>suse</a:t>
            </a:r>
            <a:r>
              <a:rPr lang="en-US" altLang="zh-CN" sz="2000" dirty="0" smtClean="0">
                <a:latin typeface="微软雅黑" panose="020B0503020204020204" pitchFamily="34" charset="-122"/>
                <a:ea typeface="微软雅黑" panose="020B0503020204020204" pitchFamily="34" charset="-122"/>
              </a:rPr>
              <a:t>)</a:t>
            </a:r>
          </a:p>
          <a:p>
            <a:pPr lvl="1">
              <a:spcBef>
                <a:spcPts val="1200"/>
              </a:spcBef>
            </a:pPr>
            <a:r>
              <a:rPr lang="zh-CN" altLang="en-US" sz="1600" dirty="0" smtClean="0">
                <a:latin typeface="微软雅黑" panose="020B0503020204020204" pitchFamily="34" charset="-122"/>
                <a:ea typeface="微软雅黑" panose="020B0503020204020204" pitchFamily="34" charset="-122"/>
              </a:rPr>
              <a:t>主机名配置文件</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记录着本机的主机名</a:t>
            </a:r>
          </a:p>
          <a:p>
            <a:pPr eaLnBrk="1" hangingPunct="1">
              <a:spcBef>
                <a:spcPts val="1200"/>
              </a:spcBef>
              <a:buSzPct val="80000"/>
              <a:buFont typeface="Wingdings" panose="05000000000000000000" pitchFamily="2" charset="2"/>
              <a:buChar char="l"/>
            </a:pPr>
            <a:r>
              <a:rPr lang="en-US" altLang="zh-CN" sz="2000" dirty="0" smtClean="0">
                <a:latin typeface="微软雅黑" panose="020B0503020204020204" pitchFamily="34" charset="-122"/>
                <a:ea typeface="微软雅黑" panose="020B0503020204020204" pitchFamily="34" charset="-122"/>
              </a:rPr>
              <a:t>/root/.</a:t>
            </a:r>
            <a:r>
              <a:rPr lang="en-US" altLang="zh-CN" sz="2000" dirty="0" err="1" smtClean="0">
                <a:latin typeface="微软雅黑" panose="020B0503020204020204" pitchFamily="34" charset="-122"/>
                <a:ea typeface="微软雅黑" panose="020B0503020204020204" pitchFamily="34" charset="-122"/>
              </a:rPr>
              <a:t>rhosts</a:t>
            </a:r>
            <a:endParaRPr lang="en-US" altLang="zh-CN" sz="2000" dirty="0" smtClean="0">
              <a:latin typeface="微软雅黑" panose="020B0503020204020204" pitchFamily="34" charset="-122"/>
              <a:ea typeface="微软雅黑" panose="020B0503020204020204" pitchFamily="34" charset="-122"/>
            </a:endParaRPr>
          </a:p>
          <a:p>
            <a:pPr lvl="1">
              <a:spcBef>
                <a:spcPts val="1200"/>
              </a:spcBef>
            </a:pPr>
            <a:r>
              <a:rPr lang="zh-CN" altLang="en-US" sz="1600" dirty="0" smtClean="0">
                <a:latin typeface="微软雅黑" panose="020B0503020204020204" pitchFamily="34" charset="-122"/>
                <a:ea typeface="微软雅黑" panose="020B0503020204020204" pitchFamily="34" charset="-122"/>
              </a:rPr>
              <a:t>网络名认证</a:t>
            </a:r>
          </a:p>
        </p:txBody>
      </p:sp>
    </p:spTree>
    <p:extLst>
      <p:ext uri="{BB962C8B-B14F-4D97-AF65-F5344CB8AC3E}">
        <p14:creationId xmlns:p14="http://schemas.microsoft.com/office/powerpoint/2010/main" val="381980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79512" y="188640"/>
            <a:ext cx="7200800" cy="720080"/>
          </a:xfrm>
          <a:prstGeom prst="rect">
            <a:avLst/>
          </a:prstGeom>
        </p:spPr>
        <p:txBody>
          <a:bodyPr>
            <a:noAutofit/>
          </a:bodyPr>
          <a:lstStyle/>
          <a:p>
            <a:pPr marL="342900" indent="-342900" algn="l">
              <a:spcBef>
                <a:spcPct val="20000"/>
              </a:spcBef>
            </a:pP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2.10 Linux</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系统基本配置</a:t>
            </a: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服务的管理</a:t>
            </a:r>
          </a:p>
        </p:txBody>
      </p:sp>
      <p:sp>
        <p:nvSpPr>
          <p:cNvPr id="32771" name="Rectangle 3"/>
          <p:cNvSpPr>
            <a:spLocks noGrp="1" noChangeArrowheads="1"/>
          </p:cNvSpPr>
          <p:nvPr>
            <p:ph idx="4294967295"/>
          </p:nvPr>
        </p:nvSpPr>
        <p:spPr>
          <a:xfrm>
            <a:off x="457200" y="1124744"/>
            <a:ext cx="5410944" cy="4824536"/>
          </a:xfrm>
          <a:prstGeom prst="rect">
            <a:avLst/>
          </a:prstGeom>
        </p:spPr>
        <p:txBody>
          <a:bodyPr/>
          <a:lstStyle/>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服务的启动</a:t>
            </a:r>
          </a:p>
          <a:p>
            <a:pPr eaLnBrk="1" hangingPunct="1">
              <a:lnSpc>
                <a:spcPct val="150000"/>
              </a:lnSpc>
              <a:spcBef>
                <a:spcPts val="1200"/>
              </a:spcBef>
              <a:buFontTx/>
              <a:buNone/>
            </a:pPr>
            <a:r>
              <a:rPr lang="zh-CN" altLang="en-US"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chkconfig</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服务名称 </a:t>
            </a:r>
            <a:r>
              <a:rPr lang="en-US" altLang="zh-CN" sz="1800" dirty="0" smtClean="0">
                <a:latin typeface="微软雅黑" panose="020B0503020204020204" pitchFamily="34" charset="-122"/>
                <a:ea typeface="微软雅黑" panose="020B0503020204020204" pitchFamily="34" charset="-122"/>
              </a:rPr>
              <a:t>on</a:t>
            </a:r>
          </a:p>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服务的关闭</a:t>
            </a:r>
          </a:p>
          <a:p>
            <a:pPr eaLnBrk="1" hangingPunct="1">
              <a:lnSpc>
                <a:spcPct val="150000"/>
              </a:lnSpc>
              <a:spcBef>
                <a:spcPts val="1200"/>
              </a:spcBef>
              <a:buFontTx/>
              <a:buNone/>
            </a:pPr>
            <a:r>
              <a:rPr lang="zh-CN" altLang="en-US"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chkconfig</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服务名称 </a:t>
            </a:r>
            <a:r>
              <a:rPr lang="en-US" altLang="zh-CN" sz="1800" dirty="0" smtClean="0">
                <a:latin typeface="微软雅黑" panose="020B0503020204020204" pitchFamily="34" charset="-122"/>
                <a:ea typeface="微软雅黑" panose="020B0503020204020204" pitchFamily="34" charset="-122"/>
              </a:rPr>
              <a:t>off</a:t>
            </a:r>
          </a:p>
          <a:p>
            <a:pPr eaLnBrk="1" hangingPunct="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服务关于运行级别的定义</a:t>
            </a:r>
          </a:p>
          <a:p>
            <a:pPr eaLnBrk="1" hangingPunct="1">
              <a:lnSpc>
                <a:spcPct val="150000"/>
              </a:lnSpc>
              <a:spcBef>
                <a:spcPts val="1200"/>
              </a:spcBef>
              <a:buFontTx/>
              <a:buNone/>
            </a:pPr>
            <a:r>
              <a:rPr lang="zh-CN" altLang="en-US"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chkconfig</a:t>
            </a:r>
            <a:r>
              <a:rPr lang="en-US" altLang="zh-CN" sz="1800" dirty="0" smtClean="0">
                <a:latin typeface="微软雅黑" panose="020B0503020204020204" pitchFamily="34" charset="-122"/>
                <a:ea typeface="微软雅黑" panose="020B0503020204020204" pitchFamily="34" charset="-122"/>
              </a:rPr>
              <a:t> --level 35 </a:t>
            </a:r>
            <a:r>
              <a:rPr lang="zh-CN" altLang="en-US" sz="1800" dirty="0" smtClean="0">
                <a:latin typeface="微软雅黑" panose="020B0503020204020204" pitchFamily="34" charset="-122"/>
                <a:ea typeface="微软雅黑" panose="020B0503020204020204" pitchFamily="34" charset="-122"/>
              </a:rPr>
              <a:t>服务名称 </a:t>
            </a:r>
            <a:r>
              <a:rPr lang="en-US" altLang="zh-CN" sz="1800" dirty="0" smtClean="0">
                <a:latin typeface="微软雅黑" panose="020B0503020204020204" pitchFamily="34" charset="-122"/>
                <a:ea typeface="微软雅黑" panose="020B0503020204020204" pitchFamily="34" charset="-122"/>
              </a:rPr>
              <a:t>on/off</a:t>
            </a:r>
          </a:p>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服务的察看</a:t>
            </a:r>
          </a:p>
          <a:p>
            <a:pPr eaLnBrk="1" hangingPunct="1">
              <a:lnSpc>
                <a:spcPct val="150000"/>
              </a:lnSpc>
              <a:spcBef>
                <a:spcPts val="1200"/>
              </a:spcBef>
              <a:buFontTx/>
              <a:buNone/>
            </a:pP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chkconfig</a:t>
            </a:r>
            <a:r>
              <a:rPr lang="en-US" altLang="zh-CN" sz="1800" dirty="0" smtClean="0">
                <a:latin typeface="微软雅黑" panose="020B0503020204020204" pitchFamily="34" charset="-122"/>
                <a:ea typeface="微软雅黑" panose="020B0503020204020204" pitchFamily="34" charset="-122"/>
              </a:rPr>
              <a:t> --list |</a:t>
            </a:r>
            <a:r>
              <a:rPr lang="en-US" altLang="zh-CN" sz="1800" dirty="0" err="1" smtClean="0">
                <a:latin typeface="微软雅黑" panose="020B0503020204020204" pitchFamily="34" charset="-122"/>
                <a:ea typeface="微软雅黑" panose="020B0503020204020204" pitchFamily="34" charset="-122"/>
              </a:rPr>
              <a:t>grep</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服务名称</a:t>
            </a:r>
            <a:endParaRPr lang="en-US" altLang="zh-CN" sz="18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2065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3"/>
          </p:nvPr>
        </p:nvSpPr>
        <p:spPr>
          <a:xfrm>
            <a:off x="467544" y="1412776"/>
            <a:ext cx="8078964" cy="4464496"/>
          </a:xfrm>
        </p:spPr>
        <p:txBody>
          <a:bodyPr/>
          <a:lstStyle/>
          <a:p>
            <a:r>
              <a:rPr lang="en-US" altLang="zh-CN" sz="2400" dirty="0"/>
              <a:t>Linux </a:t>
            </a:r>
            <a:r>
              <a:rPr lang="zh-CN" altLang="en-US" sz="2400" dirty="0"/>
              <a:t>以它的高效性和灵活性著称。具有多任务、多用户的能力。 </a:t>
            </a:r>
          </a:p>
          <a:p>
            <a:r>
              <a:rPr lang="en-US" altLang="zh-CN" sz="2400" dirty="0"/>
              <a:t>Linux </a:t>
            </a:r>
            <a:r>
              <a:rPr lang="zh-CN" altLang="en-US" sz="2400" dirty="0"/>
              <a:t>之所以受到广大计算机爱好者的喜爱，其主要原因有两个：</a:t>
            </a:r>
          </a:p>
          <a:p>
            <a:pPr lvl="1">
              <a:buFont typeface="Wingdings" panose="05000000000000000000" pitchFamily="2" charset="2"/>
              <a:buChar char="ü"/>
            </a:pPr>
            <a:r>
              <a:rPr lang="zh-CN" altLang="en-US" sz="2000" dirty="0"/>
              <a:t>一是它属于自由软件，用户不用支付任何费用就可以获得它和它的源代码，并且可以根据自己的需要对它进行必要的修改。</a:t>
            </a:r>
          </a:p>
          <a:p>
            <a:pPr lvl="1">
              <a:buFont typeface="Wingdings" panose="05000000000000000000" pitchFamily="2" charset="2"/>
              <a:buChar char="ü"/>
            </a:pPr>
            <a:r>
              <a:rPr lang="zh-CN" altLang="en-US" sz="2000" dirty="0"/>
              <a:t>另一个原因是，它具有 </a:t>
            </a:r>
            <a:r>
              <a:rPr lang="en-US" altLang="zh-CN" sz="2000" dirty="0"/>
              <a:t>Unix </a:t>
            </a:r>
            <a:r>
              <a:rPr lang="zh-CN" altLang="en-US" sz="2000" dirty="0"/>
              <a:t>的全部功能，任何使用 </a:t>
            </a:r>
            <a:r>
              <a:rPr lang="en-US" altLang="zh-CN" sz="2000" dirty="0"/>
              <a:t>Unix </a:t>
            </a:r>
            <a:r>
              <a:rPr lang="zh-CN" altLang="en-US" sz="2000" dirty="0"/>
              <a:t>操作系统或想要学习 </a:t>
            </a:r>
            <a:r>
              <a:rPr lang="en-US" altLang="zh-CN" sz="2000" dirty="0"/>
              <a:t>Unix </a:t>
            </a:r>
            <a:r>
              <a:rPr lang="zh-CN" altLang="en-US" sz="2000" dirty="0"/>
              <a:t>操作系统的人都可以从 </a:t>
            </a:r>
            <a:r>
              <a:rPr lang="en-US" altLang="zh-CN" sz="2000" dirty="0"/>
              <a:t>Linux </a:t>
            </a:r>
            <a:r>
              <a:rPr lang="zh-CN" altLang="en-US" sz="2000" dirty="0"/>
              <a:t>中获益。 </a:t>
            </a:r>
          </a:p>
        </p:txBody>
      </p:sp>
      <p:sp>
        <p:nvSpPr>
          <p:cNvPr id="4" name="文本占位符 3"/>
          <p:cNvSpPr>
            <a:spLocks noGrp="1"/>
          </p:cNvSpPr>
          <p:nvPr>
            <p:ph type="body" sz="quarter" idx="14"/>
          </p:nvPr>
        </p:nvSpPr>
        <p:spPr>
          <a:xfrm>
            <a:off x="467544" y="260648"/>
            <a:ext cx="6480175" cy="620688"/>
          </a:xfrm>
        </p:spPr>
        <p:txBody>
          <a:bodyPr/>
          <a:lstStyle/>
          <a:p>
            <a:r>
              <a:rPr lang="zh-CN" altLang="en-US" dirty="0" smtClean="0"/>
              <a:t>第一章</a:t>
            </a:r>
            <a:r>
              <a:rPr lang="zh-CN" altLang="en-US" dirty="0"/>
              <a:t>：</a:t>
            </a:r>
            <a:r>
              <a:rPr lang="en-US" altLang="zh-CN" dirty="0" smtClean="0"/>
              <a:t>Linux</a:t>
            </a:r>
            <a:r>
              <a:rPr lang="zh-CN" altLang="en-US" dirty="0" smtClean="0"/>
              <a:t>操作系统简介</a:t>
            </a:r>
            <a:endParaRPr lang="zh-CN" altLang="en-US" dirty="0"/>
          </a:p>
        </p:txBody>
      </p:sp>
    </p:spTree>
    <p:extLst>
      <p:ext uri="{BB962C8B-B14F-4D97-AF65-F5344CB8AC3E}">
        <p14:creationId xmlns:p14="http://schemas.microsoft.com/office/powerpoint/2010/main" val="1529115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179512" y="159203"/>
            <a:ext cx="6984776" cy="634082"/>
          </a:xfrm>
          <a:prstGeom prst="rect">
            <a:avLst/>
          </a:prstGeom>
        </p:spPr>
        <p:txBody>
          <a:bodyPr>
            <a:noAutofit/>
          </a:bodyPr>
          <a:lstStyle/>
          <a:p>
            <a:pPr marL="342900" indent="-342900" algn="l">
              <a:spcBef>
                <a:spcPct val="20000"/>
              </a:spcBef>
            </a:pPr>
            <a:r>
              <a:rPr lang="en-US" altLang="zh-CN" sz="2800" dirty="0">
                <a:solidFill>
                  <a:schemeClr val="tx1"/>
                </a:solidFill>
                <a:latin typeface="微软雅黑" panose="020B0503020204020204" pitchFamily="34" charset="-122"/>
                <a:ea typeface="微软雅黑" panose="020B0503020204020204" pitchFamily="34" charset="-122"/>
                <a:cs typeface="Arial Unicode MS" pitchFamily="34" charset="-122"/>
              </a:rPr>
              <a:t>2.10 Linux</a:t>
            </a:r>
            <a:r>
              <a:rPr lang="zh-CN" altLang="en-US" sz="2800" dirty="0">
                <a:solidFill>
                  <a:schemeClr val="tx1"/>
                </a:solidFill>
                <a:latin typeface="微软雅黑" panose="020B0503020204020204" pitchFamily="34" charset="-122"/>
                <a:ea typeface="微软雅黑" panose="020B0503020204020204" pitchFamily="34" charset="-122"/>
                <a:cs typeface="Arial Unicode MS" pitchFamily="34" charset="-122"/>
              </a:rPr>
              <a:t>系统基本配置</a:t>
            </a:r>
            <a:r>
              <a:rPr lang="en-US" altLang="zh-CN" sz="2800" dirty="0">
                <a:solidFill>
                  <a:schemeClr val="tx1"/>
                </a:solidFill>
                <a:latin typeface="微软雅黑" panose="020B0503020204020204" pitchFamily="34" charset="-122"/>
                <a:ea typeface="微软雅黑" panose="020B0503020204020204" pitchFamily="34" charset="-122"/>
                <a:cs typeface="Arial Unicode MS" pitchFamily="34" charset="-122"/>
              </a:rPr>
              <a:t>-</a:t>
            </a:r>
            <a:r>
              <a:rPr lang="zh-CN" altLang="en-US" sz="2800" dirty="0">
                <a:solidFill>
                  <a:schemeClr val="tx1"/>
                </a:solidFill>
                <a:latin typeface="微软雅黑" panose="020B0503020204020204" pitchFamily="34" charset="-122"/>
                <a:ea typeface="微软雅黑" panose="020B0503020204020204" pitchFamily="34" charset="-122"/>
                <a:cs typeface="Arial Unicode MS" pitchFamily="34" charset="-122"/>
              </a:rPr>
              <a:t>运行级别的定义</a:t>
            </a:r>
          </a:p>
        </p:txBody>
      </p:sp>
      <p:pic>
        <p:nvPicPr>
          <p:cNvPr id="33795" name="Picture 3" descr="runlev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124744"/>
            <a:ext cx="83359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796" name="Group 4"/>
          <p:cNvGrpSpPr>
            <a:grpSpLocks/>
          </p:cNvGrpSpPr>
          <p:nvPr/>
        </p:nvGrpSpPr>
        <p:grpSpPr bwMode="auto">
          <a:xfrm>
            <a:off x="376238" y="2953805"/>
            <a:ext cx="8299917" cy="3045968"/>
            <a:chOff x="-23" y="-17"/>
            <a:chExt cx="2082" cy="1153"/>
          </a:xfrm>
        </p:grpSpPr>
        <p:sp>
          <p:nvSpPr>
            <p:cNvPr id="33797" name="Rectangle 5"/>
            <p:cNvSpPr>
              <a:spLocks noChangeArrowheads="1"/>
            </p:cNvSpPr>
            <p:nvPr/>
          </p:nvSpPr>
          <p:spPr bwMode="auto">
            <a:xfrm>
              <a:off x="0" y="0"/>
              <a:ext cx="1988" cy="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zh-CN" altLang="en-US" sz="2400" b="0">
                <a:latin typeface="Times New Roman" pitchFamily="18" charset="0"/>
                <a:ea typeface="宋体" pitchFamily="2" charset="-122"/>
              </a:endParaRPr>
            </a:p>
          </p:txBody>
        </p:sp>
        <p:grpSp>
          <p:nvGrpSpPr>
            <p:cNvPr id="33798" name="Group 6"/>
            <p:cNvGrpSpPr>
              <a:grpSpLocks/>
            </p:cNvGrpSpPr>
            <p:nvPr/>
          </p:nvGrpSpPr>
          <p:grpSpPr bwMode="auto">
            <a:xfrm>
              <a:off x="-23" y="-17"/>
              <a:ext cx="2082" cy="1153"/>
              <a:chOff x="-23" y="-17"/>
              <a:chExt cx="2082" cy="1153"/>
            </a:xfrm>
          </p:grpSpPr>
          <p:sp>
            <p:nvSpPr>
              <p:cNvPr id="33799" name="Rectangle 7"/>
              <p:cNvSpPr>
                <a:spLocks noChangeArrowheads="1"/>
              </p:cNvSpPr>
              <p:nvPr/>
            </p:nvSpPr>
            <p:spPr bwMode="auto">
              <a:xfrm>
                <a:off x="0" y="0"/>
                <a:ext cx="1988" cy="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zh-CN" altLang="en-US" sz="2400" b="0">
                  <a:latin typeface="Times New Roman" pitchFamily="18" charset="0"/>
                  <a:ea typeface="宋体" pitchFamily="2" charset="-122"/>
                </a:endParaRPr>
              </a:p>
            </p:txBody>
          </p:sp>
          <p:grpSp>
            <p:nvGrpSpPr>
              <p:cNvPr id="33802" name="Group 10"/>
              <p:cNvGrpSpPr>
                <a:grpSpLocks/>
              </p:cNvGrpSpPr>
              <p:nvPr/>
            </p:nvGrpSpPr>
            <p:grpSpPr bwMode="auto">
              <a:xfrm>
                <a:off x="-23" y="-17"/>
                <a:ext cx="2082" cy="1153"/>
                <a:chOff x="-23" y="-17"/>
                <a:chExt cx="2082" cy="1153"/>
              </a:xfrm>
            </p:grpSpPr>
            <p:sp>
              <p:nvSpPr>
                <p:cNvPr id="33803" name="Rectangle 11"/>
                <p:cNvSpPr>
                  <a:spLocks noChangeArrowheads="1"/>
                </p:cNvSpPr>
                <p:nvPr/>
              </p:nvSpPr>
              <p:spPr bwMode="auto">
                <a:xfrm>
                  <a:off x="-23" y="-17"/>
                  <a:ext cx="4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kumimoji="1" lang="zh-CN" altLang="en-US" sz="2400" b="0">
                    <a:latin typeface="Times New Roman" pitchFamily="18" charset="0"/>
                    <a:ea typeface="宋体" pitchFamily="2" charset="-122"/>
                  </a:endParaRPr>
                </a:p>
              </p:txBody>
            </p:sp>
            <p:sp>
              <p:nvSpPr>
                <p:cNvPr id="33804" name="Rectangle 12"/>
                <p:cNvSpPr>
                  <a:spLocks noChangeArrowheads="1"/>
                </p:cNvSpPr>
                <p:nvPr/>
              </p:nvSpPr>
              <p:spPr bwMode="auto">
                <a:xfrm>
                  <a:off x="71" y="53"/>
                  <a:ext cx="1988" cy="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zh-CN" dirty="0">
                      <a:latin typeface="微软雅黑" panose="020B0503020204020204" pitchFamily="34" charset="-122"/>
                      <a:ea typeface="微软雅黑" panose="020B0503020204020204" pitchFamily="34" charset="-122"/>
                    </a:rPr>
                    <a:t>/</a:t>
                  </a:r>
                  <a:r>
                    <a:rPr kumimoji="1" lang="en-US" altLang="zh-CN" dirty="0" err="1">
                      <a:latin typeface="微软雅黑" panose="020B0503020204020204" pitchFamily="34" charset="-122"/>
                      <a:ea typeface="微软雅黑" panose="020B0503020204020204" pitchFamily="34" charset="-122"/>
                    </a:rPr>
                    <a:t>etc</a:t>
                  </a:r>
                  <a:r>
                    <a:rPr kumimoji="1" lang="en-US" altLang="zh-CN" dirty="0">
                      <a:latin typeface="微软雅黑" panose="020B0503020204020204" pitchFamily="34" charset="-122"/>
                      <a:ea typeface="微软雅黑" panose="020B0503020204020204" pitchFamily="34" charset="-122"/>
                    </a:rPr>
                    <a:t>/</a:t>
                  </a:r>
                  <a:r>
                    <a:rPr kumimoji="1" lang="en-US" altLang="zh-CN" dirty="0" err="1">
                      <a:latin typeface="微软雅黑" panose="020B0503020204020204" pitchFamily="34" charset="-122"/>
                      <a:ea typeface="微软雅黑" panose="020B0503020204020204" pitchFamily="34" charset="-122"/>
                    </a:rPr>
                    <a:t>inittab</a:t>
                  </a:r>
                  <a:r>
                    <a:rPr kumimoji="1" lang="zh-CN" altLang="en-US" dirty="0">
                      <a:latin typeface="微软雅黑" panose="020B0503020204020204" pitchFamily="34" charset="-122"/>
                      <a:ea typeface="微软雅黑" panose="020B0503020204020204" pitchFamily="34" charset="-122"/>
                    </a:rPr>
                    <a:t>文件：</a:t>
                  </a:r>
                </a:p>
                <a:p>
                  <a:endParaRPr kumimoji="1" lang="en-US" altLang="zh-CN" dirty="0">
                    <a:latin typeface="微软雅黑" panose="020B0503020204020204" pitchFamily="34" charset="-122"/>
                    <a:ea typeface="微软雅黑" panose="020B0503020204020204" pitchFamily="34" charset="-122"/>
                  </a:endParaRPr>
                </a:p>
                <a:p>
                  <a:r>
                    <a:rPr kumimoji="1" lang="en-US" altLang="zh-CN" dirty="0">
                      <a:latin typeface="微软雅黑" panose="020B0503020204020204" pitchFamily="34" charset="-122"/>
                      <a:ea typeface="微软雅黑" panose="020B0503020204020204" pitchFamily="34" charset="-122"/>
                    </a:rPr>
                    <a:t>    id:3:initdefault # </a:t>
                  </a:r>
                  <a:r>
                    <a:rPr kumimoji="1" lang="zh-CN" altLang="en-US" dirty="0">
                      <a:latin typeface="微软雅黑" panose="020B0503020204020204" pitchFamily="34" charset="-122"/>
                      <a:ea typeface="微软雅黑" panose="020B0503020204020204" pitchFamily="34" charset="-122"/>
                    </a:rPr>
                    <a:t>缺省的运行级： </a:t>
                  </a:r>
                  <a:br>
                    <a:rPr kumimoji="1" lang="zh-CN" altLang="en-US"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0 - </a:t>
                  </a:r>
                  <a:r>
                    <a:rPr kumimoji="1" lang="zh-CN" altLang="en-US" dirty="0">
                      <a:latin typeface="微软雅黑" panose="020B0503020204020204" pitchFamily="34" charset="-122"/>
                      <a:ea typeface="微软雅黑" panose="020B0503020204020204" pitchFamily="34" charset="-122"/>
                    </a:rPr>
                    <a:t>停机（千万不要把</a:t>
                  </a:r>
                  <a:r>
                    <a:rPr kumimoji="1" lang="en-US" altLang="zh-CN" dirty="0" err="1">
                      <a:latin typeface="微软雅黑" panose="020B0503020204020204" pitchFamily="34" charset="-122"/>
                      <a:ea typeface="微软雅黑" panose="020B0503020204020204" pitchFamily="34" charset="-122"/>
                    </a:rPr>
                    <a:t>initdefault</a:t>
                  </a:r>
                  <a:r>
                    <a:rPr kumimoji="1" lang="zh-CN" altLang="en-US" dirty="0">
                      <a:latin typeface="微软雅黑" panose="020B0503020204020204" pitchFamily="34" charset="-122"/>
                      <a:ea typeface="微软雅黑" panose="020B0503020204020204" pitchFamily="34" charset="-122"/>
                    </a:rPr>
                    <a:t>设置为</a:t>
                  </a:r>
                  <a:r>
                    <a:rPr kumimoji="1" lang="en-US" altLang="zh-CN" dirty="0">
                      <a:latin typeface="微软雅黑" panose="020B0503020204020204" pitchFamily="34" charset="-122"/>
                      <a:ea typeface="微软雅黑" panose="020B0503020204020204" pitchFamily="34" charset="-122"/>
                    </a:rPr>
                    <a:t>0 </a:t>
                  </a:r>
                  <a:r>
                    <a:rPr kumimoji="1" lang="zh-CN" altLang="en-US" dirty="0">
                      <a:latin typeface="微软雅黑" panose="020B0503020204020204" pitchFamily="34" charset="-122"/>
                      <a:ea typeface="微软雅黑" panose="020B0503020204020204" pitchFamily="34" charset="-122"/>
                    </a:rPr>
                    <a:t>） </a:t>
                  </a:r>
                  <a:br>
                    <a:rPr kumimoji="1" lang="zh-CN" altLang="en-US"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1 - </a:t>
                  </a:r>
                  <a:r>
                    <a:rPr kumimoji="1" lang="zh-CN" altLang="en-US" dirty="0">
                      <a:latin typeface="微软雅黑" panose="020B0503020204020204" pitchFamily="34" charset="-122"/>
                      <a:ea typeface="微软雅黑" panose="020B0503020204020204" pitchFamily="34" charset="-122"/>
                    </a:rPr>
                    <a:t>单用户模式 </a:t>
                  </a:r>
                  <a:br>
                    <a:rPr kumimoji="1" lang="zh-CN" altLang="en-US"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2 - </a:t>
                  </a:r>
                  <a:r>
                    <a:rPr kumimoji="1" lang="zh-CN" altLang="en-US" dirty="0">
                      <a:latin typeface="微软雅黑" panose="020B0503020204020204" pitchFamily="34" charset="-122"/>
                      <a:ea typeface="微软雅黑" panose="020B0503020204020204" pitchFamily="34" charset="-122"/>
                    </a:rPr>
                    <a:t>多用户，但是没有</a:t>
                  </a:r>
                  <a:r>
                    <a:rPr kumimoji="1" lang="en-US" altLang="zh-CN" dirty="0">
                      <a:latin typeface="微软雅黑" panose="020B0503020204020204" pitchFamily="34" charset="-122"/>
                      <a:ea typeface="微软雅黑" panose="020B0503020204020204" pitchFamily="34" charset="-122"/>
                    </a:rPr>
                    <a:t>NFS </a:t>
                  </a:r>
                  <a:br>
                    <a:rPr kumimoji="1" lang="en-US" altLang="zh-CN"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3 - </a:t>
                  </a:r>
                  <a:r>
                    <a:rPr kumimoji="1" lang="zh-CN" altLang="en-US" dirty="0">
                      <a:latin typeface="微软雅黑" panose="020B0503020204020204" pitchFamily="34" charset="-122"/>
                      <a:ea typeface="微软雅黑" panose="020B0503020204020204" pitchFamily="34" charset="-122"/>
                    </a:rPr>
                    <a:t>完全多用户模式 </a:t>
                  </a:r>
                  <a:br>
                    <a:rPr kumimoji="1" lang="zh-CN" altLang="en-US"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4 - </a:t>
                  </a:r>
                  <a:r>
                    <a:rPr kumimoji="1" lang="zh-CN" altLang="en-US" dirty="0">
                      <a:latin typeface="微软雅黑" panose="020B0503020204020204" pitchFamily="34" charset="-122"/>
                      <a:ea typeface="微软雅黑" panose="020B0503020204020204" pitchFamily="34" charset="-122"/>
                    </a:rPr>
                    <a:t>没有用到 </a:t>
                  </a:r>
                  <a:br>
                    <a:rPr kumimoji="1" lang="zh-CN" altLang="en-US"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5 - X11 </a:t>
                  </a:r>
                  <a:br>
                    <a:rPr kumimoji="1" lang="en-US" altLang="zh-CN" dirty="0">
                      <a:latin typeface="微软雅黑" panose="020B0503020204020204" pitchFamily="34" charset="-122"/>
                      <a:ea typeface="微软雅黑" panose="020B0503020204020204" pitchFamily="34" charset="-122"/>
                    </a:rPr>
                  </a:br>
                  <a:r>
                    <a:rPr kumimoji="1" lang="zh-CN" altLang="en-US" dirty="0">
                      <a:latin typeface="微软雅黑" panose="020B0503020204020204" pitchFamily="34" charset="-122"/>
                      <a:ea typeface="微软雅黑" panose="020B0503020204020204" pitchFamily="34" charset="-122"/>
                    </a:rPr>
                    <a:t>　　</a:t>
                  </a:r>
                  <a:r>
                    <a:rPr kumimoji="1" lang="en-US" altLang="zh-CN" dirty="0">
                      <a:latin typeface="微软雅黑" panose="020B0503020204020204" pitchFamily="34" charset="-122"/>
                      <a:ea typeface="微软雅黑" panose="020B0503020204020204" pitchFamily="34" charset="-122"/>
                    </a:rPr>
                    <a:t># 6 - </a:t>
                  </a:r>
                  <a:r>
                    <a:rPr kumimoji="1" lang="zh-CN" altLang="en-US" dirty="0">
                      <a:latin typeface="微软雅黑" panose="020B0503020204020204" pitchFamily="34" charset="-122"/>
                      <a:ea typeface="微软雅黑" panose="020B0503020204020204" pitchFamily="34" charset="-122"/>
                    </a:rPr>
                    <a:t>重新启动（千万不要把</a:t>
                  </a:r>
                  <a:r>
                    <a:rPr kumimoji="1" lang="en-US" altLang="zh-CN" dirty="0" err="1">
                      <a:latin typeface="微软雅黑" panose="020B0503020204020204" pitchFamily="34" charset="-122"/>
                      <a:ea typeface="微软雅黑" panose="020B0503020204020204" pitchFamily="34" charset="-122"/>
                    </a:rPr>
                    <a:t>initdefault</a:t>
                  </a:r>
                  <a:r>
                    <a:rPr kumimoji="1" lang="zh-CN" altLang="en-US" dirty="0">
                      <a:latin typeface="微软雅黑" panose="020B0503020204020204" pitchFamily="34" charset="-122"/>
                      <a:ea typeface="微软雅黑" panose="020B0503020204020204" pitchFamily="34" charset="-122"/>
                    </a:rPr>
                    <a:t>设置为</a:t>
                  </a:r>
                  <a:r>
                    <a:rPr kumimoji="1" lang="en-US" altLang="zh-CN" dirty="0">
                      <a:latin typeface="微软雅黑" panose="020B0503020204020204" pitchFamily="34" charset="-122"/>
                      <a:ea typeface="微软雅黑" panose="020B0503020204020204" pitchFamily="34" charset="-122"/>
                    </a:rPr>
                    <a:t>6 </a:t>
                  </a:r>
                  <a:r>
                    <a:rPr kumimoji="1" lang="zh-CN" altLang="en-US" dirty="0">
                      <a:latin typeface="微软雅黑" panose="020B0503020204020204" pitchFamily="34" charset="-122"/>
                      <a:ea typeface="微软雅黑" panose="020B0503020204020204" pitchFamily="34" charset="-122"/>
                    </a:rPr>
                    <a:t>）</a:t>
                  </a:r>
                  <a:endParaRPr kumimoji="1" lang="en-US" altLang="zh-CN" dirty="0">
                    <a:latin typeface="微软雅黑" panose="020B0503020204020204" pitchFamily="34" charset="-122"/>
                    <a:ea typeface="微软雅黑" panose="020B0503020204020204" pitchFamily="34" charset="-122"/>
                  </a:endParaRPr>
                </a:p>
              </p:txBody>
            </p:sp>
          </p:grpSp>
        </p:grpSp>
      </p:grpSp>
    </p:spTree>
    <p:extLst>
      <p:ext uri="{BB962C8B-B14F-4D97-AF65-F5344CB8AC3E}">
        <p14:creationId xmlns:p14="http://schemas.microsoft.com/office/powerpoint/2010/main" val="3198533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1"/>
          <p:cNvSpPr>
            <a:spLocks noGrp="1"/>
          </p:cNvSpPr>
          <p:nvPr>
            <p:ph sz="quarter" idx="13"/>
          </p:nvPr>
        </p:nvSpPr>
        <p:spPr>
          <a:xfrm>
            <a:off x="525484" y="1052736"/>
            <a:ext cx="8078964" cy="5400600"/>
          </a:xfrm>
        </p:spPr>
        <p:txBody>
          <a:bodyPr>
            <a:normAutofit/>
          </a:bodyPr>
          <a:lstStyle/>
          <a:p>
            <a:r>
              <a:rPr lang="zh-CN" altLang="en-US" dirty="0"/>
              <a:t>第一章： </a:t>
            </a:r>
            <a:r>
              <a:rPr lang="en-US" altLang="zh-CN" dirty="0"/>
              <a:t>Linux</a:t>
            </a:r>
            <a:r>
              <a:rPr lang="zh-CN" altLang="en-US" dirty="0"/>
              <a:t>操作系统简介</a:t>
            </a:r>
          </a:p>
          <a:p>
            <a:r>
              <a:rPr lang="zh-CN" altLang="en-US" dirty="0"/>
              <a:t>第二章： </a:t>
            </a:r>
            <a:r>
              <a:rPr lang="en-US" altLang="zh-CN" dirty="0"/>
              <a:t>Linux</a:t>
            </a:r>
            <a:r>
              <a:rPr lang="zh-CN" altLang="en-US" dirty="0"/>
              <a:t>操作系统安装和基本配置</a:t>
            </a:r>
          </a:p>
          <a:p>
            <a:r>
              <a:rPr lang="zh-CN" altLang="en-US" dirty="0" smtClean="0">
                <a:solidFill>
                  <a:srgbClr val="C00000"/>
                </a:solidFill>
              </a:rPr>
              <a:t>第三</a:t>
            </a:r>
            <a:r>
              <a:rPr lang="zh-CN" altLang="en-US" dirty="0">
                <a:solidFill>
                  <a:srgbClr val="C00000"/>
                </a:solidFill>
              </a:rPr>
              <a:t>章： </a:t>
            </a:r>
            <a:r>
              <a:rPr lang="en-US" altLang="zh-CN" dirty="0">
                <a:solidFill>
                  <a:srgbClr val="C00000"/>
                </a:solidFill>
              </a:rPr>
              <a:t>Linux</a:t>
            </a:r>
            <a:r>
              <a:rPr lang="zh-CN" altLang="en-US" dirty="0">
                <a:solidFill>
                  <a:srgbClr val="C00000"/>
                </a:solidFill>
              </a:rPr>
              <a:t>操作系统的文件系统</a:t>
            </a:r>
            <a:r>
              <a:rPr lang="zh-CN" altLang="en-US" dirty="0" smtClean="0">
                <a:solidFill>
                  <a:srgbClr val="C00000"/>
                </a:solidFill>
              </a:rPr>
              <a:t>结构</a:t>
            </a:r>
            <a:endParaRPr lang="en-US" altLang="zh-CN" dirty="0" smtClean="0">
              <a:solidFill>
                <a:srgbClr val="C00000"/>
              </a:solidFill>
            </a:endParaRPr>
          </a:p>
          <a:p>
            <a:pPr lvl="1"/>
            <a:r>
              <a:rPr lang="en-US" altLang="zh-CN" sz="2200" dirty="0" smtClean="0"/>
              <a:t>3.1 </a:t>
            </a:r>
            <a:r>
              <a:rPr lang="zh-CN" altLang="en-US" sz="2200" dirty="0" smtClean="0"/>
              <a:t>文件</a:t>
            </a:r>
            <a:r>
              <a:rPr lang="zh-CN" altLang="en-US" sz="2200" dirty="0"/>
              <a:t>与目录的基本</a:t>
            </a:r>
            <a:r>
              <a:rPr lang="zh-CN" altLang="en-US" sz="2200" dirty="0" smtClean="0"/>
              <a:t>概念</a:t>
            </a:r>
          </a:p>
          <a:p>
            <a:pPr lvl="1"/>
            <a:r>
              <a:rPr lang="en-US" altLang="zh-CN" sz="2200" dirty="0" smtClean="0"/>
              <a:t>3.2 </a:t>
            </a:r>
            <a:r>
              <a:rPr lang="zh-CN" altLang="en-US" sz="2200" dirty="0" smtClean="0"/>
              <a:t>文件系统</a:t>
            </a:r>
            <a:r>
              <a:rPr lang="zh-CN" altLang="en-US" sz="2200" dirty="0"/>
              <a:t>基本</a:t>
            </a:r>
            <a:r>
              <a:rPr lang="zh-CN" altLang="en-US" sz="2200" dirty="0" smtClean="0"/>
              <a:t>概念</a:t>
            </a:r>
          </a:p>
          <a:p>
            <a:pPr lvl="1"/>
            <a:r>
              <a:rPr lang="en-US" altLang="zh-CN" sz="2200" dirty="0"/>
              <a:t>3.3  </a:t>
            </a:r>
            <a:r>
              <a:rPr lang="en-US" altLang="zh-CN" sz="2200" dirty="0" smtClean="0"/>
              <a:t>Linux</a:t>
            </a:r>
            <a:r>
              <a:rPr lang="zh-CN" altLang="en-US" sz="2200" dirty="0"/>
              <a:t>文件系统</a:t>
            </a:r>
            <a:r>
              <a:rPr lang="zh-CN" altLang="en-US" sz="2200" dirty="0" smtClean="0"/>
              <a:t>类型</a:t>
            </a:r>
            <a:endParaRPr lang="zh-CN" altLang="en-US" sz="2200" dirty="0"/>
          </a:p>
          <a:p>
            <a:pPr lvl="1"/>
            <a:r>
              <a:rPr lang="en-US" altLang="zh-CN" sz="2200" dirty="0" smtClean="0"/>
              <a:t>3.4  </a:t>
            </a:r>
            <a:r>
              <a:rPr lang="zh-CN" altLang="en-US" sz="2200" dirty="0" smtClean="0"/>
              <a:t>常用</a:t>
            </a:r>
            <a:r>
              <a:rPr lang="zh-CN" altLang="en-US" sz="2200" dirty="0"/>
              <a:t>文件系统</a:t>
            </a:r>
            <a:r>
              <a:rPr lang="zh-CN" altLang="en-US" sz="2200" dirty="0" smtClean="0"/>
              <a:t>比较 </a:t>
            </a:r>
            <a:endParaRPr lang="zh-CN" altLang="en-US" sz="2200" dirty="0"/>
          </a:p>
          <a:p>
            <a:pPr lvl="1"/>
            <a:r>
              <a:rPr lang="en-US" altLang="zh-CN" sz="2200" dirty="0" smtClean="0"/>
              <a:t>3.5  </a:t>
            </a:r>
            <a:r>
              <a:rPr lang="zh-CN" altLang="en-US" sz="2200" dirty="0" smtClean="0"/>
              <a:t>文件系统</a:t>
            </a:r>
            <a:r>
              <a:rPr lang="zh-CN" altLang="en-US" sz="2200" dirty="0"/>
              <a:t>的</a:t>
            </a:r>
            <a:r>
              <a:rPr lang="zh-CN" altLang="en-US" sz="2200" dirty="0" smtClean="0"/>
              <a:t>创建</a:t>
            </a:r>
            <a:endParaRPr lang="zh-CN" altLang="en-US" sz="2200" dirty="0"/>
          </a:p>
          <a:p>
            <a:pPr lvl="1"/>
            <a:r>
              <a:rPr lang="en-US" altLang="zh-CN" sz="2200" dirty="0"/>
              <a:t>3.6  </a:t>
            </a:r>
            <a:r>
              <a:rPr lang="en-US" altLang="zh-CN" sz="2200" dirty="0" smtClean="0"/>
              <a:t>Linux</a:t>
            </a:r>
            <a:r>
              <a:rPr lang="zh-CN" altLang="en-US" sz="2200" dirty="0" smtClean="0"/>
              <a:t>系统</a:t>
            </a:r>
            <a:r>
              <a:rPr lang="zh-CN" altLang="en-US" sz="2200" dirty="0"/>
              <a:t>的</a:t>
            </a:r>
            <a:r>
              <a:rPr lang="zh-CN" altLang="en-US" sz="2200" dirty="0" smtClean="0"/>
              <a:t>文件结构</a:t>
            </a:r>
            <a:endParaRPr lang="zh-CN" altLang="en-US" sz="2200" dirty="0"/>
          </a:p>
          <a:p>
            <a:r>
              <a:rPr lang="zh-CN" altLang="en-US" dirty="0" smtClean="0"/>
              <a:t>第四</a:t>
            </a:r>
            <a:r>
              <a:rPr lang="zh-CN" altLang="en-US" dirty="0"/>
              <a:t>章： </a:t>
            </a:r>
            <a:r>
              <a:rPr lang="en-US" altLang="zh-CN" dirty="0"/>
              <a:t>Linux</a:t>
            </a:r>
            <a:r>
              <a:rPr lang="zh-CN" altLang="en-US" dirty="0"/>
              <a:t>操作系统常用命令详解</a:t>
            </a:r>
          </a:p>
        </p:txBody>
      </p:sp>
      <p:sp>
        <p:nvSpPr>
          <p:cNvPr id="4" name="文本占位符 2"/>
          <p:cNvSpPr>
            <a:spLocks noGrp="1"/>
          </p:cNvSpPr>
          <p:nvPr>
            <p:ph type="body" sz="quarter" idx="14"/>
          </p:nvPr>
        </p:nvSpPr>
        <p:spPr>
          <a:xfrm>
            <a:off x="539750" y="203624"/>
            <a:ext cx="6480175" cy="620688"/>
          </a:xfrm>
        </p:spPr>
        <p:txBody>
          <a:bodyPr/>
          <a:lstStyle/>
          <a:p>
            <a:r>
              <a:rPr lang="zh-CN" altLang="en-US" dirty="0" smtClean="0"/>
              <a:t>目录</a:t>
            </a:r>
            <a:endParaRPr lang="zh-CN" altLang="en-US" dirty="0"/>
          </a:p>
        </p:txBody>
      </p:sp>
    </p:spTree>
    <p:extLst>
      <p:ext uri="{BB962C8B-B14F-4D97-AF65-F5344CB8AC3E}">
        <p14:creationId xmlns:p14="http://schemas.microsoft.com/office/powerpoint/2010/main" val="19434986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57200" y="274638"/>
            <a:ext cx="6491064" cy="634082"/>
          </a:xfrm>
          <a:prstGeom prst="rect">
            <a:avLst/>
          </a:prstGeom>
        </p:spPr>
        <p:txBody>
          <a:bodyPr/>
          <a:lstStyle/>
          <a:p>
            <a:pPr marL="342900" indent="-342900" algn="l">
              <a:spcBef>
                <a:spcPct val="20000"/>
              </a:spcBef>
            </a:pPr>
            <a:r>
              <a:rPr lang="en-US" altLang="zh-CN" sz="3200" dirty="0">
                <a:solidFill>
                  <a:schemeClr val="tx1"/>
                </a:solidFill>
                <a:latin typeface="微软雅黑" panose="020B0503020204020204" pitchFamily="34" charset="-122"/>
                <a:ea typeface="微软雅黑" panose="020B0503020204020204" pitchFamily="34" charset="-122"/>
                <a:cs typeface="Arial Unicode MS" pitchFamily="34" charset="-122"/>
              </a:rPr>
              <a:t>3.1 </a:t>
            </a:r>
            <a:r>
              <a:rPr lang="zh-CN" altLang="en-US" sz="3200" dirty="0">
                <a:solidFill>
                  <a:schemeClr val="tx1"/>
                </a:solidFill>
                <a:latin typeface="微软雅黑" panose="020B0503020204020204" pitchFamily="34" charset="-122"/>
                <a:ea typeface="微软雅黑" panose="020B0503020204020204" pitchFamily="34" charset="-122"/>
                <a:cs typeface="Arial Unicode MS" pitchFamily="34" charset="-122"/>
              </a:rPr>
              <a:t>文件与目录的基本概念</a:t>
            </a:r>
          </a:p>
        </p:txBody>
      </p:sp>
      <p:sp>
        <p:nvSpPr>
          <p:cNvPr id="35843" name="Rectangle 3"/>
          <p:cNvSpPr>
            <a:spLocks noGrp="1" noChangeArrowheads="1"/>
          </p:cNvSpPr>
          <p:nvPr>
            <p:ph idx="4294967295"/>
          </p:nvPr>
        </p:nvSpPr>
        <p:spPr>
          <a:xfrm>
            <a:off x="457200" y="1124744"/>
            <a:ext cx="8229600" cy="3816424"/>
          </a:xfrm>
          <a:prstGeom prst="rect">
            <a:avLst/>
          </a:prstGeom>
        </p:spPr>
        <p:txBody>
          <a:bodyPr/>
          <a:lstStyle/>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文件：是用来存储信息的基本结构，它是被命名（文件名）的存储在某种介质（磁盘，光盘，磁带等）上的一组信息的集合。</a:t>
            </a: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从技术上讲，文件不能存贮任何数据，它只是一个用来指向它们相应的索引节点</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inode</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的名字，索引节点包含了文件的真正信息。</a:t>
            </a: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文件名：是文件的标识，由字母，数字，下划线，圆点组成。</a:t>
            </a: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扩展名：为了便于识别和管理，用扩展名作为文件名的一部分，中间用 </a:t>
            </a:r>
            <a:r>
              <a:rPr lang="en-US" altLang="zh-CN" sz="2000" dirty="0" smtClean="0">
                <a:latin typeface="微软雅黑" panose="020B0503020204020204" pitchFamily="34" charset="-122"/>
                <a:ea typeface="微软雅黑" panose="020B0503020204020204" pitchFamily="34" charset="-122"/>
              </a:rPr>
              <a:t>. </a:t>
            </a:r>
            <a:r>
              <a:rPr lang="zh-CN" altLang="en-US" sz="2000" dirty="0" smtClean="0">
                <a:latin typeface="微软雅黑" panose="020B0503020204020204" pitchFamily="34" charset="-122"/>
                <a:ea typeface="微软雅黑" panose="020B0503020204020204" pitchFamily="34" charset="-122"/>
              </a:rPr>
              <a:t>隔开</a:t>
            </a: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目录文件：用来管理和组织大量的文件，常称为目录</a:t>
            </a:r>
          </a:p>
          <a:p>
            <a:pPr eaLnBrk="1" hangingPunct="1">
              <a:lnSpc>
                <a:spcPct val="90000"/>
              </a:lnSpc>
            </a:pPr>
            <a:endParaRPr lang="zh-CN" altLang="en-US"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0342989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3.2 </a:t>
            </a:r>
            <a:r>
              <a:rPr lang="zh-CN" altLang="en-US" sz="3200" dirty="0" smtClean="0">
                <a:latin typeface="微软雅黑" panose="020B0503020204020204" pitchFamily="34" charset="-122"/>
                <a:ea typeface="微软雅黑" panose="020B0503020204020204" pitchFamily="34" charset="-122"/>
              </a:rPr>
              <a:t>文件系统基本概念</a:t>
            </a:r>
          </a:p>
        </p:txBody>
      </p:sp>
      <p:sp>
        <p:nvSpPr>
          <p:cNvPr id="36867" name="Rectangle 3"/>
          <p:cNvSpPr>
            <a:spLocks noGrp="1" noChangeArrowheads="1"/>
          </p:cNvSpPr>
          <p:nvPr>
            <p:ph idx="4294967295"/>
          </p:nvPr>
        </p:nvSpPr>
        <p:spPr>
          <a:xfrm>
            <a:off x="457200" y="980430"/>
            <a:ext cx="8229600" cy="5400898"/>
          </a:xfrm>
          <a:prstGeom prst="rect">
            <a:avLst/>
          </a:prstGeom>
        </p:spPr>
        <p:txBody>
          <a:bodyPr/>
          <a:lstStyle/>
          <a:p>
            <a:pPr eaLnBrk="1" hangingPunct="1">
              <a:spcBef>
                <a:spcPts val="1200"/>
              </a:spcBef>
              <a:spcAft>
                <a:spcPts val="600"/>
              </a:spcAft>
            </a:pPr>
            <a:r>
              <a:rPr lang="zh-CN" altLang="en-US" sz="1800" dirty="0" smtClean="0">
                <a:latin typeface="微软雅黑" panose="020B0503020204020204" pitchFamily="34" charset="-122"/>
                <a:ea typeface="微软雅黑" panose="020B0503020204020204" pitchFamily="34" charset="-122"/>
              </a:rPr>
              <a:t>文件系统是包括在一个磁盘（包括光盘、软盘、闪盘及其它存储设备）或分区的目录结构；一个可应用的磁盘设备可以包含一个或多个文件系统；如果您想进入一个文件系统，首先您要做的是挂载（</a:t>
            </a:r>
            <a:r>
              <a:rPr lang="en-US" altLang="zh-CN" sz="1800" dirty="0" smtClean="0">
                <a:latin typeface="微软雅黑" panose="020B0503020204020204" pitchFamily="34" charset="-122"/>
                <a:ea typeface="微软雅黑" panose="020B0503020204020204" pitchFamily="34" charset="-122"/>
              </a:rPr>
              <a:t>mount</a:t>
            </a:r>
            <a:r>
              <a:rPr lang="zh-CN" altLang="en-US" sz="1800" dirty="0" smtClean="0">
                <a:latin typeface="微软雅黑" panose="020B0503020204020204" pitchFamily="34" charset="-122"/>
                <a:ea typeface="微软雅黑" panose="020B0503020204020204" pitchFamily="34" charset="-122"/>
              </a:rPr>
              <a:t>）文件系统；为了挂载（</a:t>
            </a:r>
            <a:r>
              <a:rPr lang="en-US" altLang="zh-CN" sz="1800" dirty="0" smtClean="0">
                <a:latin typeface="微软雅黑" panose="020B0503020204020204" pitchFamily="34" charset="-122"/>
                <a:ea typeface="微软雅黑" panose="020B0503020204020204" pitchFamily="34" charset="-122"/>
              </a:rPr>
              <a:t>mount</a:t>
            </a:r>
            <a:r>
              <a:rPr lang="zh-CN" altLang="en-US" sz="1800" dirty="0" smtClean="0">
                <a:latin typeface="微软雅黑" panose="020B0503020204020204" pitchFamily="34" charset="-122"/>
                <a:ea typeface="微软雅黑" panose="020B0503020204020204" pitchFamily="34" charset="-122"/>
              </a:rPr>
              <a:t>）文件系统，您必须指定一个挂载点； </a:t>
            </a:r>
          </a:p>
          <a:p>
            <a:pPr eaLnBrk="1" hangingPunct="1">
              <a:spcBef>
                <a:spcPts val="1200"/>
              </a:spcBef>
              <a:spcAft>
                <a:spcPts val="600"/>
              </a:spcAft>
            </a:pPr>
            <a:r>
              <a:rPr lang="zh-CN" altLang="en-US" sz="1800" dirty="0" smtClean="0">
                <a:latin typeface="微软雅黑" panose="020B0503020204020204" pitchFamily="34" charset="-122"/>
                <a:ea typeface="微软雅黑" panose="020B0503020204020204" pitchFamily="34" charset="-122"/>
              </a:rPr>
              <a:t>文件系统是在一个磁盘（包括光盘、软盘、闪盘及其它存储设备）或分区组织文件的方法，如</a:t>
            </a:r>
            <a:r>
              <a:rPr lang="en-US" altLang="zh-CN" sz="1800" dirty="0" smtClean="0">
                <a:latin typeface="微软雅黑" panose="020B0503020204020204" pitchFamily="34" charset="-122"/>
                <a:ea typeface="微软雅黑" panose="020B0503020204020204" pitchFamily="34" charset="-122"/>
              </a:rPr>
              <a:t>NTFS</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FAT </a:t>
            </a:r>
            <a:r>
              <a:rPr lang="zh-CN" altLang="en-US" sz="1800" dirty="0" smtClean="0">
                <a:latin typeface="微软雅黑" panose="020B0503020204020204" pitchFamily="34" charset="-122"/>
                <a:ea typeface="微软雅黑" panose="020B0503020204020204" pitchFamily="34" charset="-122"/>
              </a:rPr>
              <a:t>；</a:t>
            </a:r>
          </a:p>
          <a:p>
            <a:pPr eaLnBrk="1" hangingPunct="1">
              <a:spcBef>
                <a:spcPts val="1200"/>
              </a:spcBef>
              <a:spcAft>
                <a:spcPts val="600"/>
              </a:spcAft>
            </a:pPr>
            <a:r>
              <a:rPr lang="zh-CN" altLang="en-US" sz="1800" dirty="0" smtClean="0">
                <a:latin typeface="微软雅黑" panose="020B0503020204020204" pitchFamily="34" charset="-122"/>
                <a:ea typeface="微软雅黑" panose="020B0503020204020204" pitchFamily="34" charset="-122"/>
              </a:rPr>
              <a:t>文件系统是文件的数据结构或组织方法。在</a:t>
            </a:r>
            <a:r>
              <a:rPr lang="en-US" altLang="zh-CN" sz="1800" dirty="0" smtClean="0">
                <a:latin typeface="微软雅黑" panose="020B0503020204020204" pitchFamily="34" charset="-122"/>
                <a:ea typeface="微软雅黑" panose="020B0503020204020204" pitchFamily="34" charset="-122"/>
              </a:rPr>
              <a:t>Linux</a:t>
            </a:r>
            <a:r>
              <a:rPr lang="zh-CN" altLang="en-US" sz="1800" dirty="0" smtClean="0">
                <a:latin typeface="微软雅黑" panose="020B0503020204020204" pitchFamily="34" charset="-122"/>
                <a:ea typeface="微软雅黑" panose="020B0503020204020204" pitchFamily="34" charset="-122"/>
              </a:rPr>
              <a:t>中，文件系统涉及两个非常独特的事情，目录树或在磁盘或分区上文件的排列；文件系统是基于操作系统的，建立在磁盘媒质上的可见体系结构，例如这种结构对于一个</a:t>
            </a:r>
            <a:r>
              <a:rPr lang="en-US" altLang="zh-CN" sz="1800" dirty="0" smtClean="0">
                <a:latin typeface="微软雅黑" panose="020B0503020204020204" pitchFamily="34" charset="-122"/>
                <a:ea typeface="微软雅黑" panose="020B0503020204020204" pitchFamily="34" charset="-122"/>
              </a:rPr>
              <a:t>Linux</a:t>
            </a:r>
            <a:r>
              <a:rPr lang="zh-CN" altLang="en-US" sz="1800" dirty="0" smtClean="0">
                <a:latin typeface="微软雅黑" panose="020B0503020204020204" pitchFamily="34" charset="-122"/>
                <a:ea typeface="微软雅黑" panose="020B0503020204020204" pitchFamily="34" charset="-122"/>
              </a:rPr>
              <a:t>用户来说可以用</a:t>
            </a:r>
            <a:r>
              <a:rPr lang="en-US" altLang="zh-CN" sz="1800" dirty="0" err="1" smtClean="0">
                <a:latin typeface="微软雅黑" panose="020B0503020204020204" pitchFamily="34" charset="-122"/>
                <a:ea typeface="微软雅黑" panose="020B0503020204020204" pitchFamily="34" charset="-122"/>
              </a:rPr>
              <a:t>ls</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或其它工具可以看到；</a:t>
            </a:r>
          </a:p>
          <a:p>
            <a:pPr eaLnBrk="1" hangingPunct="1">
              <a:spcBef>
                <a:spcPts val="1200"/>
              </a:spcBef>
              <a:spcAft>
                <a:spcPts val="600"/>
              </a:spcAft>
            </a:pPr>
            <a:r>
              <a:rPr lang="zh-CN" altLang="en-US" sz="1800" dirty="0" smtClean="0">
                <a:latin typeface="微软雅黑" panose="020B0503020204020204" pitchFamily="34" charset="-122"/>
                <a:ea typeface="微软雅黑" panose="020B0503020204020204" pitchFamily="34" charset="-122"/>
              </a:rPr>
              <a:t>文件系统是基于被划分的存储设备上的逻辑上单位上的一种定义文件的命名、存储、组织及取出的方法；</a:t>
            </a:r>
          </a:p>
          <a:p>
            <a:pPr eaLnBrk="1" hangingPunct="1">
              <a:spcBef>
                <a:spcPts val="1200"/>
              </a:spcBef>
              <a:spcAft>
                <a:spcPts val="600"/>
              </a:spcAft>
            </a:pPr>
            <a:r>
              <a:rPr lang="zh-CN" altLang="en-US" sz="1800" dirty="0" smtClean="0">
                <a:latin typeface="微软雅黑" panose="020B0503020204020204" pitchFamily="34" charset="-122"/>
                <a:ea typeface="微软雅黑" panose="020B0503020204020204" pitchFamily="34" charset="-122"/>
              </a:rPr>
              <a:t>在计算机业，一个文件系统是有组织存储文件或数据的方法，目的是易于查询和存取。文件系统是基于一个存储设备，比如硬盘或光盘，并且包含文件文件物理位置的维护；也可以说文件系统也是虚拟数据或网络数据存储的方法，比如</a:t>
            </a:r>
            <a:r>
              <a:rPr lang="en-US" altLang="zh-CN" sz="1800" dirty="0" smtClean="0">
                <a:latin typeface="微软雅黑" panose="020B0503020204020204" pitchFamily="34" charset="-122"/>
                <a:ea typeface="微软雅黑" panose="020B0503020204020204" pitchFamily="34" charset="-122"/>
              </a:rPr>
              <a:t>NFS</a:t>
            </a:r>
            <a:r>
              <a:rPr lang="zh-CN" altLang="en-US" sz="1800" dirty="0" smtClean="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579600616"/>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323528" y="26064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3.3 Linux</a:t>
            </a:r>
            <a:r>
              <a:rPr lang="zh-CN" altLang="en-US" sz="3200" dirty="0" smtClean="0">
                <a:latin typeface="微软雅黑" panose="020B0503020204020204" pitchFamily="34" charset="-122"/>
                <a:ea typeface="微软雅黑" panose="020B0503020204020204" pitchFamily="34" charset="-122"/>
              </a:rPr>
              <a:t>文件系统类型</a:t>
            </a:r>
          </a:p>
        </p:txBody>
      </p:sp>
      <p:sp>
        <p:nvSpPr>
          <p:cNvPr id="2" name="内容占位符 1"/>
          <p:cNvSpPr>
            <a:spLocks noGrp="1"/>
          </p:cNvSpPr>
          <p:nvPr>
            <p:ph idx="4294967295"/>
          </p:nvPr>
        </p:nvSpPr>
        <p:spPr>
          <a:xfrm>
            <a:off x="457200" y="1124744"/>
            <a:ext cx="8229600" cy="5400898"/>
          </a:xfrm>
          <a:prstGeom prst="rect">
            <a:avLst/>
          </a:prstGeom>
        </p:spPr>
        <p:txBody>
          <a:bodyPr/>
          <a:lstStyle/>
          <a:p>
            <a:r>
              <a:rPr lang="en-US" altLang="zh-CN" sz="2400" dirty="0">
                <a:latin typeface="微软雅黑" panose="020B0503020204020204" pitchFamily="34" charset="-122"/>
                <a:ea typeface="微软雅黑" panose="020B0503020204020204" pitchFamily="34" charset="-122"/>
              </a:rPr>
              <a:t>ext2 </a:t>
            </a:r>
            <a:r>
              <a:rPr lang="zh-CN" altLang="en-US" sz="2400" dirty="0">
                <a:latin typeface="微软雅黑" panose="020B0503020204020204" pitchFamily="34" charset="-122"/>
                <a:ea typeface="微软雅黑" panose="020B0503020204020204" pitchFamily="34" charset="-122"/>
              </a:rPr>
              <a:t>文件系统</a:t>
            </a:r>
          </a:p>
          <a:p>
            <a:pPr lvl="1"/>
            <a:r>
              <a:rPr lang="en-US" altLang="zh-CN" sz="1800" dirty="0" smtClean="0">
                <a:latin typeface="微软雅黑" panose="020B0503020204020204" pitchFamily="34" charset="-122"/>
                <a:ea typeface="微软雅黑" panose="020B0503020204020204" pitchFamily="34" charset="-122"/>
              </a:rPr>
              <a:t>ext2</a:t>
            </a:r>
            <a:r>
              <a:rPr lang="zh-CN" altLang="en-US" sz="1800" dirty="0">
                <a:latin typeface="微软雅黑" panose="020B0503020204020204" pitchFamily="34" charset="-122"/>
                <a:ea typeface="微软雅黑" panose="020B0503020204020204" pitchFamily="34" charset="-122"/>
              </a:rPr>
              <a:t>文件系统应该说是</a:t>
            </a:r>
            <a:r>
              <a:rPr lang="en-US" altLang="zh-CN" sz="1800" dirty="0">
                <a:latin typeface="微软雅黑" panose="020B0503020204020204" pitchFamily="34" charset="-122"/>
                <a:ea typeface="微软雅黑" panose="020B0503020204020204" pitchFamily="34" charset="-122"/>
              </a:rPr>
              <a:t>Linux</a:t>
            </a:r>
            <a:r>
              <a:rPr lang="zh-CN" altLang="en-US" sz="1800" dirty="0">
                <a:latin typeface="微软雅黑" panose="020B0503020204020204" pitchFamily="34" charset="-122"/>
                <a:ea typeface="微软雅黑" panose="020B0503020204020204" pitchFamily="34" charset="-122"/>
              </a:rPr>
              <a:t>正宗的文件系统，早期的</a:t>
            </a:r>
            <a:r>
              <a:rPr lang="en-US" altLang="zh-CN" sz="1800" dirty="0">
                <a:latin typeface="微软雅黑" panose="020B0503020204020204" pitchFamily="34" charset="-122"/>
                <a:ea typeface="微软雅黑" panose="020B0503020204020204" pitchFamily="34" charset="-122"/>
              </a:rPr>
              <a:t>Linux</a:t>
            </a:r>
            <a:r>
              <a:rPr lang="zh-CN" altLang="en-US" sz="1800" dirty="0">
                <a:latin typeface="微软雅黑" panose="020B0503020204020204" pitchFamily="34" charset="-122"/>
                <a:ea typeface="微软雅黑" panose="020B0503020204020204" pitchFamily="34" charset="-122"/>
              </a:rPr>
              <a:t>都是用</a:t>
            </a:r>
            <a:r>
              <a:rPr lang="en-US" altLang="zh-CN" sz="1800" dirty="0">
                <a:latin typeface="微软雅黑" panose="020B0503020204020204" pitchFamily="34" charset="-122"/>
                <a:ea typeface="微软雅黑" panose="020B0503020204020204" pitchFamily="34" charset="-122"/>
              </a:rPr>
              <a:t>ext2</a:t>
            </a:r>
            <a:r>
              <a:rPr lang="zh-CN" altLang="en-US" sz="1800" dirty="0">
                <a:latin typeface="微软雅黑" panose="020B0503020204020204" pitchFamily="34" charset="-122"/>
                <a:ea typeface="微软雅黑" panose="020B0503020204020204" pitchFamily="34" charset="-122"/>
              </a:rPr>
              <a:t>，但随着技术的发展，大多</a:t>
            </a:r>
            <a:r>
              <a:rPr lang="en-US" altLang="zh-CN" sz="1800" dirty="0">
                <a:latin typeface="微软雅黑" panose="020B0503020204020204" pitchFamily="34" charset="-122"/>
                <a:ea typeface="微软雅黑" panose="020B0503020204020204" pitchFamily="34" charset="-122"/>
              </a:rPr>
              <a:t>Linux</a:t>
            </a:r>
            <a:r>
              <a:rPr lang="zh-CN" altLang="en-US" sz="1800" dirty="0">
                <a:latin typeface="微软雅黑" panose="020B0503020204020204" pitchFamily="34" charset="-122"/>
                <a:ea typeface="微软雅黑" panose="020B0503020204020204" pitchFamily="34" charset="-122"/>
              </a:rPr>
              <a:t>的发行版本目前并不用这个文件系统了；比如</a:t>
            </a:r>
            <a:r>
              <a:rPr lang="en-US" altLang="zh-CN" sz="1800" dirty="0" err="1">
                <a:latin typeface="微软雅黑" panose="020B0503020204020204" pitchFamily="34" charset="-122"/>
                <a:ea typeface="微软雅黑" panose="020B0503020204020204" pitchFamily="34" charset="-122"/>
              </a:rPr>
              <a:t>Redhat</a:t>
            </a:r>
            <a:r>
              <a:rPr lang="zh-CN" altLang="en-US" sz="1800" dirty="0">
                <a:latin typeface="微软雅黑" panose="020B0503020204020204" pitchFamily="34" charset="-122"/>
                <a:ea typeface="微软雅黑" panose="020B0503020204020204" pitchFamily="34" charset="-122"/>
              </a:rPr>
              <a:t>和</a:t>
            </a:r>
            <a:r>
              <a:rPr lang="en-US" altLang="zh-CN" sz="1800" dirty="0">
                <a:latin typeface="微软雅黑" panose="020B0503020204020204" pitchFamily="34" charset="-122"/>
                <a:ea typeface="微软雅黑" panose="020B0503020204020204" pitchFamily="34" charset="-122"/>
              </a:rPr>
              <a:t>Fedora </a:t>
            </a:r>
            <a:r>
              <a:rPr lang="zh-CN" altLang="en-US" sz="1800" dirty="0">
                <a:latin typeface="微软雅黑" panose="020B0503020204020204" pitchFamily="34" charset="-122"/>
                <a:ea typeface="微软雅黑" panose="020B0503020204020204" pitchFamily="34" charset="-122"/>
              </a:rPr>
              <a:t>大多都建议用</a:t>
            </a:r>
            <a:r>
              <a:rPr lang="en-US" altLang="zh-CN" sz="1800" dirty="0">
                <a:latin typeface="微软雅黑" panose="020B0503020204020204" pitchFamily="34" charset="-122"/>
                <a:ea typeface="微软雅黑" panose="020B0503020204020204" pitchFamily="34" charset="-122"/>
              </a:rPr>
              <a:t>ext3 </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ext3</a:t>
            </a:r>
            <a:r>
              <a:rPr lang="zh-CN" altLang="en-US" sz="1800" dirty="0">
                <a:latin typeface="微软雅黑" panose="020B0503020204020204" pitchFamily="34" charset="-122"/>
                <a:ea typeface="微软雅黑" panose="020B0503020204020204" pitchFamily="34" charset="-122"/>
              </a:rPr>
              <a:t>文件系统是由</a:t>
            </a:r>
            <a:r>
              <a:rPr lang="en-US" altLang="zh-CN" sz="1800" dirty="0">
                <a:latin typeface="微软雅黑" panose="020B0503020204020204" pitchFamily="34" charset="-122"/>
                <a:ea typeface="微软雅黑" panose="020B0503020204020204" pitchFamily="34" charset="-122"/>
              </a:rPr>
              <a:t>ext2</a:t>
            </a:r>
            <a:r>
              <a:rPr lang="zh-CN" altLang="en-US" sz="1800" dirty="0">
                <a:latin typeface="微软雅黑" panose="020B0503020204020204" pitchFamily="34" charset="-122"/>
                <a:ea typeface="微软雅黑" panose="020B0503020204020204" pitchFamily="34" charset="-122"/>
              </a:rPr>
              <a:t>发展而来的</a:t>
            </a:r>
            <a:r>
              <a:rPr lang="zh-CN" altLang="en-US" sz="1800" dirty="0" smtClean="0">
                <a:latin typeface="微软雅黑" panose="020B0503020204020204" pitchFamily="34" charset="-122"/>
                <a:ea typeface="微软雅黑" panose="020B0503020204020204" pitchFamily="34" charset="-122"/>
              </a:rPr>
              <a:t>。</a:t>
            </a:r>
            <a:r>
              <a:rPr lang="en-US" altLang="zh-CN" sz="1800" dirty="0" smtClean="0">
                <a:latin typeface="微软雅黑" panose="020B0503020204020204" pitchFamily="34" charset="-122"/>
                <a:ea typeface="微软雅黑" panose="020B0503020204020204" pitchFamily="34" charset="-122"/>
              </a:rPr>
              <a:t>ext2</a:t>
            </a:r>
            <a:r>
              <a:rPr lang="zh-CN" altLang="en-US" sz="1800" dirty="0">
                <a:latin typeface="微软雅黑" panose="020B0503020204020204" pitchFamily="34" charset="-122"/>
                <a:ea typeface="微软雅黑" panose="020B0503020204020204" pitchFamily="34" charset="-122"/>
              </a:rPr>
              <a:t>支持</a:t>
            </a:r>
            <a:r>
              <a:rPr lang="en-US" altLang="zh-CN" sz="1800" dirty="0">
                <a:latin typeface="微软雅黑" panose="020B0503020204020204" pitchFamily="34" charset="-122"/>
                <a:ea typeface="微软雅黑" panose="020B0503020204020204" pitchFamily="34" charset="-122"/>
              </a:rPr>
              <a:t>undelete</a:t>
            </a:r>
            <a:r>
              <a:rPr lang="zh-CN" altLang="en-US" sz="1800" dirty="0">
                <a:latin typeface="微软雅黑" panose="020B0503020204020204" pitchFamily="34" charset="-122"/>
                <a:ea typeface="微软雅黑" panose="020B0503020204020204" pitchFamily="34" charset="-122"/>
              </a:rPr>
              <a:t>（反删除），如果您误删除文件，有时是可以恢复的，但操作上比较麻烦； </a:t>
            </a:r>
          </a:p>
          <a:p>
            <a:pPr>
              <a:spcBef>
                <a:spcPts val="1200"/>
              </a:spcBef>
            </a:pPr>
            <a:r>
              <a:rPr lang="en-US" altLang="zh-CN" sz="2400" dirty="0">
                <a:latin typeface="微软雅黑" panose="020B0503020204020204" pitchFamily="34" charset="-122"/>
                <a:ea typeface="微软雅黑" panose="020B0503020204020204" pitchFamily="34" charset="-122"/>
              </a:rPr>
              <a:t>ext3 </a:t>
            </a:r>
            <a:r>
              <a:rPr lang="zh-CN" altLang="en-US" sz="2400" dirty="0">
                <a:latin typeface="微软雅黑" panose="020B0503020204020204" pitchFamily="34" charset="-122"/>
                <a:ea typeface="微软雅黑" panose="020B0503020204020204" pitchFamily="34" charset="-122"/>
              </a:rPr>
              <a:t>文件系统：是由</a:t>
            </a:r>
            <a:r>
              <a:rPr lang="en-US" altLang="zh-CN" sz="2400" dirty="0">
                <a:latin typeface="微软雅黑" panose="020B0503020204020204" pitchFamily="34" charset="-122"/>
                <a:ea typeface="微软雅黑" panose="020B0503020204020204" pitchFamily="34" charset="-122"/>
              </a:rPr>
              <a:t>ext2</a:t>
            </a:r>
            <a:r>
              <a:rPr lang="zh-CN" altLang="en-US" sz="2400" dirty="0">
                <a:latin typeface="微软雅黑" panose="020B0503020204020204" pitchFamily="34" charset="-122"/>
                <a:ea typeface="微软雅黑" panose="020B0503020204020204" pitchFamily="34" charset="-122"/>
              </a:rPr>
              <a:t>文件系统发展而来</a:t>
            </a:r>
          </a:p>
          <a:p>
            <a:pPr lvl="1"/>
            <a:r>
              <a:rPr lang="en-US" altLang="zh-CN" sz="1800" dirty="0" smtClean="0">
                <a:latin typeface="微软雅黑" panose="020B0503020204020204" pitchFamily="34" charset="-122"/>
                <a:ea typeface="微软雅黑" panose="020B0503020204020204" pitchFamily="34" charset="-122"/>
              </a:rPr>
              <a:t>ext3 </a:t>
            </a:r>
            <a:r>
              <a:rPr lang="en-US" altLang="zh-CN" sz="1800" dirty="0">
                <a:latin typeface="微软雅黑" panose="020B0503020204020204" pitchFamily="34" charset="-122"/>
                <a:ea typeface="微软雅黑" panose="020B0503020204020204" pitchFamily="34" charset="-122"/>
              </a:rPr>
              <a:t>is a Journalizing file system for Linux</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ext3</a:t>
            </a:r>
            <a:r>
              <a:rPr lang="zh-CN" altLang="en-US" sz="1800" dirty="0">
                <a:latin typeface="微软雅黑" panose="020B0503020204020204" pitchFamily="34" charset="-122"/>
                <a:ea typeface="微软雅黑" panose="020B0503020204020204" pitchFamily="34" charset="-122"/>
              </a:rPr>
              <a:t>是一个用于</a:t>
            </a:r>
            <a:r>
              <a:rPr lang="en-US" altLang="zh-CN" sz="1800" dirty="0">
                <a:latin typeface="微软雅黑" panose="020B0503020204020204" pitchFamily="34" charset="-122"/>
                <a:ea typeface="微软雅黑" panose="020B0503020204020204" pitchFamily="34" charset="-122"/>
              </a:rPr>
              <a:t>Linux</a:t>
            </a:r>
            <a:r>
              <a:rPr lang="zh-CN" altLang="en-US" sz="1800" dirty="0">
                <a:latin typeface="微软雅黑" panose="020B0503020204020204" pitchFamily="34" charset="-122"/>
                <a:ea typeface="微软雅黑" panose="020B0503020204020204" pitchFamily="34" charset="-122"/>
              </a:rPr>
              <a:t>的日志文件系统），</a:t>
            </a:r>
            <a:r>
              <a:rPr lang="en-US" altLang="zh-CN" sz="1800" dirty="0">
                <a:latin typeface="微软雅黑" panose="020B0503020204020204" pitchFamily="34" charset="-122"/>
                <a:ea typeface="微软雅黑" panose="020B0503020204020204" pitchFamily="34" charset="-122"/>
              </a:rPr>
              <a:t>ext3</a:t>
            </a:r>
            <a:r>
              <a:rPr lang="zh-CN" altLang="en-US" sz="1800" dirty="0">
                <a:latin typeface="微软雅黑" panose="020B0503020204020204" pitchFamily="34" charset="-122"/>
                <a:ea typeface="微软雅黑" panose="020B0503020204020204" pitchFamily="34" charset="-122"/>
              </a:rPr>
              <a:t>支持大文件；但不支持反删除（</a:t>
            </a:r>
            <a:r>
              <a:rPr lang="en-US" altLang="zh-CN" sz="1800" dirty="0">
                <a:latin typeface="微软雅黑" panose="020B0503020204020204" pitchFamily="34" charset="-122"/>
                <a:ea typeface="微软雅黑" panose="020B0503020204020204" pitchFamily="34" charset="-122"/>
              </a:rPr>
              <a:t>undelete</a:t>
            </a:r>
            <a:r>
              <a:rPr lang="zh-CN" altLang="en-US" sz="1800" dirty="0">
                <a:latin typeface="微软雅黑" panose="020B0503020204020204" pitchFamily="34" charset="-122"/>
                <a:ea typeface="微软雅黑" panose="020B0503020204020204" pitchFamily="34" charset="-122"/>
              </a:rPr>
              <a:t>）操作； </a:t>
            </a:r>
            <a:r>
              <a:rPr lang="en-US" altLang="zh-CN" sz="1800" dirty="0" err="1">
                <a:latin typeface="微软雅黑" panose="020B0503020204020204" pitchFamily="34" charset="-122"/>
                <a:ea typeface="微软雅黑" panose="020B0503020204020204" pitchFamily="34" charset="-122"/>
              </a:rPr>
              <a:t>Redhat</a:t>
            </a:r>
            <a:r>
              <a:rPr lang="zh-CN" altLang="en-US" sz="1800" dirty="0">
                <a:latin typeface="微软雅黑" panose="020B0503020204020204" pitchFamily="34" charset="-122"/>
                <a:ea typeface="微软雅黑" panose="020B0503020204020204" pitchFamily="34" charset="-122"/>
              </a:rPr>
              <a:t>和</a:t>
            </a:r>
            <a:r>
              <a:rPr lang="en-US" altLang="zh-CN" sz="1800" dirty="0">
                <a:latin typeface="微软雅黑" panose="020B0503020204020204" pitchFamily="34" charset="-122"/>
                <a:ea typeface="微软雅黑" panose="020B0503020204020204" pitchFamily="34" charset="-122"/>
              </a:rPr>
              <a:t>Fedora</a:t>
            </a:r>
            <a:r>
              <a:rPr lang="zh-CN" altLang="en-US" sz="1800" dirty="0">
                <a:latin typeface="微软雅黑" panose="020B0503020204020204" pitchFamily="34" charset="-122"/>
                <a:ea typeface="微软雅黑" panose="020B0503020204020204" pitchFamily="34" charset="-122"/>
              </a:rPr>
              <a:t>都力挺</a:t>
            </a:r>
            <a:r>
              <a:rPr lang="en-US" altLang="zh-CN" sz="1800" dirty="0">
                <a:latin typeface="微软雅黑" panose="020B0503020204020204" pitchFamily="34" charset="-122"/>
                <a:ea typeface="微软雅黑" panose="020B0503020204020204" pitchFamily="34" charset="-122"/>
              </a:rPr>
              <a:t>ext3</a:t>
            </a:r>
            <a:r>
              <a:rPr lang="zh-CN" altLang="en-US" sz="1800" dirty="0">
                <a:latin typeface="微软雅黑" panose="020B0503020204020204" pitchFamily="34" charset="-122"/>
                <a:ea typeface="微软雅黑" panose="020B0503020204020204" pitchFamily="34" charset="-122"/>
              </a:rPr>
              <a:t>；</a:t>
            </a:r>
          </a:p>
          <a:p>
            <a:pPr>
              <a:spcBef>
                <a:spcPts val="1200"/>
              </a:spcBef>
            </a:pPr>
            <a:r>
              <a:rPr lang="en-US" altLang="zh-CN" sz="2400" dirty="0" err="1">
                <a:latin typeface="微软雅黑" panose="020B0503020204020204" pitchFamily="34" charset="-122"/>
                <a:ea typeface="微软雅黑" panose="020B0503020204020204" pitchFamily="34" charset="-122"/>
              </a:rPr>
              <a:t>reiserfs</a:t>
            </a:r>
            <a:r>
              <a:rPr lang="en-US" altLang="zh-CN" sz="2400" dirty="0">
                <a:latin typeface="微软雅黑" panose="020B0503020204020204" pitchFamily="34" charset="-122"/>
                <a:ea typeface="微软雅黑" panose="020B0503020204020204" pitchFamily="34" charset="-122"/>
              </a:rPr>
              <a:t> </a:t>
            </a:r>
            <a:r>
              <a:rPr lang="zh-CN" altLang="en-US" sz="2400" dirty="0">
                <a:latin typeface="微软雅黑" panose="020B0503020204020204" pitchFamily="34" charset="-122"/>
                <a:ea typeface="微软雅黑" panose="020B0503020204020204" pitchFamily="34" charset="-122"/>
              </a:rPr>
              <a:t>文件系统</a:t>
            </a:r>
          </a:p>
          <a:p>
            <a:pPr lvl="1"/>
            <a:r>
              <a:rPr lang="en-US" altLang="zh-CN" sz="1800" dirty="0" err="1" smtClean="0">
                <a:latin typeface="微软雅黑" panose="020B0503020204020204" pitchFamily="34" charset="-122"/>
                <a:ea typeface="微软雅黑" panose="020B0503020204020204" pitchFamily="34" charset="-122"/>
              </a:rPr>
              <a:t>reiserfs</a:t>
            </a:r>
            <a:r>
              <a:rPr lang="en-US" altLang="zh-CN" sz="1800" dirty="0" smtClean="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文件系统是一款优秀的文件系统，支持大文件，支持反删除（</a:t>
            </a:r>
            <a:r>
              <a:rPr lang="en-US" altLang="zh-CN" sz="1800" dirty="0">
                <a:latin typeface="微软雅黑" panose="020B0503020204020204" pitchFamily="34" charset="-122"/>
                <a:ea typeface="微软雅黑" panose="020B0503020204020204" pitchFamily="34" charset="-122"/>
              </a:rPr>
              <a:t>undelete</a:t>
            </a:r>
            <a:r>
              <a:rPr lang="zh-CN" altLang="en-US" sz="1800" dirty="0">
                <a:latin typeface="微软雅黑" panose="020B0503020204020204" pitchFamily="34" charset="-122"/>
                <a:ea typeface="微软雅黑" panose="020B0503020204020204" pitchFamily="34" charset="-122"/>
              </a:rPr>
              <a:t>）；操作反删除比较容易；</a:t>
            </a:r>
            <a:r>
              <a:rPr lang="en-US" altLang="zh-CN" sz="1800" dirty="0" err="1">
                <a:latin typeface="微软雅黑" panose="020B0503020204020204" pitchFamily="34" charset="-122"/>
                <a:ea typeface="微软雅黑" panose="020B0503020204020204" pitchFamily="34" charset="-122"/>
              </a:rPr>
              <a:t>reiserfs</a:t>
            </a:r>
            <a:r>
              <a:rPr lang="en-US" altLang="zh-CN" sz="1800" dirty="0">
                <a:latin typeface="微软雅黑" panose="020B0503020204020204" pitchFamily="34" charset="-122"/>
                <a:ea typeface="微软雅黑" panose="020B0503020204020204" pitchFamily="34" charset="-122"/>
              </a:rPr>
              <a:t> </a:t>
            </a:r>
            <a:r>
              <a:rPr lang="zh-CN" altLang="en-US" sz="1800" dirty="0">
                <a:latin typeface="微软雅黑" panose="020B0503020204020204" pitchFamily="34" charset="-122"/>
                <a:ea typeface="微软雅黑" panose="020B0503020204020204" pitchFamily="34" charset="-122"/>
              </a:rPr>
              <a:t>支持大文件；</a:t>
            </a:r>
          </a:p>
          <a:p>
            <a:endParaRPr lang="zh-CN" altLang="en-US" sz="20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97423901"/>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3.4 </a:t>
            </a:r>
            <a:r>
              <a:rPr lang="zh-CN" altLang="en-US" sz="3200" dirty="0" smtClean="0">
                <a:latin typeface="微软雅黑" panose="020B0503020204020204" pitchFamily="34" charset="-122"/>
                <a:ea typeface="微软雅黑" panose="020B0503020204020204" pitchFamily="34" charset="-122"/>
              </a:rPr>
              <a:t>常用文件系统比较</a:t>
            </a:r>
          </a:p>
        </p:txBody>
      </p:sp>
      <p:sp>
        <p:nvSpPr>
          <p:cNvPr id="38915" name="Rectangle 3"/>
          <p:cNvSpPr>
            <a:spLocks noChangeArrowheads="1"/>
          </p:cNvSpPr>
          <p:nvPr/>
        </p:nvSpPr>
        <p:spPr bwMode="auto">
          <a:xfrm>
            <a:off x="0" y="1376903"/>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b="0">
              <a:latin typeface="微软雅黑" pitchFamily="34" charset="-122"/>
              <a:ea typeface="微软雅黑" pitchFamily="34" charset="-122"/>
            </a:endParaRPr>
          </a:p>
        </p:txBody>
      </p:sp>
      <p:graphicFrame>
        <p:nvGraphicFramePr>
          <p:cNvPr id="133180" name="Group 60"/>
          <p:cNvGraphicFramePr>
            <a:graphicFrameLocks noGrp="1"/>
          </p:cNvGraphicFramePr>
          <p:nvPr>
            <p:extLst/>
          </p:nvPr>
        </p:nvGraphicFramePr>
        <p:xfrm>
          <a:off x="250825" y="1196752"/>
          <a:ext cx="8675688" cy="4511674"/>
        </p:xfrm>
        <a:graphic>
          <a:graphicData uri="http://schemas.openxmlformats.org/drawingml/2006/table">
            <a:tbl>
              <a:tblPr/>
              <a:tblGrid>
                <a:gridCol w="4135438">
                  <a:extLst>
                    <a:ext uri="{9D8B030D-6E8A-4147-A177-3AD203B41FA5}">
                      <a16:colId xmlns:a16="http://schemas.microsoft.com/office/drawing/2014/main" xmlns="" val="20000"/>
                    </a:ext>
                  </a:extLst>
                </a:gridCol>
                <a:gridCol w="2249487">
                  <a:extLst>
                    <a:ext uri="{9D8B030D-6E8A-4147-A177-3AD203B41FA5}">
                      <a16:colId xmlns:a16="http://schemas.microsoft.com/office/drawing/2014/main" xmlns="" val="20001"/>
                    </a:ext>
                  </a:extLst>
                </a:gridCol>
                <a:gridCol w="2290763">
                  <a:extLst>
                    <a:ext uri="{9D8B030D-6E8A-4147-A177-3AD203B41FA5}">
                      <a16:colId xmlns:a16="http://schemas.microsoft.com/office/drawing/2014/main" xmlns="" val="20002"/>
                    </a:ext>
                  </a:extLst>
                </a:gridCol>
              </a:tblGrid>
              <a:tr h="5792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Filesystem</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File Size Limit</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Filesystem Size Limit</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ext2/ext3 with 1 KiB </a:t>
                      </a:r>
                      <a:r>
                        <a:rPr kumimoji="0" lang="en-US" altLang="zh-CN" sz="1200" b="1" i="0" u="none" strike="noStrike" cap="none" normalizeH="0" baseline="0" dirty="0" err="1" smtClean="0">
                          <a:ln>
                            <a:noFill/>
                          </a:ln>
                          <a:solidFill>
                            <a:schemeClr val="tx1"/>
                          </a:solidFill>
                          <a:effectLst/>
                          <a:latin typeface="微软雅黑" pitchFamily="34" charset="-122"/>
                          <a:ea typeface="微软雅黑" pitchFamily="34" charset="-122"/>
                          <a:cs typeface="宋体" pitchFamily="2" charset="-122"/>
                        </a:rPr>
                        <a:t>blocksize</a:t>
                      </a:r>
                      <a:endParaRPr kumimoji="0" lang="en-US" altLang="zh-CN" sz="1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16448 MiB (~ 16 GiB)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2048 GiB (= 2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ext2/3 with 2 KiB blocksize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256 GiB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8192 GiB (= 8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ext2/3 with 4 KiB blocksize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2048 GiB (= 2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8192 GiB (= 8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792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ext2/3 with 8 KiB blocksize (Systems with 8 KiB pages like Alpha only)</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65568 GiB (~ 64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32768 GiB (= 32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ReiserFS 3.5</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2 GiB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16384 GiB (= 16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ReiserFS 3.6 (as in Linux 2.4)</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1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16384 GiB (= 16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XFS</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JFS with 512 Bytes blocksize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512 TiB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JFS with 4KiB blocksize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4 PiB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NFSv2 (client side)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2 GiB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353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NFSv3 (client side)</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smtClean="0">
                          <a:ln>
                            <a:noFill/>
                          </a:ln>
                          <a:solidFill>
                            <a:schemeClr val="tx1"/>
                          </a:solidFill>
                          <a:effectLst/>
                          <a:latin typeface="微软雅黑" pitchFamily="34" charset="-122"/>
                          <a:ea typeface="微软雅黑" pitchFamily="34" charset="-122"/>
                          <a:cs typeface="宋体" pitchFamily="2" charset="-122"/>
                        </a:rPr>
                        <a:t>8 EiB</a:t>
                      </a: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rPr>
                        <a:t>8 </a:t>
                      </a:r>
                      <a:r>
                        <a:rPr kumimoji="0" lang="en-US" altLang="zh-CN" sz="1200" b="1" i="0" u="none" strike="noStrike" cap="none" normalizeH="0" baseline="0" dirty="0" err="1" smtClean="0">
                          <a:ln>
                            <a:noFill/>
                          </a:ln>
                          <a:solidFill>
                            <a:schemeClr val="tx1"/>
                          </a:solidFill>
                          <a:effectLst/>
                          <a:latin typeface="微软雅黑" pitchFamily="34" charset="-122"/>
                          <a:ea typeface="微软雅黑" pitchFamily="34" charset="-122"/>
                          <a:cs typeface="宋体" pitchFamily="2" charset="-122"/>
                        </a:rPr>
                        <a:t>EiB</a:t>
                      </a:r>
                      <a:endParaRPr kumimoji="0" lang="en-US" altLang="zh-CN" sz="1200" b="1" i="0" u="none" strike="noStrike" cap="none" normalizeH="0" baseline="0" dirty="0" smtClean="0">
                        <a:ln>
                          <a:noFill/>
                        </a:ln>
                        <a:solidFill>
                          <a:schemeClr val="tx1"/>
                        </a:solidFill>
                        <a:effectLst/>
                        <a:latin typeface="微软雅黑" pitchFamily="34" charset="-122"/>
                        <a:ea typeface="微软雅黑" pitchFamily="34" charset="-122"/>
                        <a:cs typeface="宋体" pitchFamily="2" charset="-122"/>
                      </a:endParaRPr>
                    </a:p>
                  </a:txBody>
                  <a:tcPr marT="45726" marB="45726"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
        <p:nvSpPr>
          <p:cNvPr id="38970" name="Rectangle 58"/>
          <p:cNvSpPr>
            <a:spLocks noChangeArrowheads="1"/>
          </p:cNvSpPr>
          <p:nvPr/>
        </p:nvSpPr>
        <p:spPr bwMode="auto">
          <a:xfrm>
            <a:off x="0" y="4361403"/>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zh-CN" altLang="en-US" b="0">
              <a:latin typeface="微软雅黑" pitchFamily="34" charset="-122"/>
              <a:ea typeface="微软雅黑" pitchFamily="34" charset="-122"/>
            </a:endParaRPr>
          </a:p>
        </p:txBody>
      </p:sp>
      <p:sp>
        <p:nvSpPr>
          <p:cNvPr id="38971" name="Rectangle 59"/>
          <p:cNvSpPr>
            <a:spLocks noChangeArrowheads="1"/>
          </p:cNvSpPr>
          <p:nvPr/>
        </p:nvSpPr>
        <p:spPr bwMode="auto">
          <a:xfrm>
            <a:off x="250825" y="5888305"/>
            <a:ext cx="8356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CN" sz="1200" b="1">
                <a:latin typeface="微软雅黑" pitchFamily="34" charset="-122"/>
                <a:ea typeface="微软雅黑" pitchFamily="34" charset="-122"/>
              </a:rPr>
              <a:t>1024 Bytes = 1 KB; 1024 KB = 1 MB; 1024 MB = 1 GB; 1024 GB = 1 TB; 1024 TB = 1 PB; 1024 PB = 1 EiB </a:t>
            </a:r>
          </a:p>
        </p:txBody>
      </p:sp>
    </p:spTree>
    <p:extLst>
      <p:ext uri="{BB962C8B-B14F-4D97-AF65-F5344CB8AC3E}">
        <p14:creationId xmlns:p14="http://schemas.microsoft.com/office/powerpoint/2010/main" val="354602136"/>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3.5 </a:t>
            </a:r>
            <a:r>
              <a:rPr lang="zh-CN" altLang="en-US" sz="3200" dirty="0" smtClean="0">
                <a:latin typeface="微软雅黑" panose="020B0503020204020204" pitchFamily="34" charset="-122"/>
                <a:ea typeface="微软雅黑" panose="020B0503020204020204" pitchFamily="34" charset="-122"/>
              </a:rPr>
              <a:t>文件系统的创建</a:t>
            </a:r>
          </a:p>
        </p:txBody>
      </p:sp>
      <p:sp>
        <p:nvSpPr>
          <p:cNvPr id="39939"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文件系统的创建   </a:t>
            </a:r>
          </a:p>
          <a:p>
            <a:pPr lvl="1">
              <a:lnSpc>
                <a:spcPct val="150000"/>
              </a:lnSpc>
              <a:spcBef>
                <a:spcPts val="1200"/>
              </a:spcBef>
            </a:pPr>
            <a:r>
              <a:rPr lang="zh-CN" altLang="en-US" sz="1600" dirty="0" smtClean="0">
                <a:latin typeface="微软雅黑" panose="020B0503020204020204" pitchFamily="34" charset="-122"/>
                <a:ea typeface="微软雅黑" panose="020B0503020204020204" pitchFamily="34" charset="-122"/>
              </a:rPr>
              <a:t>这个过程是存储设备建立文件系统的过程，一般也被称为格式化或初始化，通过一些初始化工具来进行。一般的情况下每个类型的操作系统都有这方面的工具。在</a:t>
            </a:r>
            <a:r>
              <a:rPr lang="en-US" altLang="zh-CN" sz="1600" dirty="0" smtClean="0">
                <a:latin typeface="微软雅黑" panose="020B0503020204020204" pitchFamily="34" charset="-122"/>
                <a:ea typeface="微软雅黑" panose="020B0503020204020204" pitchFamily="34" charset="-122"/>
              </a:rPr>
              <a:t>Linux</a:t>
            </a:r>
            <a:r>
              <a:rPr lang="zh-CN" altLang="en-US" sz="1600" dirty="0" smtClean="0">
                <a:latin typeface="微软雅黑" panose="020B0503020204020204" pitchFamily="34" charset="-122"/>
                <a:ea typeface="微软雅黑" panose="020B0503020204020204" pitchFamily="34" charset="-122"/>
              </a:rPr>
              <a:t>中有</a:t>
            </a:r>
            <a:r>
              <a:rPr lang="en-US" altLang="zh-CN" sz="1600" dirty="0" err="1" smtClean="0">
                <a:latin typeface="微软雅黑" panose="020B0503020204020204" pitchFamily="34" charset="-122"/>
                <a:ea typeface="微软雅黑" panose="020B0503020204020204" pitchFamily="34" charset="-122"/>
              </a:rPr>
              <a:t>mkfs</a:t>
            </a:r>
            <a:r>
              <a:rPr lang="zh-CN" altLang="en-US" sz="1600" dirty="0" smtClean="0">
                <a:latin typeface="微软雅黑" panose="020B0503020204020204" pitchFamily="34" charset="-122"/>
                <a:ea typeface="微软雅黑" panose="020B0503020204020204" pitchFamily="34" charset="-122"/>
              </a:rPr>
              <a:t>系列工具</a:t>
            </a:r>
          </a:p>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创建方法</a:t>
            </a:r>
          </a:p>
          <a:p>
            <a:pPr lvl="1">
              <a:lnSpc>
                <a:spcPct val="150000"/>
              </a:lnSpc>
              <a:spcBef>
                <a:spcPts val="1200"/>
              </a:spcBef>
            </a:pPr>
            <a:r>
              <a:rPr lang="zh-CN" altLang="en-US" sz="1600" dirty="0" smtClean="0">
                <a:latin typeface="微软雅黑" panose="020B0503020204020204" pitchFamily="34" charset="-122"/>
                <a:ea typeface="微软雅黑" panose="020B0503020204020204" pitchFamily="34" charset="-122"/>
              </a:rPr>
              <a:t>以系统第二块硬盘为例：</a:t>
            </a:r>
            <a:r>
              <a:rPr lang="en-US" altLang="zh-CN" sz="1600" dirty="0" smtClean="0">
                <a:latin typeface="微软雅黑" panose="020B0503020204020204" pitchFamily="34" charset="-122"/>
                <a:ea typeface="微软雅黑" panose="020B0503020204020204" pitchFamily="34" charset="-122"/>
              </a:rPr>
              <a:t>/dev/</a:t>
            </a:r>
            <a:r>
              <a:rPr lang="en-US" altLang="zh-CN" sz="1600" dirty="0" err="1" smtClean="0">
                <a:latin typeface="微软雅黑" panose="020B0503020204020204" pitchFamily="34" charset="-122"/>
                <a:ea typeface="微软雅黑" panose="020B0503020204020204" pitchFamily="34" charset="-122"/>
              </a:rPr>
              <a:t>sdb</a:t>
            </a:r>
            <a:endParaRPr lang="en-US" altLang="zh-CN" sz="1600" dirty="0" smtClean="0">
              <a:latin typeface="微软雅黑" panose="020B0503020204020204" pitchFamily="34" charset="-122"/>
              <a:ea typeface="微软雅黑" panose="020B0503020204020204" pitchFamily="34" charset="-122"/>
            </a:endParaRPr>
          </a:p>
          <a:p>
            <a:pPr lvl="1">
              <a:lnSpc>
                <a:spcPct val="150000"/>
              </a:lnSpc>
              <a:spcBef>
                <a:spcPts val="1200"/>
              </a:spcBef>
            </a:pPr>
            <a:r>
              <a:rPr lang="zh-CN" altLang="en-US" sz="1600" dirty="0" smtClean="0">
                <a:latin typeface="微软雅黑" panose="020B0503020204020204" pitchFamily="34" charset="-122"/>
                <a:ea typeface="微软雅黑" panose="020B0503020204020204" pitchFamily="34" charset="-122"/>
              </a:rPr>
              <a:t>分区：</a:t>
            </a:r>
            <a:r>
              <a:rPr lang="en-US" altLang="zh-CN" sz="1600" dirty="0" smtClean="0">
                <a:latin typeface="微软雅黑" panose="020B0503020204020204" pitchFamily="34" charset="-122"/>
                <a:ea typeface="微软雅黑" panose="020B0503020204020204" pitchFamily="34" charset="-122"/>
              </a:rPr>
              <a:t>#</a:t>
            </a:r>
            <a:r>
              <a:rPr lang="en-US" altLang="zh-CN" sz="1600" dirty="0" err="1" smtClean="0">
                <a:latin typeface="微软雅黑" panose="020B0503020204020204" pitchFamily="34" charset="-122"/>
                <a:ea typeface="微软雅黑" panose="020B0503020204020204" pitchFamily="34" charset="-122"/>
              </a:rPr>
              <a:t>fdisk</a:t>
            </a:r>
            <a:r>
              <a:rPr lang="en-US" altLang="zh-CN" sz="1600" dirty="0" smtClean="0">
                <a:latin typeface="微软雅黑" panose="020B0503020204020204" pitchFamily="34" charset="-122"/>
                <a:ea typeface="微软雅黑" panose="020B0503020204020204" pitchFamily="34" charset="-122"/>
              </a:rPr>
              <a:t> /dev/</a:t>
            </a:r>
            <a:r>
              <a:rPr lang="en-US" altLang="zh-CN" sz="1600" dirty="0" err="1" smtClean="0">
                <a:latin typeface="微软雅黑" panose="020B0503020204020204" pitchFamily="34" charset="-122"/>
                <a:ea typeface="微软雅黑" panose="020B0503020204020204" pitchFamily="34" charset="-122"/>
              </a:rPr>
              <a:t>sdb</a:t>
            </a:r>
            <a:r>
              <a:rPr lang="en-US" altLang="zh-CN" sz="1600" dirty="0" smtClean="0">
                <a:latin typeface="微软雅黑" panose="020B0503020204020204" pitchFamily="34" charset="-122"/>
                <a:ea typeface="微软雅黑" panose="020B0503020204020204" pitchFamily="34" charset="-122"/>
              </a:rPr>
              <a:t> </a:t>
            </a:r>
          </a:p>
          <a:p>
            <a:pPr lvl="1">
              <a:lnSpc>
                <a:spcPct val="150000"/>
              </a:lnSpc>
              <a:spcBef>
                <a:spcPts val="1200"/>
              </a:spcBef>
            </a:pPr>
            <a:r>
              <a:rPr lang="zh-CN" altLang="en-US" sz="1600" dirty="0" smtClean="0">
                <a:latin typeface="微软雅黑" panose="020B0503020204020204" pitchFamily="34" charset="-122"/>
                <a:ea typeface="微软雅黑" panose="020B0503020204020204" pitchFamily="34" charset="-122"/>
              </a:rPr>
              <a:t>分区完毕后，硬盘识别为</a:t>
            </a:r>
            <a:r>
              <a:rPr lang="en-US" altLang="zh-CN" sz="1600" dirty="0" smtClean="0">
                <a:latin typeface="微软雅黑" panose="020B0503020204020204" pitchFamily="34" charset="-122"/>
                <a:ea typeface="微软雅黑" panose="020B0503020204020204" pitchFamily="34" charset="-122"/>
              </a:rPr>
              <a:t>/dev/sdb1</a:t>
            </a:r>
          </a:p>
          <a:p>
            <a:pPr lvl="1">
              <a:lnSpc>
                <a:spcPct val="150000"/>
              </a:lnSpc>
              <a:spcBef>
                <a:spcPts val="1200"/>
              </a:spcBef>
            </a:pPr>
            <a:r>
              <a:rPr lang="zh-CN" altLang="en-US" sz="1600" dirty="0" smtClean="0">
                <a:latin typeface="微软雅黑" panose="020B0503020204020204" pitchFamily="34" charset="-122"/>
                <a:ea typeface="微软雅黑" panose="020B0503020204020204" pitchFamily="34" charset="-122"/>
              </a:rPr>
              <a:t>文件系统创建：</a:t>
            </a:r>
            <a:r>
              <a:rPr lang="en-US" altLang="zh-CN" sz="1600" dirty="0" smtClean="0">
                <a:latin typeface="微软雅黑" panose="020B0503020204020204" pitchFamily="34" charset="-122"/>
                <a:ea typeface="微软雅黑" panose="020B0503020204020204" pitchFamily="34" charset="-122"/>
              </a:rPr>
              <a:t>#</a:t>
            </a:r>
            <a:r>
              <a:rPr lang="en-US" altLang="zh-CN" sz="1600" dirty="0" err="1" smtClean="0">
                <a:latin typeface="微软雅黑" panose="020B0503020204020204" pitchFamily="34" charset="-122"/>
                <a:ea typeface="微软雅黑" panose="020B0503020204020204" pitchFamily="34" charset="-122"/>
              </a:rPr>
              <a:t>mkfs</a:t>
            </a:r>
            <a:r>
              <a:rPr lang="en-US" altLang="zh-CN" sz="1600" dirty="0" smtClean="0">
                <a:latin typeface="微软雅黑" panose="020B0503020204020204" pitchFamily="34" charset="-122"/>
                <a:ea typeface="微软雅黑" panose="020B0503020204020204" pitchFamily="34" charset="-122"/>
              </a:rPr>
              <a:t> –t </a:t>
            </a:r>
            <a:r>
              <a:rPr lang="zh-CN" altLang="en-US" sz="1600" dirty="0" smtClean="0">
                <a:latin typeface="微软雅黑" panose="020B0503020204020204" pitchFamily="34" charset="-122"/>
                <a:ea typeface="微软雅黑" panose="020B0503020204020204" pitchFamily="34" charset="-122"/>
              </a:rPr>
              <a:t>文件系统类型 </a:t>
            </a:r>
            <a:r>
              <a:rPr lang="en-US" altLang="zh-CN" sz="1600" dirty="0" smtClean="0">
                <a:latin typeface="微软雅黑" panose="020B0503020204020204" pitchFamily="34" charset="-122"/>
                <a:ea typeface="微软雅黑" panose="020B0503020204020204" pitchFamily="34" charset="-122"/>
              </a:rPr>
              <a:t>/dev/sdb1</a:t>
            </a:r>
          </a:p>
        </p:txBody>
      </p:sp>
    </p:spTree>
    <p:extLst>
      <p:ext uri="{BB962C8B-B14F-4D97-AF65-F5344CB8AC3E}">
        <p14:creationId xmlns:p14="http://schemas.microsoft.com/office/powerpoint/2010/main" val="2222885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870" y="1772816"/>
            <a:ext cx="885698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2"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3.6 Linux</a:t>
            </a:r>
            <a:r>
              <a:rPr lang="zh-CN" altLang="en-US" sz="3200" dirty="0" smtClean="0">
                <a:latin typeface="微软雅黑" panose="020B0503020204020204" pitchFamily="34" charset="-122"/>
                <a:ea typeface="微软雅黑" panose="020B0503020204020204" pitchFamily="34" charset="-122"/>
              </a:rPr>
              <a:t>系统的文件结构</a:t>
            </a:r>
          </a:p>
        </p:txBody>
      </p:sp>
    </p:spTree>
    <p:extLst>
      <p:ext uri="{BB962C8B-B14F-4D97-AF65-F5344CB8AC3E}">
        <p14:creationId xmlns:p14="http://schemas.microsoft.com/office/powerpoint/2010/main" val="11443766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3.6.1 Linux</a:t>
            </a:r>
            <a:r>
              <a:rPr lang="zh-CN" altLang="en-US" sz="3200" dirty="0" smtClean="0">
                <a:latin typeface="微软雅黑" panose="020B0503020204020204" pitchFamily="34" charset="-122"/>
                <a:ea typeface="微软雅黑" panose="020B0503020204020204" pitchFamily="34" charset="-122"/>
              </a:rPr>
              <a:t>文件类型的定义</a:t>
            </a:r>
          </a:p>
        </p:txBody>
      </p:sp>
      <p:sp>
        <p:nvSpPr>
          <p:cNvPr id="41987" name="Rectangle 3"/>
          <p:cNvSpPr>
            <a:spLocks noGrp="1" noChangeArrowheads="1"/>
          </p:cNvSpPr>
          <p:nvPr>
            <p:ph idx="4294967295"/>
          </p:nvPr>
        </p:nvSpPr>
        <p:spPr>
          <a:xfrm>
            <a:off x="457200" y="1124744"/>
            <a:ext cx="8147248" cy="5184576"/>
          </a:xfrm>
          <a:prstGeom prst="rect">
            <a:avLst/>
          </a:prstGeom>
        </p:spPr>
        <p:txBody>
          <a:bodyPr/>
          <a:lstStyle/>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普通文件</a:t>
            </a:r>
          </a:p>
          <a:p>
            <a:pPr lvl="1" eaLnBrk="1" hangingPunct="1">
              <a:spcBef>
                <a:spcPts val="1200"/>
              </a:spcBef>
              <a:buSzPct val="50000"/>
              <a:buFont typeface="Wingdings" pitchFamily="2" charset="2"/>
              <a:buChar char="Ø"/>
            </a:pPr>
            <a:r>
              <a:rPr lang="zh-CN" altLang="en-US" sz="1800" dirty="0" smtClean="0">
                <a:latin typeface="微软雅黑" panose="020B0503020204020204" pitchFamily="34" charset="-122"/>
                <a:ea typeface="微软雅黑" panose="020B0503020204020204" pitchFamily="34" charset="-122"/>
              </a:rPr>
              <a:t>文本文件：</a:t>
            </a:r>
            <a:r>
              <a:rPr lang="en-US" altLang="zh-CN" sz="1800" dirty="0" smtClean="0">
                <a:latin typeface="微软雅黑" panose="020B0503020204020204" pitchFamily="34" charset="-122"/>
                <a:ea typeface="微软雅黑" panose="020B0503020204020204" pitchFamily="34" charset="-122"/>
              </a:rPr>
              <a:t>ASCII</a:t>
            </a:r>
            <a:r>
              <a:rPr lang="zh-CN" altLang="en-US" sz="1800" dirty="0" smtClean="0">
                <a:latin typeface="微软雅黑" panose="020B0503020204020204" pitchFamily="34" charset="-122"/>
                <a:ea typeface="微软雅黑" panose="020B0503020204020204" pitchFamily="34" charset="-122"/>
              </a:rPr>
              <a:t>码形式存储 </a:t>
            </a:r>
          </a:p>
          <a:p>
            <a:pPr lvl="1" eaLnBrk="1" hangingPunct="1">
              <a:spcBef>
                <a:spcPts val="1200"/>
              </a:spcBef>
              <a:buSzPct val="50000"/>
              <a:buFont typeface="Wingdings" pitchFamily="2" charset="2"/>
              <a:buNone/>
            </a:pPr>
            <a:r>
              <a:rPr lang="zh-CN" altLang="en-US" sz="1200" dirty="0" smtClean="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开头，如：</a:t>
            </a:r>
            <a:r>
              <a:rPr lang="pt-BR" altLang="zh-CN" sz="1400" dirty="0" smtClean="0">
                <a:latin typeface="微软雅黑" panose="020B0503020204020204" pitchFamily="34" charset="-122"/>
                <a:ea typeface="微软雅黑" panose="020B0503020204020204" pitchFamily="34" charset="-122"/>
              </a:rPr>
              <a:t>-rw-r--r--    1 root     root        39599 Mar  8 12:15 x</a:t>
            </a:r>
            <a:endParaRPr lang="en-US" altLang="zh-CN" sz="1400" dirty="0" smtClean="0">
              <a:latin typeface="微软雅黑" panose="020B0503020204020204" pitchFamily="34" charset="-122"/>
              <a:ea typeface="微软雅黑" panose="020B0503020204020204" pitchFamily="34" charset="-122"/>
            </a:endParaRPr>
          </a:p>
          <a:p>
            <a:pPr lvl="1" eaLnBrk="1" hangingPunct="1">
              <a:spcBef>
                <a:spcPts val="1200"/>
              </a:spcBef>
              <a:buSzPct val="50000"/>
              <a:buFont typeface="Wingdings" pitchFamily="2" charset="2"/>
              <a:buChar char="Ø"/>
            </a:pPr>
            <a:r>
              <a:rPr lang="zh-CN" altLang="en-US" sz="1800" dirty="0" smtClean="0">
                <a:latin typeface="微软雅黑" panose="020B0503020204020204" pitchFamily="34" charset="-122"/>
                <a:ea typeface="微软雅黑" panose="020B0503020204020204" pitchFamily="34" charset="-122"/>
              </a:rPr>
              <a:t>二进制文件：以二进制形式存储在计算机中，不可直接读，要通过相应的软件读取</a:t>
            </a:r>
          </a:p>
          <a:p>
            <a:pPr lvl="1" eaLnBrk="1" hangingPunct="1">
              <a:spcBef>
                <a:spcPts val="1200"/>
              </a:spcBef>
              <a:buSzPct val="50000"/>
              <a:buFont typeface="Wingdings" pitchFamily="2" charset="2"/>
              <a:buNone/>
            </a:pPr>
            <a:r>
              <a:rPr lang="zh-CN" altLang="en-US" sz="1400" dirty="0" smtClean="0">
                <a:latin typeface="微软雅黑" panose="020B0503020204020204" pitchFamily="34" charset="-122"/>
                <a:ea typeface="微软雅黑" panose="020B0503020204020204" pitchFamily="34" charset="-122"/>
              </a:rPr>
              <a:t>  </a:t>
            </a:r>
            <a:r>
              <a:rPr lang="en-US" altLang="zh-CN" sz="1400" dirty="0" smtClean="0">
                <a:latin typeface="微软雅黑" panose="020B0503020204020204" pitchFamily="34" charset="-122"/>
                <a:ea typeface="微软雅黑" panose="020B0503020204020204" pitchFamily="34" charset="-122"/>
              </a:rPr>
              <a:t>–</a:t>
            </a:r>
            <a:r>
              <a:rPr lang="zh-CN" altLang="en-US" sz="1400" dirty="0" smtClean="0">
                <a:latin typeface="微软雅黑" panose="020B0503020204020204" pitchFamily="34" charset="-122"/>
                <a:ea typeface="微软雅黑" panose="020B0503020204020204" pitchFamily="34" charset="-122"/>
              </a:rPr>
              <a:t>开头，如：</a:t>
            </a:r>
            <a:r>
              <a:rPr lang="nl-NL" altLang="zh-CN" sz="1400" dirty="0" smtClean="0">
                <a:latin typeface="微软雅黑" panose="020B0503020204020204" pitchFamily="34" charset="-122"/>
                <a:ea typeface="微软雅黑" panose="020B0503020204020204" pitchFamily="34" charset="-122"/>
              </a:rPr>
              <a:t>-rwxrwxrwx    1 root     root     46888960 Dec  9  2005  x.sh</a:t>
            </a:r>
            <a:endParaRPr lang="en-US" altLang="zh-CN" sz="1400" dirty="0" smtClean="0">
              <a:latin typeface="微软雅黑" panose="020B0503020204020204" pitchFamily="34" charset="-122"/>
              <a:ea typeface="微软雅黑" panose="020B0503020204020204" pitchFamily="34" charset="-122"/>
            </a:endParaRP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目录文件：</a:t>
            </a:r>
            <a:r>
              <a:rPr lang="en-US" altLang="zh-CN" sz="2000" dirty="0" smtClean="0">
                <a:latin typeface="微软雅黑" panose="020B0503020204020204" pitchFamily="34" charset="-122"/>
                <a:ea typeface="微软雅黑" panose="020B0503020204020204" pitchFamily="34" charset="-122"/>
              </a:rPr>
              <a:t>d</a:t>
            </a:r>
            <a:r>
              <a:rPr lang="zh-CN" altLang="en-US" sz="2000" dirty="0" smtClean="0">
                <a:latin typeface="微软雅黑" panose="020B0503020204020204" pitchFamily="34" charset="-122"/>
                <a:ea typeface="微软雅黑" panose="020B0503020204020204" pitchFamily="34" charset="-122"/>
              </a:rPr>
              <a:t>字母开头</a:t>
            </a:r>
          </a:p>
          <a:p>
            <a:pPr eaLnBrk="1" hangingPunct="1">
              <a:spcBef>
                <a:spcPts val="1200"/>
              </a:spcBef>
              <a:buFontTx/>
              <a:buNone/>
            </a:pPr>
            <a:r>
              <a:rPr lang="zh-CN" altLang="en-US" sz="1600" dirty="0" smtClean="0">
                <a:latin typeface="微软雅黑" panose="020B0503020204020204" pitchFamily="34" charset="-122"/>
                <a:ea typeface="微软雅黑" panose="020B0503020204020204" pitchFamily="34" charset="-122"/>
              </a:rPr>
              <a:t>    如：</a:t>
            </a:r>
            <a:r>
              <a:rPr lang="nl-NL" altLang="zh-CN" sz="1600" dirty="0" smtClean="0">
                <a:latin typeface="微软雅黑" panose="020B0503020204020204" pitchFamily="34" charset="-122"/>
                <a:ea typeface="微软雅黑" panose="020B0503020204020204" pitchFamily="34" charset="-122"/>
              </a:rPr>
              <a:t>drwxr-xr-x    2 root     root         4096 Aug  2  2006 bin</a:t>
            </a:r>
            <a:endParaRPr lang="en-US" altLang="zh-CN" sz="1600" dirty="0" smtClean="0">
              <a:latin typeface="微软雅黑" panose="020B0503020204020204" pitchFamily="34" charset="-122"/>
              <a:ea typeface="微软雅黑" panose="020B0503020204020204" pitchFamily="34" charset="-122"/>
            </a:endParaRPr>
          </a:p>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设备文件</a:t>
            </a:r>
          </a:p>
          <a:p>
            <a:pPr lvl="1" eaLnBrk="1" hangingPunct="1">
              <a:spcBef>
                <a:spcPts val="1200"/>
              </a:spcBef>
              <a:buSzPct val="50000"/>
              <a:buFont typeface="Wingdings" pitchFamily="2" charset="2"/>
              <a:buChar char="Ø"/>
            </a:pPr>
            <a:r>
              <a:rPr lang="zh-CN" altLang="en-US" sz="1800" dirty="0" smtClean="0">
                <a:latin typeface="微软雅黑" panose="020B0503020204020204" pitchFamily="34" charset="-122"/>
                <a:ea typeface="微软雅黑" panose="020B0503020204020204" pitchFamily="34" charset="-122"/>
              </a:rPr>
              <a:t>块设备文件：</a:t>
            </a:r>
            <a:r>
              <a:rPr lang="en-US" altLang="zh-CN" sz="1800" dirty="0" smtClean="0">
                <a:latin typeface="微软雅黑" panose="020B0503020204020204" pitchFamily="34" charset="-122"/>
                <a:ea typeface="微软雅黑" panose="020B0503020204020204" pitchFamily="34" charset="-122"/>
              </a:rPr>
              <a:t>b</a:t>
            </a:r>
            <a:r>
              <a:rPr lang="zh-CN" altLang="en-US" sz="1800" dirty="0" smtClean="0">
                <a:latin typeface="微软雅黑" panose="020B0503020204020204" pitchFamily="34" charset="-122"/>
                <a:ea typeface="微软雅黑" panose="020B0503020204020204" pitchFamily="34" charset="-122"/>
              </a:rPr>
              <a:t>字母开头</a:t>
            </a:r>
          </a:p>
          <a:p>
            <a:pPr lvl="1" eaLnBrk="1" hangingPunct="1">
              <a:spcBef>
                <a:spcPts val="1200"/>
              </a:spcBef>
              <a:buSzPct val="50000"/>
              <a:buFont typeface="Wingdings" pitchFamily="2" charset="2"/>
              <a:buNone/>
            </a:pPr>
            <a:r>
              <a:rPr lang="zh-CN" altLang="nl-NL" sz="1600" dirty="0" smtClean="0">
                <a:latin typeface="微软雅黑" panose="020B0503020204020204" pitchFamily="34" charset="-122"/>
                <a:ea typeface="微软雅黑" panose="020B0503020204020204" pitchFamily="34" charset="-122"/>
              </a:rPr>
              <a:t> 如：</a:t>
            </a:r>
            <a:r>
              <a:rPr lang="nl-NL" altLang="zh-CN" sz="1600" dirty="0" smtClean="0">
                <a:latin typeface="微软雅黑" panose="020B0503020204020204" pitchFamily="34" charset="-122"/>
                <a:ea typeface="微软雅黑" panose="020B0503020204020204" pitchFamily="34" charset="-122"/>
              </a:rPr>
              <a:t>brw-rw----    1 root     disk       3,   1 Jan 30  2003 hda1</a:t>
            </a:r>
          </a:p>
          <a:p>
            <a:pPr lvl="1" eaLnBrk="1" hangingPunct="1">
              <a:spcBef>
                <a:spcPts val="1200"/>
              </a:spcBef>
              <a:buSzPct val="50000"/>
              <a:buFont typeface="Wingdings" pitchFamily="2" charset="2"/>
              <a:buChar char="Ø"/>
            </a:pPr>
            <a:r>
              <a:rPr lang="zh-CN" altLang="en-US" sz="1800" dirty="0" smtClean="0">
                <a:latin typeface="微软雅黑" panose="020B0503020204020204" pitchFamily="34" charset="-122"/>
                <a:ea typeface="微软雅黑" panose="020B0503020204020204" pitchFamily="34" charset="-122"/>
              </a:rPr>
              <a:t>字符设备文件：</a:t>
            </a:r>
            <a:r>
              <a:rPr lang="en-US" altLang="zh-CN" sz="1800" dirty="0" smtClean="0">
                <a:latin typeface="微软雅黑" panose="020B0503020204020204" pitchFamily="34" charset="-122"/>
                <a:ea typeface="微软雅黑" panose="020B0503020204020204" pitchFamily="34" charset="-122"/>
              </a:rPr>
              <a:t>c</a:t>
            </a:r>
            <a:r>
              <a:rPr lang="zh-CN" altLang="en-US" sz="1800" dirty="0" smtClean="0">
                <a:latin typeface="微软雅黑" panose="020B0503020204020204" pitchFamily="34" charset="-122"/>
                <a:ea typeface="微软雅黑" panose="020B0503020204020204" pitchFamily="34" charset="-122"/>
              </a:rPr>
              <a:t>字母开头</a:t>
            </a:r>
          </a:p>
          <a:p>
            <a:pPr lvl="1" eaLnBrk="1" hangingPunct="1">
              <a:spcBef>
                <a:spcPts val="1200"/>
              </a:spcBef>
              <a:buSzPct val="50000"/>
              <a:buFont typeface="Wingdings" pitchFamily="2" charset="2"/>
              <a:buNone/>
            </a:pPr>
            <a:r>
              <a:rPr lang="zh-CN" altLang="en-US" sz="1600" dirty="0" smtClean="0">
                <a:latin typeface="微软雅黑" panose="020B0503020204020204" pitchFamily="34" charset="-122"/>
                <a:ea typeface="微软雅黑" panose="020B0503020204020204" pitchFamily="34" charset="-122"/>
              </a:rPr>
              <a:t> 如：</a:t>
            </a:r>
            <a:r>
              <a:rPr lang="en-US" altLang="zh-CN" sz="1600" dirty="0" err="1" smtClean="0">
                <a:latin typeface="微软雅黑" panose="020B0503020204020204" pitchFamily="34" charset="-122"/>
                <a:ea typeface="微软雅黑" panose="020B0503020204020204" pitchFamily="34" charset="-122"/>
              </a:rPr>
              <a:t>crw</a:t>
            </a:r>
            <a:r>
              <a:rPr lang="en-US" altLang="zh-CN" sz="1600" dirty="0" smtClean="0">
                <a:latin typeface="微软雅黑" panose="020B0503020204020204" pitchFamily="34" charset="-122"/>
                <a:ea typeface="微软雅黑" panose="020B0503020204020204" pitchFamily="34" charset="-122"/>
              </a:rPr>
              <a:t>-------    1 root     </a:t>
            </a:r>
            <a:r>
              <a:rPr lang="en-US" altLang="zh-CN" sz="1600" dirty="0" err="1" smtClean="0">
                <a:latin typeface="微软雅黑" panose="020B0503020204020204" pitchFamily="34" charset="-122"/>
                <a:ea typeface="微软雅黑" panose="020B0503020204020204" pitchFamily="34" charset="-122"/>
              </a:rPr>
              <a:t>root</a:t>
            </a:r>
            <a:r>
              <a:rPr lang="en-US" altLang="zh-CN" sz="1600" dirty="0" smtClean="0">
                <a:latin typeface="微软雅黑" panose="020B0503020204020204" pitchFamily="34" charset="-122"/>
                <a:ea typeface="微软雅黑" panose="020B0503020204020204" pitchFamily="34" charset="-122"/>
              </a:rPr>
              <a:t>       4,   1 Jul 31 13:49 tty1</a:t>
            </a:r>
          </a:p>
        </p:txBody>
      </p:sp>
    </p:spTree>
    <p:extLst>
      <p:ext uri="{BB962C8B-B14F-4D97-AF65-F5344CB8AC3E}">
        <p14:creationId xmlns:p14="http://schemas.microsoft.com/office/powerpoint/2010/main" val="28422220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3.6.2 Linux</a:t>
            </a:r>
            <a:r>
              <a:rPr lang="zh-CN" altLang="en-US" sz="3200" dirty="0" smtClean="0">
                <a:latin typeface="微软雅黑" panose="020B0503020204020204" pitchFamily="34" charset="-122"/>
                <a:ea typeface="微软雅黑" panose="020B0503020204020204" pitchFamily="34" charset="-122"/>
              </a:rPr>
              <a:t>文件属性的定义</a:t>
            </a:r>
          </a:p>
        </p:txBody>
      </p:sp>
      <p:sp>
        <p:nvSpPr>
          <p:cNvPr id="43011" name="Rectangle 3"/>
          <p:cNvSpPr>
            <a:spLocks noChangeArrowheads="1"/>
          </p:cNvSpPr>
          <p:nvPr/>
        </p:nvSpPr>
        <p:spPr bwMode="auto">
          <a:xfrm>
            <a:off x="539750" y="1116459"/>
            <a:ext cx="7704138" cy="1384995"/>
          </a:xfrm>
          <a:prstGeom prst="rect">
            <a:avLst/>
          </a:prstGeom>
          <a:solidFill>
            <a:srgbClr val="EEEEE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zh-CN" sz="1400" b="0" dirty="0">
                <a:latin typeface="微软雅黑" panose="020B0503020204020204" pitchFamily="34" charset="-122"/>
                <a:ea typeface="微软雅黑" panose="020B0503020204020204" pitchFamily="34" charset="-122"/>
              </a:rPr>
              <a:t>[</a:t>
            </a:r>
            <a:r>
              <a:rPr lang="en-US" altLang="zh-CN" sz="1400" b="0" dirty="0" err="1">
                <a:latin typeface="微软雅黑" panose="020B0503020204020204" pitchFamily="34" charset="-122"/>
                <a:ea typeface="微软雅黑" panose="020B0503020204020204" pitchFamily="34" charset="-122"/>
              </a:rPr>
              <a:t>root@localhost</a:t>
            </a:r>
            <a:r>
              <a:rPr lang="en-US" altLang="zh-CN" sz="1400" b="0" dirty="0">
                <a:latin typeface="微软雅黑" panose="020B0503020204020204" pitchFamily="34" charset="-122"/>
                <a:ea typeface="微软雅黑" panose="020B0503020204020204" pitchFamily="34" charset="-122"/>
              </a:rPr>
              <a:t> ~]# </a:t>
            </a:r>
            <a:r>
              <a:rPr lang="en-US" altLang="zh-CN" sz="1400" b="0" dirty="0" err="1">
                <a:latin typeface="微软雅黑" panose="020B0503020204020204" pitchFamily="34" charset="-122"/>
                <a:ea typeface="微软雅黑" panose="020B0503020204020204" pitchFamily="34" charset="-122"/>
              </a:rPr>
              <a:t>ls</a:t>
            </a:r>
            <a:r>
              <a:rPr lang="en-US" altLang="zh-CN" sz="1400" b="0" dirty="0">
                <a:latin typeface="微软雅黑" panose="020B0503020204020204" pitchFamily="34" charset="-122"/>
                <a:ea typeface="微软雅黑" panose="020B0503020204020204" pitchFamily="34" charset="-122"/>
              </a:rPr>
              <a:t> -</a:t>
            </a:r>
            <a:r>
              <a:rPr lang="en-US" altLang="zh-CN" sz="1400" b="0" dirty="0" err="1">
                <a:latin typeface="微软雅黑" panose="020B0503020204020204" pitchFamily="34" charset="-122"/>
                <a:ea typeface="微软雅黑" panose="020B0503020204020204" pitchFamily="34" charset="-122"/>
              </a:rPr>
              <a:t>lih</a:t>
            </a:r>
            <a:r>
              <a:rPr lang="en-US" altLang="zh-CN" sz="1400" b="0" dirty="0">
                <a:latin typeface="微软雅黑" panose="020B0503020204020204" pitchFamily="34" charset="-122"/>
                <a:ea typeface="微软雅黑" panose="020B0503020204020204" pitchFamily="34" charset="-122"/>
              </a:rPr>
              <a:t/>
            </a:r>
            <a:br>
              <a:rPr lang="en-US" altLang="zh-CN" sz="1400" b="0" dirty="0">
                <a:latin typeface="微软雅黑" panose="020B0503020204020204" pitchFamily="34" charset="-122"/>
                <a:ea typeface="微软雅黑" panose="020B0503020204020204" pitchFamily="34" charset="-122"/>
              </a:rPr>
            </a:br>
            <a:r>
              <a:rPr lang="zh-CN" altLang="en-US" sz="1400" b="0" dirty="0">
                <a:latin typeface="微软雅黑" panose="020B0503020204020204" pitchFamily="34" charset="-122"/>
                <a:ea typeface="微软雅黑" panose="020B0503020204020204" pitchFamily="34" charset="-122"/>
              </a:rPr>
              <a:t>总计 </a:t>
            </a:r>
            <a:r>
              <a:rPr lang="en-US" altLang="zh-CN" sz="1400" b="0" dirty="0">
                <a:latin typeface="微软雅黑" panose="020B0503020204020204" pitchFamily="34" charset="-122"/>
                <a:ea typeface="微软雅黑" panose="020B0503020204020204" pitchFamily="34" charset="-122"/>
              </a:rPr>
              <a:t>104K</a:t>
            </a:r>
            <a:br>
              <a:rPr lang="en-US" altLang="zh-CN" sz="1400" b="0" dirty="0">
                <a:latin typeface="微软雅黑" panose="020B0503020204020204" pitchFamily="34" charset="-122"/>
                <a:ea typeface="微软雅黑" panose="020B0503020204020204" pitchFamily="34" charset="-122"/>
              </a:rPr>
            </a:br>
            <a:r>
              <a:rPr lang="en-US" altLang="zh-CN" sz="1400" b="0" dirty="0">
                <a:latin typeface="微软雅黑" panose="020B0503020204020204" pitchFamily="34" charset="-122"/>
                <a:ea typeface="微软雅黑" panose="020B0503020204020204" pitchFamily="34" charset="-122"/>
              </a:rPr>
              <a:t>2408830 </a:t>
            </a:r>
            <a:r>
              <a:rPr lang="en-US" altLang="zh-CN" sz="1400" b="0" dirty="0" err="1">
                <a:latin typeface="微软雅黑" panose="020B0503020204020204" pitchFamily="34" charset="-122"/>
                <a:ea typeface="微软雅黑" panose="020B0503020204020204" pitchFamily="34" charset="-122"/>
              </a:rPr>
              <a:t>drwxr</a:t>
            </a:r>
            <a:r>
              <a:rPr lang="en-US" altLang="zh-CN" sz="1400" b="0" dirty="0">
                <a:latin typeface="微软雅黑" panose="020B0503020204020204" pitchFamily="34" charset="-122"/>
                <a:ea typeface="微软雅黑" panose="020B0503020204020204" pitchFamily="34" charset="-122"/>
              </a:rPr>
              <a:t>-</a:t>
            </a:r>
            <a:r>
              <a:rPr lang="en-US" altLang="zh-CN" sz="1400" b="0" dirty="0" err="1">
                <a:latin typeface="微软雅黑" panose="020B0503020204020204" pitchFamily="34" charset="-122"/>
                <a:ea typeface="微软雅黑" panose="020B0503020204020204" pitchFamily="34" charset="-122"/>
              </a:rPr>
              <a:t>xr</a:t>
            </a:r>
            <a:r>
              <a:rPr lang="en-US" altLang="zh-CN" sz="1400" b="0" dirty="0">
                <a:latin typeface="微软雅黑" panose="020B0503020204020204" pitchFamily="34" charset="-122"/>
                <a:ea typeface="微软雅黑" panose="020B0503020204020204" pitchFamily="34" charset="-122"/>
              </a:rPr>
              <a:t>-x 2 root </a:t>
            </a:r>
            <a:r>
              <a:rPr lang="en-US" altLang="zh-CN" sz="1400" b="0" dirty="0" err="1">
                <a:latin typeface="微软雅黑" panose="020B0503020204020204" pitchFamily="34" charset="-122"/>
                <a:ea typeface="微软雅黑" panose="020B0503020204020204" pitchFamily="34" charset="-122"/>
              </a:rPr>
              <a:t>root</a:t>
            </a:r>
            <a:r>
              <a:rPr lang="en-US" altLang="zh-CN" sz="1400" b="0" dirty="0">
                <a:latin typeface="微软雅黑" panose="020B0503020204020204" pitchFamily="34" charset="-122"/>
                <a:ea typeface="微软雅黑" panose="020B0503020204020204" pitchFamily="34" charset="-122"/>
              </a:rPr>
              <a:t>   4.0K  04-21 12:46 mkuml-2004.07.17</a:t>
            </a:r>
            <a:br>
              <a:rPr lang="en-US" altLang="zh-CN" sz="1400" b="0" dirty="0">
                <a:latin typeface="微软雅黑" panose="020B0503020204020204" pitchFamily="34" charset="-122"/>
                <a:ea typeface="微软雅黑" panose="020B0503020204020204" pitchFamily="34" charset="-122"/>
              </a:rPr>
            </a:br>
            <a:r>
              <a:rPr lang="en-US" altLang="zh-CN" sz="1400" b="0" dirty="0">
                <a:latin typeface="微软雅黑" panose="020B0503020204020204" pitchFamily="34" charset="-122"/>
                <a:ea typeface="微软雅黑" panose="020B0503020204020204" pitchFamily="34" charset="-122"/>
              </a:rPr>
              <a:t>2408260 </a:t>
            </a:r>
            <a:r>
              <a:rPr lang="en-US" altLang="zh-CN" sz="1400" b="0" dirty="0" err="1">
                <a:latin typeface="微软雅黑" panose="020B0503020204020204" pitchFamily="34" charset="-122"/>
                <a:ea typeface="微软雅黑" panose="020B0503020204020204" pitchFamily="34" charset="-122"/>
              </a:rPr>
              <a:t>drwxr</a:t>
            </a:r>
            <a:r>
              <a:rPr lang="en-US" altLang="zh-CN" sz="1400" b="0" dirty="0">
                <a:latin typeface="微软雅黑" panose="020B0503020204020204" pitchFamily="34" charset="-122"/>
                <a:ea typeface="微软雅黑" panose="020B0503020204020204" pitchFamily="34" charset="-122"/>
              </a:rPr>
              <a:t>-</a:t>
            </a:r>
            <a:r>
              <a:rPr lang="en-US" altLang="zh-CN" sz="1400" b="0" dirty="0" err="1">
                <a:latin typeface="微软雅黑" panose="020B0503020204020204" pitchFamily="34" charset="-122"/>
                <a:ea typeface="微软雅黑" panose="020B0503020204020204" pitchFamily="34" charset="-122"/>
              </a:rPr>
              <a:t>xr</a:t>
            </a:r>
            <a:r>
              <a:rPr lang="en-US" altLang="zh-CN" sz="1400" b="0" dirty="0">
                <a:latin typeface="微软雅黑" panose="020B0503020204020204" pitchFamily="34" charset="-122"/>
                <a:ea typeface="微软雅黑" panose="020B0503020204020204" pitchFamily="34" charset="-122"/>
              </a:rPr>
              <a:t>-x 2 root </a:t>
            </a:r>
            <a:r>
              <a:rPr lang="en-US" altLang="zh-CN" sz="1400" b="0" dirty="0" err="1">
                <a:latin typeface="微软雅黑" panose="020B0503020204020204" pitchFamily="34" charset="-122"/>
                <a:ea typeface="微软雅黑" panose="020B0503020204020204" pitchFamily="34" charset="-122"/>
              </a:rPr>
              <a:t>root</a:t>
            </a:r>
            <a:r>
              <a:rPr lang="en-US" altLang="zh-CN" sz="1400" b="0" dirty="0">
                <a:latin typeface="微软雅黑" panose="020B0503020204020204" pitchFamily="34" charset="-122"/>
                <a:ea typeface="微软雅黑" panose="020B0503020204020204" pitchFamily="34" charset="-122"/>
              </a:rPr>
              <a:t>   4.0K  04-21 22:15 </a:t>
            </a:r>
            <a:r>
              <a:rPr lang="en-US" altLang="zh-CN" sz="1400" b="0" dirty="0" err="1">
                <a:latin typeface="微软雅黑" panose="020B0503020204020204" pitchFamily="34" charset="-122"/>
                <a:ea typeface="微软雅黑" panose="020B0503020204020204" pitchFamily="34" charset="-122"/>
              </a:rPr>
              <a:t>mydir</a:t>
            </a:r>
            <a:r>
              <a:rPr lang="en-US" altLang="zh-CN" sz="1400" b="0" dirty="0">
                <a:latin typeface="微软雅黑" panose="020B0503020204020204" pitchFamily="34" charset="-122"/>
                <a:ea typeface="微软雅黑" panose="020B0503020204020204" pitchFamily="34" charset="-122"/>
              </a:rPr>
              <a:t/>
            </a:r>
            <a:br>
              <a:rPr lang="en-US" altLang="zh-CN" sz="1400" b="0" dirty="0">
                <a:latin typeface="微软雅黑" panose="020B0503020204020204" pitchFamily="34" charset="-122"/>
                <a:ea typeface="微软雅黑" panose="020B0503020204020204" pitchFamily="34" charset="-122"/>
              </a:rPr>
            </a:br>
            <a:r>
              <a:rPr lang="en-US" altLang="zh-CN" sz="1400" b="0" dirty="0">
                <a:latin typeface="微软雅黑" panose="020B0503020204020204" pitchFamily="34" charset="-122"/>
                <a:ea typeface="微软雅黑" panose="020B0503020204020204" pitchFamily="34" charset="-122"/>
              </a:rPr>
              <a:t>2408258 </a:t>
            </a:r>
            <a:r>
              <a:rPr lang="en-US" altLang="zh-CN" sz="1400" b="0" dirty="0" err="1">
                <a:latin typeface="微软雅黑" panose="020B0503020204020204" pitchFamily="34" charset="-122"/>
                <a:ea typeface="微软雅黑" panose="020B0503020204020204" pitchFamily="34" charset="-122"/>
              </a:rPr>
              <a:t>lrwxrwxrwx</a:t>
            </a:r>
            <a:r>
              <a:rPr lang="en-US" altLang="zh-CN" sz="1400" b="0" dirty="0">
                <a:latin typeface="微软雅黑" panose="020B0503020204020204" pitchFamily="34" charset="-122"/>
                <a:ea typeface="微软雅黑" panose="020B0503020204020204" pitchFamily="34" charset="-122"/>
              </a:rPr>
              <a:t> 1 root </a:t>
            </a:r>
            <a:r>
              <a:rPr lang="en-US" altLang="zh-CN" sz="1400" b="0" dirty="0" err="1">
                <a:latin typeface="微软雅黑" panose="020B0503020204020204" pitchFamily="34" charset="-122"/>
                <a:ea typeface="微软雅黑" panose="020B0503020204020204" pitchFamily="34" charset="-122"/>
              </a:rPr>
              <a:t>root</a:t>
            </a:r>
            <a:r>
              <a:rPr lang="en-US" altLang="zh-CN" sz="1400" b="0" dirty="0">
                <a:latin typeface="微软雅黑" panose="020B0503020204020204" pitchFamily="34" charset="-122"/>
                <a:ea typeface="微软雅黑" panose="020B0503020204020204" pitchFamily="34" charset="-122"/>
              </a:rPr>
              <a:t>   7     04-21 22:16 sun001.txt -&gt; sun.txt</a:t>
            </a:r>
            <a:br>
              <a:rPr lang="en-US" altLang="zh-CN" sz="1400" b="0" dirty="0">
                <a:latin typeface="微软雅黑" panose="020B0503020204020204" pitchFamily="34" charset="-122"/>
                <a:ea typeface="微软雅黑" panose="020B0503020204020204" pitchFamily="34" charset="-122"/>
              </a:rPr>
            </a:br>
            <a:r>
              <a:rPr lang="en-US" altLang="zh-CN" sz="1400" b="0" dirty="0">
                <a:latin typeface="微软雅黑" panose="020B0503020204020204" pitchFamily="34" charset="-122"/>
                <a:ea typeface="微软雅黑" panose="020B0503020204020204" pitchFamily="34" charset="-122"/>
              </a:rPr>
              <a:t>2408263 -</a:t>
            </a:r>
            <a:r>
              <a:rPr lang="en-US" altLang="zh-CN" sz="1400" b="0" dirty="0" err="1">
                <a:latin typeface="微软雅黑" panose="020B0503020204020204" pitchFamily="34" charset="-122"/>
                <a:ea typeface="微软雅黑" panose="020B0503020204020204" pitchFamily="34" charset="-122"/>
              </a:rPr>
              <a:t>rw</a:t>
            </a:r>
            <a:r>
              <a:rPr lang="en-US" altLang="zh-CN" sz="1400" b="0" dirty="0">
                <a:latin typeface="微软雅黑" panose="020B0503020204020204" pitchFamily="34" charset="-122"/>
                <a:ea typeface="微软雅黑" panose="020B0503020204020204" pitchFamily="34" charset="-122"/>
              </a:rPr>
              <a:t>-r--r-- 2 root </a:t>
            </a:r>
            <a:r>
              <a:rPr lang="en-US" altLang="zh-CN" sz="1400" b="0" dirty="0" err="1">
                <a:latin typeface="微软雅黑" panose="020B0503020204020204" pitchFamily="34" charset="-122"/>
                <a:ea typeface="微软雅黑" panose="020B0503020204020204" pitchFamily="34" charset="-122"/>
              </a:rPr>
              <a:t>root</a:t>
            </a:r>
            <a:r>
              <a:rPr lang="en-US" altLang="zh-CN" sz="1400" b="0" dirty="0">
                <a:latin typeface="微软雅黑" panose="020B0503020204020204" pitchFamily="34" charset="-122"/>
                <a:ea typeface="微软雅黑" panose="020B0503020204020204" pitchFamily="34" charset="-122"/>
              </a:rPr>
              <a:t>   39K   04-20 14:17 sun.txt</a:t>
            </a:r>
          </a:p>
        </p:txBody>
      </p:sp>
      <p:sp>
        <p:nvSpPr>
          <p:cNvPr id="43012" name="Rectangle 4"/>
          <p:cNvSpPr>
            <a:spLocks noChangeArrowheads="1"/>
          </p:cNvSpPr>
          <p:nvPr/>
        </p:nvSpPr>
        <p:spPr bwMode="auto">
          <a:xfrm>
            <a:off x="323528" y="2348880"/>
            <a:ext cx="8569325" cy="4186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ormAutofit/>
          </a:bodyPr>
          <a:lstStyle/>
          <a:p>
            <a:pPr>
              <a:spcBef>
                <a:spcPts val="600"/>
              </a:spcBef>
            </a:pPr>
            <a:r>
              <a:rPr lang="zh-CN" altLang="en-US" sz="1600" b="0" dirty="0" smtClean="0">
                <a:latin typeface="微软雅黑" panose="020B0503020204020204" pitchFamily="34" charset="-122"/>
                <a:ea typeface="微软雅黑" panose="020B0503020204020204" pitchFamily="34" charset="-122"/>
              </a:rPr>
              <a:t>第一</a:t>
            </a:r>
            <a:r>
              <a:rPr lang="zh-CN" altLang="en-US" sz="1600" b="0" dirty="0">
                <a:latin typeface="微软雅黑" panose="020B0503020204020204" pitchFamily="34" charset="-122"/>
                <a:ea typeface="微软雅黑" panose="020B0503020204020204" pitchFamily="34" charset="-122"/>
              </a:rPr>
              <a:t>字段：</a:t>
            </a:r>
            <a:r>
              <a:rPr lang="en-US" altLang="zh-CN" sz="1600" b="0" dirty="0" err="1">
                <a:latin typeface="微软雅黑" panose="020B0503020204020204" pitchFamily="34" charset="-122"/>
                <a:ea typeface="微软雅黑" panose="020B0503020204020204" pitchFamily="34" charset="-122"/>
              </a:rPr>
              <a:t>inode</a:t>
            </a:r>
            <a:r>
              <a:rPr lang="zh-CN" altLang="en-US" sz="1600" b="0" dirty="0">
                <a:latin typeface="微软雅黑" panose="020B0503020204020204" pitchFamily="34" charset="-122"/>
                <a:ea typeface="微软雅黑" panose="020B0503020204020204" pitchFamily="34" charset="-122"/>
              </a:rPr>
              <a:t>；</a:t>
            </a:r>
          </a:p>
          <a:p>
            <a:pPr lvl="1">
              <a:spcBef>
                <a:spcPts val="600"/>
              </a:spcBef>
            </a:pPr>
            <a:r>
              <a:rPr lang="en-US" altLang="zh-CN" sz="1400" b="0" dirty="0" err="1" smtClean="0">
                <a:latin typeface="微软雅黑" panose="020B0503020204020204" pitchFamily="34" charset="-122"/>
                <a:ea typeface="微软雅黑" panose="020B0503020204020204" pitchFamily="34" charset="-122"/>
              </a:rPr>
              <a:t>inode</a:t>
            </a:r>
            <a:r>
              <a:rPr lang="en-US" altLang="zh-CN" sz="1400" b="0" dirty="0" smtClean="0">
                <a:latin typeface="微软雅黑" panose="020B0503020204020204" pitchFamily="34" charset="-122"/>
                <a:ea typeface="微软雅黑" panose="020B0503020204020204" pitchFamily="34" charset="-122"/>
              </a:rPr>
              <a:t> </a:t>
            </a:r>
            <a:r>
              <a:rPr lang="zh-CN" altLang="en-US" sz="1400" b="0" dirty="0">
                <a:latin typeface="微软雅黑" panose="020B0503020204020204" pitchFamily="34" charset="-122"/>
                <a:ea typeface="微软雅黑" panose="020B0503020204020204" pitchFamily="34" charset="-122"/>
              </a:rPr>
              <a:t>：索引节点。每个存储设备或存储设备的分区（存储设备是硬盘、软盘、</a:t>
            </a:r>
            <a:r>
              <a:rPr lang="en-US" altLang="zh-CN" sz="1400" b="0" dirty="0">
                <a:latin typeface="微软雅黑" panose="020B0503020204020204" pitchFamily="34" charset="-122"/>
                <a:ea typeface="微软雅黑" panose="020B0503020204020204" pitchFamily="34" charset="-122"/>
              </a:rPr>
              <a:t>U</a:t>
            </a:r>
            <a:r>
              <a:rPr lang="zh-CN" altLang="en-US" sz="1400" b="0" dirty="0">
                <a:latin typeface="微软雅黑" panose="020B0503020204020204" pitchFamily="34" charset="-122"/>
                <a:ea typeface="微软雅黑" panose="020B0503020204020204" pitchFamily="34" charset="-122"/>
              </a:rPr>
              <a:t>盘 </a:t>
            </a:r>
            <a:r>
              <a:rPr lang="en-US" altLang="zh-CN" sz="1400" b="0" dirty="0">
                <a:latin typeface="微软雅黑" panose="020B0503020204020204" pitchFamily="34" charset="-122"/>
                <a:ea typeface="微软雅黑" panose="020B0503020204020204" pitchFamily="34" charset="-122"/>
              </a:rPr>
              <a:t>... ... </a:t>
            </a:r>
            <a:r>
              <a:rPr lang="zh-CN" altLang="en-US" sz="1400" b="0" dirty="0">
                <a:latin typeface="微软雅黑" panose="020B0503020204020204" pitchFamily="34" charset="-122"/>
                <a:ea typeface="微软雅黑" panose="020B0503020204020204" pitchFamily="34" charset="-122"/>
              </a:rPr>
              <a:t>）被格式化为文件系统后，应该有两部份，一部份是</a:t>
            </a:r>
            <a:r>
              <a:rPr lang="en-US" altLang="zh-CN" sz="1400" b="0" dirty="0" err="1">
                <a:latin typeface="微软雅黑" panose="020B0503020204020204" pitchFamily="34" charset="-122"/>
                <a:ea typeface="微软雅黑" panose="020B0503020204020204" pitchFamily="34" charset="-122"/>
              </a:rPr>
              <a:t>inode</a:t>
            </a:r>
            <a:r>
              <a:rPr lang="zh-CN" altLang="en-US" sz="1400" b="0" dirty="0">
                <a:latin typeface="微软雅黑" panose="020B0503020204020204" pitchFamily="34" charset="-122"/>
                <a:ea typeface="微软雅黑" panose="020B0503020204020204" pitchFamily="34" charset="-122"/>
              </a:rPr>
              <a:t>，另一部份是</a:t>
            </a:r>
            <a:r>
              <a:rPr lang="en-US" altLang="zh-CN" sz="1400" b="0" dirty="0">
                <a:latin typeface="微软雅黑" panose="020B0503020204020204" pitchFamily="34" charset="-122"/>
                <a:ea typeface="微软雅黑" panose="020B0503020204020204" pitchFamily="34" charset="-122"/>
              </a:rPr>
              <a:t>Block</a:t>
            </a:r>
            <a:r>
              <a:rPr lang="zh-CN" altLang="en-US" sz="1400" b="0" dirty="0">
                <a:latin typeface="微软雅黑" panose="020B0503020204020204" pitchFamily="34" charset="-122"/>
                <a:ea typeface="微软雅黑" panose="020B0503020204020204" pitchFamily="34" charset="-122"/>
              </a:rPr>
              <a:t>，</a:t>
            </a:r>
            <a:r>
              <a:rPr lang="en-US" altLang="zh-CN" sz="1400" b="0" dirty="0">
                <a:latin typeface="微软雅黑" panose="020B0503020204020204" pitchFamily="34" charset="-122"/>
                <a:ea typeface="微软雅黑" panose="020B0503020204020204" pitchFamily="34" charset="-122"/>
              </a:rPr>
              <a:t>Block</a:t>
            </a:r>
            <a:r>
              <a:rPr lang="zh-CN" altLang="en-US" sz="1400" b="0" dirty="0">
                <a:latin typeface="微软雅黑" panose="020B0503020204020204" pitchFamily="34" charset="-122"/>
                <a:ea typeface="微软雅黑" panose="020B0503020204020204" pitchFamily="34" charset="-122"/>
              </a:rPr>
              <a:t>是用来存储数据用的。而</a:t>
            </a:r>
            <a:r>
              <a:rPr lang="en-US" altLang="zh-CN" sz="1400" b="0" dirty="0" err="1">
                <a:latin typeface="微软雅黑" panose="020B0503020204020204" pitchFamily="34" charset="-122"/>
                <a:ea typeface="微软雅黑" panose="020B0503020204020204" pitchFamily="34" charset="-122"/>
              </a:rPr>
              <a:t>inode</a:t>
            </a:r>
            <a:r>
              <a:rPr lang="zh-CN" altLang="en-US" sz="1400" b="0" dirty="0">
                <a:latin typeface="微软雅黑" panose="020B0503020204020204" pitchFamily="34" charset="-122"/>
                <a:ea typeface="微软雅黑" panose="020B0503020204020204" pitchFamily="34" charset="-122"/>
              </a:rPr>
              <a:t>是用来存储这些数据的信息，这些信息包括文件大小、属主、归属的用户组、读写权限等。</a:t>
            </a:r>
            <a:r>
              <a:rPr lang="en-US" altLang="zh-CN" sz="1400" b="0" dirty="0" err="1">
                <a:latin typeface="微软雅黑" panose="020B0503020204020204" pitchFamily="34" charset="-122"/>
                <a:ea typeface="微软雅黑" panose="020B0503020204020204" pitchFamily="34" charset="-122"/>
              </a:rPr>
              <a:t>inode</a:t>
            </a:r>
            <a:r>
              <a:rPr lang="zh-CN" altLang="en-US" sz="1400" b="0" dirty="0">
                <a:latin typeface="微软雅黑" panose="020B0503020204020204" pitchFamily="34" charset="-122"/>
                <a:ea typeface="微软雅黑" panose="020B0503020204020204" pitchFamily="34" charset="-122"/>
              </a:rPr>
              <a:t>为每个文件进行信息索引，所以就有了</a:t>
            </a:r>
            <a:r>
              <a:rPr lang="en-US" altLang="zh-CN" sz="1400" b="0" dirty="0" err="1">
                <a:latin typeface="微软雅黑" panose="020B0503020204020204" pitchFamily="34" charset="-122"/>
                <a:ea typeface="微软雅黑" panose="020B0503020204020204" pitchFamily="34" charset="-122"/>
              </a:rPr>
              <a:t>inode</a:t>
            </a:r>
            <a:r>
              <a:rPr lang="zh-CN" altLang="en-US" sz="1400" b="0" dirty="0">
                <a:latin typeface="微软雅黑" panose="020B0503020204020204" pitchFamily="34" charset="-122"/>
                <a:ea typeface="微软雅黑" panose="020B0503020204020204" pitchFamily="34" charset="-122"/>
              </a:rPr>
              <a:t>的数值。操作系统根据指令，能通过</a:t>
            </a:r>
            <a:r>
              <a:rPr lang="en-US" altLang="zh-CN" sz="1400" b="0" dirty="0" err="1">
                <a:latin typeface="微软雅黑" panose="020B0503020204020204" pitchFamily="34" charset="-122"/>
                <a:ea typeface="微软雅黑" panose="020B0503020204020204" pitchFamily="34" charset="-122"/>
              </a:rPr>
              <a:t>inode</a:t>
            </a:r>
            <a:r>
              <a:rPr lang="zh-CN" altLang="en-US" sz="1400" b="0" dirty="0">
                <a:latin typeface="微软雅黑" panose="020B0503020204020204" pitchFamily="34" charset="-122"/>
                <a:ea typeface="微软雅黑" panose="020B0503020204020204" pitchFamily="34" charset="-122"/>
              </a:rPr>
              <a:t>值最快的找到相对应的文件</a:t>
            </a:r>
            <a:r>
              <a:rPr lang="zh-CN" altLang="en-US" sz="1400" b="0" dirty="0" smtClean="0">
                <a:latin typeface="微软雅黑" panose="020B0503020204020204" pitchFamily="34" charset="-122"/>
                <a:ea typeface="微软雅黑" panose="020B0503020204020204" pitchFamily="34" charset="-122"/>
              </a:rPr>
              <a:t>。</a:t>
            </a:r>
            <a:endParaRPr lang="en-US" altLang="zh-CN" sz="14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第二</a:t>
            </a:r>
            <a:r>
              <a:rPr lang="zh-CN" altLang="en-US" sz="1600" b="0" dirty="0">
                <a:latin typeface="微软雅黑" panose="020B0503020204020204" pitchFamily="34" charset="-122"/>
                <a:ea typeface="微软雅黑" panose="020B0503020204020204" pitchFamily="34" charset="-122"/>
              </a:rPr>
              <a:t>字段：文件种类和权限</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第三</a:t>
            </a:r>
            <a:r>
              <a:rPr lang="zh-CN" altLang="en-US" sz="1600" b="0" dirty="0">
                <a:latin typeface="微软雅黑" panose="020B0503020204020204" pitchFamily="34" charset="-122"/>
                <a:ea typeface="微软雅黑" panose="020B0503020204020204" pitchFamily="34" charset="-122"/>
              </a:rPr>
              <a:t>字段：硬链接个数</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第四</a:t>
            </a:r>
            <a:r>
              <a:rPr lang="zh-CN" altLang="en-US" sz="1600" b="0" dirty="0">
                <a:latin typeface="微软雅黑" panose="020B0503020204020204" pitchFamily="34" charset="-122"/>
                <a:ea typeface="微软雅黑" panose="020B0503020204020204" pitchFamily="34" charset="-122"/>
              </a:rPr>
              <a:t>字段：属主</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第五</a:t>
            </a:r>
            <a:r>
              <a:rPr lang="zh-CN" altLang="en-US" sz="1600" b="0" dirty="0">
                <a:latin typeface="微软雅黑" panose="020B0503020204020204" pitchFamily="34" charset="-122"/>
                <a:ea typeface="微软雅黑" panose="020B0503020204020204" pitchFamily="34" charset="-122"/>
              </a:rPr>
              <a:t>字段：所归属的组</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第六</a:t>
            </a:r>
            <a:r>
              <a:rPr lang="zh-CN" altLang="en-US" sz="1600" b="0" dirty="0">
                <a:latin typeface="微软雅黑" panose="020B0503020204020204" pitchFamily="34" charset="-122"/>
                <a:ea typeface="微软雅黑" panose="020B0503020204020204" pitchFamily="34" charset="-122"/>
              </a:rPr>
              <a:t>字段：文件或目录的大小</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第七</a:t>
            </a:r>
            <a:r>
              <a:rPr lang="zh-CN" altLang="en-US" sz="1600" b="0" dirty="0">
                <a:latin typeface="微软雅黑" panose="020B0503020204020204" pitchFamily="34" charset="-122"/>
                <a:ea typeface="微软雅黑" panose="020B0503020204020204" pitchFamily="34" charset="-122"/>
              </a:rPr>
              <a:t>字段和第八字段：最后访问或修改时间</a:t>
            </a:r>
            <a:r>
              <a:rPr lang="zh-CN" altLang="en-US" sz="1600" b="0" dirty="0" smtClean="0">
                <a:latin typeface="微软雅黑" panose="020B0503020204020204" pitchFamily="34" charset="-122"/>
                <a:ea typeface="微软雅黑" panose="020B0503020204020204" pitchFamily="34" charset="-122"/>
              </a:rPr>
              <a:t>；</a:t>
            </a:r>
            <a:endParaRPr lang="en-US" altLang="zh-CN" sz="1600" b="0" dirty="0" smtClean="0">
              <a:latin typeface="微软雅黑" panose="020B0503020204020204" pitchFamily="34" charset="-122"/>
              <a:ea typeface="微软雅黑" panose="020B0503020204020204" pitchFamily="34" charset="-122"/>
            </a:endParaRPr>
          </a:p>
          <a:p>
            <a:pPr>
              <a:spcBef>
                <a:spcPts val="600"/>
              </a:spcBef>
            </a:pPr>
            <a:r>
              <a:rPr lang="zh-CN" altLang="en-US" sz="1600" b="0" dirty="0" smtClean="0">
                <a:latin typeface="微软雅黑" panose="020B0503020204020204" pitchFamily="34" charset="-122"/>
                <a:ea typeface="微软雅黑" panose="020B0503020204020204" pitchFamily="34" charset="-122"/>
              </a:rPr>
              <a:t>第九</a:t>
            </a:r>
            <a:r>
              <a:rPr lang="zh-CN" altLang="en-US" sz="1600" b="0" dirty="0">
                <a:latin typeface="微软雅黑" panose="020B0503020204020204" pitchFamily="34" charset="-122"/>
                <a:ea typeface="微软雅黑" panose="020B0503020204020204" pitchFamily="34" charset="-122"/>
              </a:rPr>
              <a:t>字段：文件名或目录名</a:t>
            </a:r>
          </a:p>
        </p:txBody>
      </p:sp>
    </p:spTree>
    <p:extLst>
      <p:ext uri="{BB962C8B-B14F-4D97-AF65-F5344CB8AC3E}">
        <p14:creationId xmlns:p14="http://schemas.microsoft.com/office/powerpoint/2010/main" val="3707319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
          <p:cNvGrpSpPr>
            <a:grpSpLocks/>
          </p:cNvGrpSpPr>
          <p:nvPr/>
        </p:nvGrpSpPr>
        <p:grpSpPr bwMode="auto">
          <a:xfrm>
            <a:off x="395536" y="692696"/>
            <a:ext cx="8382198" cy="5400600"/>
            <a:chOff x="120" y="605"/>
            <a:chExt cx="5640" cy="3173"/>
          </a:xfrm>
        </p:grpSpPr>
        <p:sp>
          <p:nvSpPr>
            <p:cNvPr id="7" name="Text Box 4"/>
            <p:cNvSpPr txBox="1">
              <a:spLocks noChangeArrowheads="1"/>
            </p:cNvSpPr>
            <p:nvPr/>
          </p:nvSpPr>
          <p:spPr bwMode="auto">
            <a:xfrm>
              <a:off x="1830" y="1083"/>
              <a:ext cx="1471"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zh-CN" altLang="en-US" sz="1600">
                  <a:latin typeface="华文细黑" panose="02010600040101010101" pitchFamily="2" charset="-122"/>
                  <a:ea typeface="华文细黑" panose="02010600040101010101" pitchFamily="2" charset="-122"/>
                </a:rPr>
                <a:t>一个小型档案系统</a:t>
              </a:r>
            </a:p>
          </p:txBody>
        </p:sp>
        <p:sp>
          <p:nvSpPr>
            <p:cNvPr id="8" name="Text Box 5"/>
            <p:cNvSpPr txBox="1">
              <a:spLocks noChangeArrowheads="1"/>
            </p:cNvSpPr>
            <p:nvPr/>
          </p:nvSpPr>
          <p:spPr bwMode="auto">
            <a:xfrm>
              <a:off x="1891" y="1579"/>
              <a:ext cx="1333"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en-US" altLang="zh-CN" sz="1600">
                  <a:latin typeface="华文细黑" panose="02010600040101010101" pitchFamily="2" charset="-122"/>
                  <a:ea typeface="华文细黑" panose="02010600040101010101" pitchFamily="2" charset="-122"/>
                </a:rPr>
                <a:t>Unix </a:t>
              </a:r>
              <a:r>
                <a:rPr lang="zh-CN" altLang="en-US" sz="1600">
                  <a:latin typeface="华文细黑" panose="02010600040101010101" pitchFamily="2" charset="-122"/>
                  <a:ea typeface="华文细黑" panose="02010600040101010101" pitchFamily="2" charset="-122"/>
                </a:rPr>
                <a:t>的正式诞生</a:t>
              </a:r>
            </a:p>
          </p:txBody>
        </p:sp>
        <p:sp>
          <p:nvSpPr>
            <p:cNvPr id="9" name="Text Box 6"/>
            <p:cNvSpPr txBox="1">
              <a:spLocks noChangeArrowheads="1"/>
            </p:cNvSpPr>
            <p:nvPr/>
          </p:nvSpPr>
          <p:spPr bwMode="auto">
            <a:xfrm>
              <a:off x="1894" y="2084"/>
              <a:ext cx="1375"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zh-CN" altLang="en-US" sz="1600">
                  <a:latin typeface="华文细黑" panose="02010600040101010101" pitchFamily="2" charset="-122"/>
                  <a:ea typeface="华文细黑" panose="02010600040101010101" pitchFamily="2" charset="-122"/>
                </a:rPr>
                <a:t>重要的 </a:t>
              </a:r>
              <a:r>
                <a:rPr lang="en-US" altLang="zh-CN" sz="1600">
                  <a:latin typeface="华文细黑" panose="02010600040101010101" pitchFamily="2" charset="-122"/>
                  <a:ea typeface="华文细黑" panose="02010600040101010101" pitchFamily="2" charset="-122"/>
                </a:rPr>
                <a:t>Unix </a:t>
              </a:r>
              <a:r>
                <a:rPr lang="zh-CN" altLang="en-US" sz="1600">
                  <a:latin typeface="华文细黑" panose="02010600040101010101" pitchFamily="2" charset="-122"/>
                  <a:ea typeface="华文细黑" panose="02010600040101010101" pitchFamily="2" charset="-122"/>
                </a:rPr>
                <a:t>分支</a:t>
              </a:r>
            </a:p>
          </p:txBody>
        </p:sp>
        <p:sp>
          <p:nvSpPr>
            <p:cNvPr id="10" name="Text Box 7"/>
            <p:cNvSpPr txBox="1">
              <a:spLocks noChangeArrowheads="1"/>
            </p:cNvSpPr>
            <p:nvPr/>
          </p:nvSpPr>
          <p:spPr bwMode="auto">
            <a:xfrm>
              <a:off x="1738" y="2551"/>
              <a:ext cx="1718"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zh-CN" altLang="en-US" sz="1600">
                  <a:latin typeface="华文细黑" panose="02010600040101010101" pitchFamily="2" charset="-122"/>
                  <a:ea typeface="华文细黑" panose="02010600040101010101" pitchFamily="2" charset="-122"/>
                </a:rPr>
                <a:t>百家齐鸣的 </a:t>
              </a:r>
              <a:r>
                <a:rPr lang="en-US" altLang="zh-CN" sz="1600">
                  <a:latin typeface="华文细黑" panose="02010600040101010101" pitchFamily="2" charset="-122"/>
                  <a:ea typeface="华文细黑" panose="02010600040101010101" pitchFamily="2" charset="-122"/>
                </a:rPr>
                <a:t>Unix </a:t>
              </a:r>
              <a:r>
                <a:rPr lang="zh-CN" altLang="en-US" sz="1600">
                  <a:latin typeface="华文细黑" panose="02010600040101010101" pitchFamily="2" charset="-122"/>
                  <a:ea typeface="华文细黑" panose="02010600040101010101" pitchFamily="2" charset="-122"/>
                </a:rPr>
                <a:t>版本</a:t>
              </a:r>
            </a:p>
          </p:txBody>
        </p:sp>
        <p:sp>
          <p:nvSpPr>
            <p:cNvPr id="11" name="AutoShape 8"/>
            <p:cNvSpPr>
              <a:spLocks noChangeArrowheads="1"/>
            </p:cNvSpPr>
            <p:nvPr/>
          </p:nvSpPr>
          <p:spPr bwMode="auto">
            <a:xfrm>
              <a:off x="3813" y="605"/>
              <a:ext cx="1947" cy="661"/>
            </a:xfrm>
            <a:prstGeom prst="cloudCallout">
              <a:avLst>
                <a:gd name="adj1" fmla="val -115130"/>
                <a:gd name="adj2" fmla="val 23671"/>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spcAft>
                  <a:spcPct val="20000"/>
                </a:spcAft>
                <a:buFont typeface="Wingdings" panose="05000000000000000000" pitchFamily="2" charset="2"/>
                <a:buNone/>
              </a:pPr>
              <a:r>
                <a:rPr lang="en-US" altLang="zh-CN" sz="1600" dirty="0">
                  <a:latin typeface="华文细黑" panose="02010600040101010101" pitchFamily="2" charset="-122"/>
                  <a:ea typeface="华文细黑" panose="02010600040101010101" pitchFamily="2" charset="-122"/>
                </a:rPr>
                <a:t>1969 </a:t>
              </a:r>
              <a:r>
                <a:rPr lang="zh-CN" altLang="en-US" sz="1600" dirty="0">
                  <a:latin typeface="华文细黑" panose="02010600040101010101" pitchFamily="2" charset="-122"/>
                  <a:ea typeface="华文细黑" panose="02010600040101010101" pitchFamily="2" charset="-122"/>
                </a:rPr>
                <a:t>年 </a:t>
              </a:r>
              <a:r>
                <a:rPr lang="en-US" altLang="zh-CN" sz="1600" dirty="0">
                  <a:latin typeface="华文细黑" panose="02010600040101010101" pitchFamily="2" charset="-122"/>
                  <a:ea typeface="华文细黑" panose="02010600040101010101" pitchFamily="2" charset="-122"/>
                </a:rPr>
                <a:t>Ken Thompson </a:t>
              </a:r>
              <a:r>
                <a:rPr lang="zh-CN" altLang="en-US" sz="1600" dirty="0">
                  <a:latin typeface="华文细黑" panose="02010600040101010101" pitchFamily="2" charset="-122"/>
                  <a:ea typeface="华文细黑" panose="02010600040101010101" pitchFamily="2" charset="-122"/>
                </a:rPr>
                <a:t>的小型 </a:t>
              </a:r>
              <a:r>
                <a:rPr lang="en-US" altLang="zh-CN" sz="1600" dirty="0">
                  <a:latin typeface="华文细黑" panose="02010600040101010101" pitchFamily="2" charset="-122"/>
                  <a:ea typeface="华文细黑" panose="02010600040101010101" pitchFamily="2" charset="-122"/>
                </a:rPr>
                <a:t>file server system</a:t>
              </a:r>
              <a:endParaRPr lang="zh-CN" altLang="en-US" sz="1600" dirty="0">
                <a:latin typeface="华文细黑" panose="02010600040101010101" pitchFamily="2" charset="-122"/>
                <a:ea typeface="华文细黑" panose="02010600040101010101" pitchFamily="2" charset="-122"/>
              </a:endParaRPr>
            </a:p>
          </p:txBody>
        </p:sp>
        <p:sp>
          <p:nvSpPr>
            <p:cNvPr id="12" name="AutoShape 9"/>
            <p:cNvSpPr>
              <a:spLocks noChangeArrowheads="1"/>
            </p:cNvSpPr>
            <p:nvPr/>
          </p:nvSpPr>
          <p:spPr bwMode="auto">
            <a:xfrm>
              <a:off x="3852" y="1305"/>
              <a:ext cx="1671" cy="894"/>
            </a:xfrm>
            <a:prstGeom prst="cloudCallout">
              <a:avLst>
                <a:gd name="adj1" fmla="val -101667"/>
                <a:gd name="adj2" fmla="val -5556"/>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spcAft>
                  <a:spcPct val="20000"/>
                </a:spcAft>
                <a:buFont typeface="Wingdings" panose="05000000000000000000" pitchFamily="2" charset="2"/>
                <a:buNone/>
              </a:pPr>
              <a:r>
                <a:rPr lang="en-US" altLang="zh-CN" sz="1600">
                  <a:latin typeface="华文细黑" panose="02010600040101010101" pitchFamily="2" charset="-122"/>
                  <a:ea typeface="华文细黑" panose="02010600040101010101" pitchFamily="2" charset="-122"/>
                </a:rPr>
                <a:t>1973 </a:t>
              </a:r>
              <a:r>
                <a:rPr lang="zh-CN" altLang="en-US" sz="1600">
                  <a:latin typeface="华文细黑" panose="02010600040101010101" pitchFamily="2" charset="-122"/>
                  <a:ea typeface="华文细黑" panose="02010600040101010101" pitchFamily="2" charset="-122"/>
                </a:rPr>
                <a:t>年 </a:t>
              </a:r>
              <a:r>
                <a:rPr lang="en-US" altLang="zh-CN" sz="1600">
                  <a:latin typeface="华文细黑" panose="02010600040101010101" pitchFamily="2" charset="-122"/>
                  <a:ea typeface="华文细黑" panose="02010600040101010101" pitchFamily="2" charset="-122"/>
                </a:rPr>
                <a:t>Ritchie </a:t>
              </a:r>
              <a:r>
                <a:rPr lang="zh-CN" altLang="en-US" sz="1600">
                  <a:latin typeface="华文细黑" panose="02010600040101010101" pitchFamily="2" charset="-122"/>
                  <a:ea typeface="华文细黑" panose="02010600040101010101" pitchFamily="2" charset="-122"/>
                </a:rPr>
                <a:t>等人以 </a:t>
              </a:r>
              <a:r>
                <a:rPr lang="en-US" altLang="zh-CN" sz="1600">
                  <a:latin typeface="华文细黑" panose="02010600040101010101" pitchFamily="2" charset="-122"/>
                  <a:ea typeface="华文细黑" panose="02010600040101010101" pitchFamily="2" charset="-122"/>
                </a:rPr>
                <a:t>C </a:t>
              </a:r>
              <a:r>
                <a:rPr lang="zh-CN" altLang="en-US" sz="1600">
                  <a:latin typeface="华文细黑" panose="02010600040101010101" pitchFamily="2" charset="-122"/>
                  <a:ea typeface="华文细黑" panose="02010600040101010101" pitchFamily="2" charset="-122"/>
                </a:rPr>
                <a:t>语言写出第一个正式 </a:t>
              </a:r>
              <a:r>
                <a:rPr lang="en-US" altLang="zh-CN" sz="1600">
                  <a:latin typeface="华文细黑" panose="02010600040101010101" pitchFamily="2" charset="-122"/>
                  <a:ea typeface="华文细黑" panose="02010600040101010101" pitchFamily="2" charset="-122"/>
                </a:rPr>
                <a:t>Unix </a:t>
              </a:r>
              <a:r>
                <a:rPr lang="zh-CN" altLang="en-US" sz="1600">
                  <a:latin typeface="华文细黑" panose="02010600040101010101" pitchFamily="2" charset="-122"/>
                  <a:ea typeface="华文细黑" panose="02010600040101010101" pitchFamily="2" charset="-122"/>
                </a:rPr>
                <a:t>核心</a:t>
              </a:r>
            </a:p>
            <a:p>
              <a:pPr eaLnBrk="1" hangingPunct="1">
                <a:spcBef>
                  <a:spcPct val="20000"/>
                </a:spcBef>
                <a:spcAft>
                  <a:spcPct val="20000"/>
                </a:spcAft>
                <a:buFont typeface="Wingdings" panose="05000000000000000000" pitchFamily="2" charset="2"/>
                <a:buNone/>
              </a:pPr>
              <a:endParaRPr lang="zh-CN" altLang="en-US" sz="1600">
                <a:latin typeface="华文细黑" panose="02010600040101010101" pitchFamily="2" charset="-122"/>
                <a:ea typeface="华文细黑" panose="02010600040101010101" pitchFamily="2" charset="-122"/>
              </a:endParaRPr>
            </a:p>
          </p:txBody>
        </p:sp>
        <p:sp>
          <p:nvSpPr>
            <p:cNvPr id="13" name="AutoShape 10"/>
            <p:cNvSpPr>
              <a:spLocks noChangeArrowheads="1"/>
            </p:cNvSpPr>
            <p:nvPr/>
          </p:nvSpPr>
          <p:spPr bwMode="auto">
            <a:xfrm>
              <a:off x="159" y="1033"/>
              <a:ext cx="1366" cy="816"/>
            </a:xfrm>
            <a:prstGeom prst="cloudCallout">
              <a:avLst>
                <a:gd name="adj1" fmla="val 125190"/>
                <a:gd name="adj2" fmla="val 75944"/>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spcAft>
                  <a:spcPct val="20000"/>
                </a:spcAft>
                <a:buFont typeface="Wingdings" panose="05000000000000000000" pitchFamily="2" charset="2"/>
                <a:buNone/>
              </a:pPr>
              <a:r>
                <a:rPr lang="en-US" altLang="zh-CN" sz="1600" b="1" dirty="0">
                  <a:latin typeface="华文细黑" panose="02010600040101010101" pitchFamily="2" charset="-122"/>
                  <a:ea typeface="华文细黑" panose="02010600040101010101" pitchFamily="2" charset="-122"/>
                </a:rPr>
                <a:t>1977 </a:t>
              </a:r>
              <a:r>
                <a:rPr lang="zh-CN" altLang="en-US" sz="1600" dirty="0">
                  <a:latin typeface="华文细黑" panose="02010600040101010101" pitchFamily="2" charset="-122"/>
                  <a:ea typeface="华文细黑" panose="02010600040101010101" pitchFamily="2" charset="-122"/>
                </a:rPr>
                <a:t>年 </a:t>
              </a:r>
              <a:r>
                <a:rPr lang="en-US" altLang="zh-CN" sz="1600" b="1" dirty="0">
                  <a:latin typeface="华文细黑" panose="02010600040101010101" pitchFamily="2" charset="-122"/>
                  <a:ea typeface="华文细黑" panose="02010600040101010101" pitchFamily="2" charset="-122"/>
                </a:rPr>
                <a:t>BSD </a:t>
              </a:r>
              <a:r>
                <a:rPr lang="zh-CN" altLang="en-US" sz="1600" dirty="0">
                  <a:latin typeface="华文细黑" panose="02010600040101010101" pitchFamily="2" charset="-122"/>
                  <a:ea typeface="华文细黑" panose="02010600040101010101" pitchFamily="2" charset="-122"/>
                </a:rPr>
                <a:t>的诞生；</a:t>
              </a:r>
              <a:r>
                <a:rPr lang="en-US" altLang="zh-CN" sz="1600" dirty="0">
                  <a:latin typeface="华文细黑" panose="02010600040101010101" pitchFamily="2" charset="-122"/>
                  <a:ea typeface="华文细黑" panose="02010600040101010101" pitchFamily="2" charset="-122"/>
                </a:rPr>
                <a:t>1980</a:t>
              </a:r>
              <a:r>
                <a:rPr lang="zh-CN" altLang="en-US" sz="1600" dirty="0">
                  <a:latin typeface="华文细黑" panose="02010600040101010101" pitchFamily="2" charset="-122"/>
                  <a:ea typeface="华文细黑" panose="02010600040101010101" pitchFamily="2" charset="-122"/>
                </a:rPr>
                <a:t>年 </a:t>
              </a:r>
              <a:r>
                <a:rPr lang="en-US" altLang="zh-CN" sz="1600" dirty="0">
                  <a:latin typeface="华文细黑" panose="02010600040101010101" pitchFamily="2" charset="-122"/>
                  <a:ea typeface="华文细黑" panose="02010600040101010101" pitchFamily="2" charset="-122"/>
                </a:rPr>
                <a:t>system V</a:t>
              </a:r>
            </a:p>
          </p:txBody>
        </p:sp>
        <p:sp>
          <p:nvSpPr>
            <p:cNvPr id="14" name="AutoShape 11"/>
            <p:cNvSpPr>
              <a:spLocks noChangeArrowheads="1"/>
            </p:cNvSpPr>
            <p:nvPr/>
          </p:nvSpPr>
          <p:spPr bwMode="auto">
            <a:xfrm>
              <a:off x="120" y="1965"/>
              <a:ext cx="1435" cy="545"/>
            </a:xfrm>
            <a:prstGeom prst="cloudCallout">
              <a:avLst>
                <a:gd name="adj1" fmla="val 137731"/>
                <a:gd name="adj2" fmla="val 56458"/>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spcAft>
                  <a:spcPct val="20000"/>
                </a:spcAft>
                <a:buFont typeface="Wingdings" panose="05000000000000000000" pitchFamily="2" charset="2"/>
                <a:buNone/>
              </a:pPr>
              <a:r>
                <a:rPr lang="en-US" altLang="zh-CN" sz="1600" dirty="0">
                  <a:latin typeface="华文细黑" panose="02010600040101010101" pitchFamily="2" charset="-122"/>
                  <a:ea typeface="华文细黑" panose="02010600040101010101" pitchFamily="2" charset="-122"/>
                </a:rPr>
                <a:t>Solaris</a:t>
              </a:r>
              <a:r>
                <a:rPr lang="zh-CN" altLang="en-US" sz="1600" dirty="0">
                  <a:latin typeface="华文细黑" panose="02010600040101010101" pitchFamily="2" charset="-122"/>
                  <a:ea typeface="华文细黑" panose="02010600040101010101" pitchFamily="2" charset="-122"/>
                </a:rPr>
                <a:t>、</a:t>
              </a:r>
              <a:r>
                <a:rPr lang="en-US" altLang="zh-CN" sz="1600" dirty="0">
                  <a:latin typeface="华文细黑" panose="02010600040101010101" pitchFamily="2" charset="-122"/>
                  <a:ea typeface="华文细黑" panose="02010600040101010101" pitchFamily="2" charset="-122"/>
                </a:rPr>
                <a:t>AIX</a:t>
              </a:r>
              <a:r>
                <a:rPr lang="zh-CN" altLang="en-US" sz="1600" dirty="0">
                  <a:latin typeface="华文细黑" panose="02010600040101010101" pitchFamily="2" charset="-122"/>
                  <a:ea typeface="华文细黑" panose="02010600040101010101" pitchFamily="2" charset="-122"/>
                </a:rPr>
                <a:t>、</a:t>
              </a:r>
              <a:r>
                <a:rPr lang="en-US" altLang="zh-CN" sz="1600" dirty="0">
                  <a:latin typeface="华文细黑" panose="02010600040101010101" pitchFamily="2" charset="-122"/>
                  <a:ea typeface="华文细黑" panose="02010600040101010101" pitchFamily="2" charset="-122"/>
                </a:rPr>
                <a:t>HP_UNIX</a:t>
              </a:r>
              <a:r>
                <a:rPr lang="zh-CN" altLang="en-US" sz="1600" dirty="0" smtClean="0">
                  <a:latin typeface="华文细黑" panose="02010600040101010101" pitchFamily="2" charset="-122"/>
                  <a:ea typeface="华文细黑" panose="02010600040101010101" pitchFamily="2" charset="-122"/>
                </a:rPr>
                <a:t>等</a:t>
              </a:r>
              <a:endParaRPr lang="zh-CN" altLang="en-US" sz="1600" dirty="0">
                <a:latin typeface="华文细黑" panose="02010600040101010101" pitchFamily="2" charset="-122"/>
                <a:ea typeface="华文细黑" panose="02010600040101010101" pitchFamily="2" charset="-122"/>
              </a:endParaRPr>
            </a:p>
          </p:txBody>
        </p:sp>
        <p:sp>
          <p:nvSpPr>
            <p:cNvPr id="15" name="Text Box 12"/>
            <p:cNvSpPr txBox="1">
              <a:spLocks noChangeArrowheads="1"/>
            </p:cNvSpPr>
            <p:nvPr/>
          </p:nvSpPr>
          <p:spPr bwMode="auto">
            <a:xfrm>
              <a:off x="2105" y="3523"/>
              <a:ext cx="846"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en-US" altLang="zh-CN" sz="1600">
                  <a:latin typeface="华文细黑" panose="02010600040101010101" pitchFamily="2" charset="-122"/>
                  <a:ea typeface="华文细黑" panose="02010600040101010101" pitchFamily="2" charset="-122"/>
                </a:rPr>
                <a:t>Linux</a:t>
              </a:r>
              <a:r>
                <a:rPr lang="zh-CN" altLang="en-US" sz="1600">
                  <a:latin typeface="华文细黑" panose="02010600040101010101" pitchFamily="2" charset="-122"/>
                  <a:ea typeface="华文细黑" panose="02010600040101010101" pitchFamily="2" charset="-122"/>
                </a:rPr>
                <a:t>诞生</a:t>
              </a:r>
            </a:p>
          </p:txBody>
        </p:sp>
        <p:sp>
          <p:nvSpPr>
            <p:cNvPr id="16" name="Text Box 13"/>
            <p:cNvSpPr txBox="1">
              <a:spLocks noChangeArrowheads="1"/>
            </p:cNvSpPr>
            <p:nvPr/>
          </p:nvSpPr>
          <p:spPr bwMode="auto">
            <a:xfrm>
              <a:off x="2057" y="3056"/>
              <a:ext cx="910" cy="255"/>
            </a:xfrm>
            <a:prstGeom prst="rect">
              <a:avLst/>
            </a:prstGeom>
            <a:noFill/>
            <a:ln w="9525" algn="ctr">
              <a:solidFill>
                <a:srgbClr val="99CC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en-US" altLang="zh-CN" sz="1600">
                  <a:latin typeface="华文细黑" panose="02010600040101010101" pitchFamily="2" charset="-122"/>
                  <a:ea typeface="华文细黑" panose="02010600040101010101" pitchFamily="2" charset="-122"/>
                </a:rPr>
                <a:t>GNU</a:t>
              </a:r>
              <a:r>
                <a:rPr lang="zh-CN" altLang="en-US" sz="1600">
                  <a:latin typeface="华文细黑" panose="02010600040101010101" pitchFamily="2" charset="-122"/>
                  <a:ea typeface="华文细黑" panose="02010600040101010101" pitchFamily="2" charset="-122"/>
                </a:rPr>
                <a:t>与</a:t>
              </a:r>
              <a:r>
                <a:rPr lang="en-US" altLang="zh-CN" sz="1600">
                  <a:latin typeface="华文细黑" panose="02010600040101010101" pitchFamily="2" charset="-122"/>
                  <a:ea typeface="华文细黑" panose="02010600040101010101" pitchFamily="2" charset="-122"/>
                </a:rPr>
                <a:t>FSF</a:t>
              </a:r>
            </a:p>
          </p:txBody>
        </p:sp>
        <p:sp>
          <p:nvSpPr>
            <p:cNvPr id="17" name="AutoShape 14"/>
            <p:cNvSpPr>
              <a:spLocks noChangeArrowheads="1"/>
            </p:cNvSpPr>
            <p:nvPr/>
          </p:nvSpPr>
          <p:spPr bwMode="auto">
            <a:xfrm>
              <a:off x="3735" y="2238"/>
              <a:ext cx="2025" cy="990"/>
            </a:xfrm>
            <a:prstGeom prst="cloudCallout">
              <a:avLst>
                <a:gd name="adj1" fmla="val -102560"/>
                <a:gd name="adj2" fmla="val 33981"/>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spcAft>
                  <a:spcPct val="20000"/>
                </a:spcAft>
                <a:buFont typeface="Wingdings" panose="05000000000000000000" pitchFamily="2" charset="2"/>
                <a:buNone/>
              </a:pPr>
              <a:r>
                <a:rPr lang="en-US" altLang="zh-CN" sz="1600" dirty="0">
                  <a:latin typeface="华文细黑" panose="02010600040101010101" pitchFamily="2" charset="-122"/>
                  <a:ea typeface="华文细黑" panose="02010600040101010101" pitchFamily="2" charset="-122"/>
                </a:rPr>
                <a:t>Stallman </a:t>
              </a:r>
              <a:r>
                <a:rPr lang="zh-CN" altLang="en-US" sz="1600" dirty="0">
                  <a:latin typeface="华文细黑" panose="02010600040101010101" pitchFamily="2" charset="-122"/>
                  <a:ea typeface="华文细黑" panose="02010600040101010101" pitchFamily="2" charset="-122"/>
                </a:rPr>
                <a:t>在 </a:t>
              </a:r>
              <a:r>
                <a:rPr lang="en-US" altLang="zh-CN" sz="1600" dirty="0">
                  <a:latin typeface="华文细黑" panose="02010600040101010101" pitchFamily="2" charset="-122"/>
                  <a:ea typeface="华文细黑" panose="02010600040101010101" pitchFamily="2" charset="-122"/>
                </a:rPr>
                <a:t>1984 </a:t>
              </a:r>
              <a:r>
                <a:rPr lang="zh-CN" altLang="en-US" sz="1600" dirty="0">
                  <a:latin typeface="华文细黑" panose="02010600040101010101" pitchFamily="2" charset="-122"/>
                  <a:ea typeface="华文细黑" panose="02010600040101010101" pitchFamily="2" charset="-122"/>
                </a:rPr>
                <a:t>年实际创立了</a:t>
              </a:r>
              <a:r>
                <a:rPr lang="en-US" altLang="zh-CN" sz="1600" dirty="0">
                  <a:latin typeface="华文细黑" panose="02010600040101010101" pitchFamily="2" charset="-122"/>
                  <a:ea typeface="华文细黑" panose="02010600040101010101" pitchFamily="2" charset="-122"/>
                </a:rPr>
                <a:t>GNU </a:t>
              </a:r>
              <a:r>
                <a:rPr lang="zh-CN" altLang="en-US" sz="1600" dirty="0">
                  <a:latin typeface="华文细黑" panose="02010600040101010101" pitchFamily="2" charset="-122"/>
                  <a:ea typeface="华文细黑" panose="02010600040101010101" pitchFamily="2" charset="-122"/>
                </a:rPr>
                <a:t>与 自由软件基金会 </a:t>
              </a:r>
              <a:r>
                <a:rPr lang="en-US" altLang="zh-CN" sz="1600" dirty="0">
                  <a:latin typeface="华文细黑" panose="02010600040101010101" pitchFamily="2" charset="-122"/>
                  <a:ea typeface="华文细黑" panose="02010600040101010101" pitchFamily="2" charset="-122"/>
                </a:rPr>
                <a:t>( Free Software Foundation, FSF )</a:t>
              </a:r>
              <a:endParaRPr lang="zh-CN" altLang="en-US" sz="1600" dirty="0">
                <a:latin typeface="华文细黑" panose="02010600040101010101" pitchFamily="2" charset="-122"/>
                <a:ea typeface="华文细黑" panose="02010600040101010101" pitchFamily="2" charset="-122"/>
              </a:endParaRPr>
            </a:p>
          </p:txBody>
        </p:sp>
        <p:sp>
          <p:nvSpPr>
            <p:cNvPr id="18" name="AutoShape 15"/>
            <p:cNvSpPr>
              <a:spLocks noChangeArrowheads="1"/>
            </p:cNvSpPr>
            <p:nvPr/>
          </p:nvSpPr>
          <p:spPr bwMode="auto">
            <a:xfrm>
              <a:off x="120" y="3015"/>
              <a:ext cx="1555" cy="623"/>
            </a:xfrm>
            <a:prstGeom prst="cloudCallout">
              <a:avLst>
                <a:gd name="adj1" fmla="val 97218"/>
                <a:gd name="adj2" fmla="val 40356"/>
              </a:avLst>
            </a:prstGeom>
            <a:noFill/>
            <a:ln w="9525">
              <a:solidFill>
                <a:srgbClr val="99CC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147" tIns="45586" rIns="91147" bIns="45586"/>
            <a:lstStyle>
              <a:lvl1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1pPr>
              <a:lvl2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2pPr>
              <a:lvl3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3pPr>
              <a:lvl4pPr marL="1370013"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4pPr>
              <a:lvl5pPr eaLnBrk="0"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Bef>
                  <a:spcPct val="20000"/>
                </a:spcBef>
                <a:spcAft>
                  <a:spcPct val="20000"/>
                </a:spcAft>
                <a:buFont typeface="Wingdings" panose="05000000000000000000" pitchFamily="2" charset="2"/>
                <a:buNone/>
              </a:pPr>
              <a:r>
                <a:rPr lang="en-US" altLang="en-US" sz="1600">
                  <a:latin typeface="华文细黑" panose="02010600040101010101" pitchFamily="2" charset="-122"/>
                  <a:ea typeface="华文细黑" panose="02010600040101010101" pitchFamily="2" charset="-122"/>
                </a:rPr>
                <a:t>1991 年 芬兰大学生 Linus</a:t>
              </a:r>
              <a:r>
                <a:rPr lang="en-US" altLang="zh-CN" sz="1600">
                  <a:latin typeface="华文细黑" panose="02010600040101010101" pitchFamily="2" charset="-122"/>
                  <a:ea typeface="华文细黑" panose="02010600040101010101" pitchFamily="2" charset="-122"/>
                </a:rPr>
                <a:t> </a:t>
              </a:r>
              <a:r>
                <a:rPr lang="en-US" altLang="en-US" sz="1600">
                  <a:latin typeface="华文细黑" panose="02010600040101010101" pitchFamily="2" charset="-122"/>
                  <a:ea typeface="华文细黑" panose="02010600040101010101" pitchFamily="2" charset="-122"/>
                </a:rPr>
                <a:t>Torvalds</a:t>
              </a:r>
            </a:p>
          </p:txBody>
        </p:sp>
        <p:sp>
          <p:nvSpPr>
            <p:cNvPr id="19" name="AutoShape 16"/>
            <p:cNvSpPr>
              <a:spLocks noChangeArrowheads="1"/>
            </p:cNvSpPr>
            <p:nvPr/>
          </p:nvSpPr>
          <p:spPr bwMode="auto">
            <a:xfrm>
              <a:off x="2336" y="1343"/>
              <a:ext cx="262" cy="234"/>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 name="AutoShape 17"/>
            <p:cNvSpPr>
              <a:spLocks noChangeArrowheads="1"/>
            </p:cNvSpPr>
            <p:nvPr/>
          </p:nvSpPr>
          <p:spPr bwMode="auto">
            <a:xfrm>
              <a:off x="2374" y="1849"/>
              <a:ext cx="263" cy="234"/>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1" name="AutoShape 18"/>
            <p:cNvSpPr>
              <a:spLocks noChangeArrowheads="1"/>
            </p:cNvSpPr>
            <p:nvPr/>
          </p:nvSpPr>
          <p:spPr bwMode="auto">
            <a:xfrm>
              <a:off x="2374" y="2315"/>
              <a:ext cx="263" cy="234"/>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2" name="AutoShape 19"/>
            <p:cNvSpPr>
              <a:spLocks noChangeArrowheads="1"/>
            </p:cNvSpPr>
            <p:nvPr/>
          </p:nvSpPr>
          <p:spPr bwMode="auto">
            <a:xfrm>
              <a:off x="2374" y="2821"/>
              <a:ext cx="263" cy="234"/>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3" name="AutoShape 20"/>
            <p:cNvSpPr>
              <a:spLocks noChangeArrowheads="1"/>
            </p:cNvSpPr>
            <p:nvPr/>
          </p:nvSpPr>
          <p:spPr bwMode="auto">
            <a:xfrm>
              <a:off x="2374" y="3287"/>
              <a:ext cx="263" cy="234"/>
            </a:xfrm>
            <a:prstGeom prst="downArrow">
              <a:avLst>
                <a:gd name="adj1" fmla="val 50000"/>
                <a:gd name="adj2" fmla="val 25000"/>
              </a:avLst>
            </a:prstGeom>
            <a:solidFill>
              <a:schemeClr val="accent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4" name="文本占位符 3"/>
          <p:cNvSpPr>
            <a:spLocks noGrp="1"/>
          </p:cNvSpPr>
          <p:nvPr>
            <p:ph type="body" sz="quarter" idx="14"/>
          </p:nvPr>
        </p:nvSpPr>
        <p:spPr>
          <a:xfrm>
            <a:off x="467544" y="260648"/>
            <a:ext cx="6480175" cy="620688"/>
          </a:xfrm>
        </p:spPr>
        <p:txBody>
          <a:bodyPr/>
          <a:lstStyle/>
          <a:p>
            <a:r>
              <a:rPr lang="en-US" altLang="zh-CN" dirty="0"/>
              <a:t>1.1 Linux</a:t>
            </a:r>
            <a:r>
              <a:rPr lang="zh-CN" altLang="en-US" dirty="0"/>
              <a:t>操作系统起源</a:t>
            </a:r>
          </a:p>
        </p:txBody>
      </p:sp>
    </p:spTree>
    <p:extLst>
      <p:ext uri="{BB962C8B-B14F-4D97-AF65-F5344CB8AC3E}">
        <p14:creationId xmlns:p14="http://schemas.microsoft.com/office/powerpoint/2010/main" val="4002935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3.6.3 Linux</a:t>
            </a:r>
            <a:r>
              <a:rPr lang="zh-CN" altLang="en-US" sz="3200" dirty="0" smtClean="0">
                <a:latin typeface="微软雅黑" panose="020B0503020204020204" pitchFamily="34" charset="-122"/>
                <a:ea typeface="微软雅黑" panose="020B0503020204020204" pitchFamily="34" charset="-122"/>
              </a:rPr>
              <a:t>文件权限的定义</a:t>
            </a:r>
          </a:p>
        </p:txBody>
      </p:sp>
      <p:pic>
        <p:nvPicPr>
          <p:cNvPr id="44035" name="Picture 3" descr="chmodphoto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3318654"/>
            <a:ext cx="3240088"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Rectangle 4"/>
          <p:cNvSpPr>
            <a:spLocks noChangeArrowheads="1"/>
          </p:cNvSpPr>
          <p:nvPr/>
        </p:nvSpPr>
        <p:spPr bwMode="auto">
          <a:xfrm>
            <a:off x="611188" y="1052736"/>
            <a:ext cx="777716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1800" b="0" dirty="0">
                <a:latin typeface="微软雅黑" panose="020B0503020204020204" pitchFamily="34" charset="-122"/>
                <a:ea typeface="微软雅黑" panose="020B0503020204020204" pitchFamily="34" charset="-122"/>
              </a:rPr>
              <a:t>[</a:t>
            </a:r>
            <a:r>
              <a:rPr lang="en-US" altLang="zh-CN" sz="1800" b="0" dirty="0" err="1">
                <a:latin typeface="微软雅黑" panose="020B0503020204020204" pitchFamily="34" charset="-122"/>
                <a:ea typeface="微软雅黑" panose="020B0503020204020204" pitchFamily="34" charset="-122"/>
              </a:rPr>
              <a:t>root@zhz</a:t>
            </a:r>
            <a:r>
              <a:rPr lang="en-US" altLang="zh-CN" sz="1800" b="0" dirty="0">
                <a:latin typeface="微软雅黑" panose="020B0503020204020204" pitchFamily="34" charset="-122"/>
                <a:ea typeface="微软雅黑" panose="020B0503020204020204" pitchFamily="34" charset="-122"/>
              </a:rPr>
              <a:t> home]# ls -l</a:t>
            </a:r>
          </a:p>
          <a:p>
            <a:r>
              <a:rPr lang="en-US" altLang="zh-CN" sz="1800" b="0" dirty="0">
                <a:latin typeface="微软雅黑" panose="020B0503020204020204" pitchFamily="34" charset="-122"/>
                <a:ea typeface="微软雅黑" panose="020B0503020204020204" pitchFamily="34" charset="-122"/>
              </a:rPr>
              <a:t>total 32</a:t>
            </a:r>
          </a:p>
          <a:p>
            <a:r>
              <a:rPr lang="en-US" altLang="zh-CN" sz="1800" b="0" dirty="0" err="1">
                <a:latin typeface="微软雅黑" panose="020B0503020204020204" pitchFamily="34" charset="-122"/>
                <a:ea typeface="微软雅黑" panose="020B0503020204020204" pitchFamily="34" charset="-122"/>
              </a:rPr>
              <a:t>drwxrwxrwx</a:t>
            </a:r>
            <a:r>
              <a:rPr lang="en-US" altLang="zh-CN" sz="1800" b="0" dirty="0">
                <a:latin typeface="微软雅黑" panose="020B0503020204020204" pitchFamily="34" charset="-122"/>
                <a:ea typeface="微软雅黑" panose="020B0503020204020204" pitchFamily="34" charset="-122"/>
              </a:rPr>
              <a:t>   38  down     root         4096 Jul  5 19:09 down</a:t>
            </a:r>
          </a:p>
          <a:p>
            <a:r>
              <a:rPr lang="en-US" altLang="zh-CN" sz="1800" b="0" dirty="0" err="1">
                <a:latin typeface="微软雅黑" panose="020B0503020204020204" pitchFamily="34" charset="-122"/>
                <a:ea typeface="微软雅黑" panose="020B0503020204020204" pitchFamily="34" charset="-122"/>
              </a:rPr>
              <a:t>drwx</a:t>
            </a:r>
            <a:r>
              <a:rPr lang="en-US" altLang="zh-CN" sz="1800" b="0" dirty="0">
                <a:latin typeface="微软雅黑" panose="020B0503020204020204" pitchFamily="34" charset="-122"/>
                <a:ea typeface="微软雅黑" panose="020B0503020204020204" pitchFamily="34" charset="-122"/>
              </a:rPr>
              <a:t>------   9   </a:t>
            </a:r>
            <a:r>
              <a:rPr lang="en-US" altLang="zh-CN" sz="1800" b="0" dirty="0" err="1">
                <a:latin typeface="微软雅黑" panose="020B0503020204020204" pitchFamily="34" charset="-122"/>
                <a:ea typeface="微软雅黑" panose="020B0503020204020204" pitchFamily="34" charset="-122"/>
              </a:rPr>
              <a:t>glh</a:t>
            </a:r>
            <a:r>
              <a:rPr lang="en-US" altLang="zh-CN" sz="1800" b="0" dirty="0">
                <a:latin typeface="微软雅黑" panose="020B0503020204020204" pitchFamily="34" charset="-122"/>
                <a:ea typeface="微软雅黑" panose="020B0503020204020204" pitchFamily="34" charset="-122"/>
              </a:rPr>
              <a:t>      </a:t>
            </a:r>
            <a:r>
              <a:rPr lang="en-US" altLang="zh-CN" sz="1800" b="0" dirty="0" err="1">
                <a:latin typeface="微软雅黑" panose="020B0503020204020204" pitchFamily="34" charset="-122"/>
                <a:ea typeface="微软雅黑" panose="020B0503020204020204" pitchFamily="34" charset="-122"/>
              </a:rPr>
              <a:t>glh</a:t>
            </a:r>
            <a:r>
              <a:rPr lang="en-US" altLang="zh-CN" sz="1800" b="0" dirty="0">
                <a:latin typeface="微软雅黑" panose="020B0503020204020204" pitchFamily="34" charset="-122"/>
                <a:ea typeface="微软雅黑" panose="020B0503020204020204" pitchFamily="34" charset="-122"/>
              </a:rPr>
              <a:t>          4096 Mar 26 19:08 </a:t>
            </a:r>
            <a:r>
              <a:rPr lang="en-US" altLang="zh-CN" sz="1800" b="0" dirty="0" err="1">
                <a:latin typeface="微软雅黑" panose="020B0503020204020204" pitchFamily="34" charset="-122"/>
                <a:ea typeface="微软雅黑" panose="020B0503020204020204" pitchFamily="34" charset="-122"/>
              </a:rPr>
              <a:t>glh</a:t>
            </a:r>
            <a:endParaRPr lang="en-US" altLang="zh-CN" sz="1800" b="0" dirty="0">
              <a:latin typeface="微软雅黑" panose="020B0503020204020204" pitchFamily="34" charset="-122"/>
              <a:ea typeface="微软雅黑" panose="020B0503020204020204" pitchFamily="34" charset="-122"/>
            </a:endParaRPr>
          </a:p>
          <a:p>
            <a:r>
              <a:rPr lang="en-US" altLang="zh-CN" sz="1800" b="0" dirty="0" err="1">
                <a:latin typeface="微软雅黑" panose="020B0503020204020204" pitchFamily="34" charset="-122"/>
                <a:ea typeface="微软雅黑" panose="020B0503020204020204" pitchFamily="34" charset="-122"/>
              </a:rPr>
              <a:t>drwx</a:t>
            </a:r>
            <a:r>
              <a:rPr lang="en-US" altLang="zh-CN" sz="1800" b="0" dirty="0">
                <a:latin typeface="微软雅黑" panose="020B0503020204020204" pitchFamily="34" charset="-122"/>
                <a:ea typeface="微软雅黑" panose="020B0503020204020204" pitchFamily="34" charset="-122"/>
              </a:rPr>
              <a:t>------   4   lei      </a:t>
            </a:r>
            <a:r>
              <a:rPr lang="en-US" altLang="zh-CN" sz="1800" b="0" dirty="0" err="1">
                <a:latin typeface="微软雅黑" panose="020B0503020204020204" pitchFamily="34" charset="-122"/>
                <a:ea typeface="微软雅黑" panose="020B0503020204020204" pitchFamily="34" charset="-122"/>
              </a:rPr>
              <a:t>lei</a:t>
            </a:r>
            <a:r>
              <a:rPr lang="en-US" altLang="zh-CN" sz="1800" b="0" dirty="0">
                <a:latin typeface="微软雅黑" panose="020B0503020204020204" pitchFamily="34" charset="-122"/>
                <a:ea typeface="微软雅黑" panose="020B0503020204020204" pitchFamily="34" charset="-122"/>
              </a:rPr>
              <a:t>          4096 Mar 21 08:40 lei</a:t>
            </a:r>
          </a:p>
          <a:p>
            <a:r>
              <a:rPr lang="en-US" altLang="zh-CN" sz="1800" b="0" dirty="0" err="1">
                <a:latin typeface="微软雅黑" panose="020B0503020204020204" pitchFamily="34" charset="-122"/>
                <a:ea typeface="微软雅黑" panose="020B0503020204020204" pitchFamily="34" charset="-122"/>
              </a:rPr>
              <a:t>drwxr</a:t>
            </a:r>
            <a:r>
              <a:rPr lang="en-US" altLang="zh-CN" sz="1800" b="0" dirty="0">
                <a:latin typeface="微软雅黑" panose="020B0503020204020204" pitchFamily="34" charset="-122"/>
                <a:ea typeface="微软雅黑" panose="020B0503020204020204" pitchFamily="34" charset="-122"/>
              </a:rPr>
              <a:t>-</a:t>
            </a:r>
            <a:r>
              <a:rPr lang="en-US" altLang="zh-CN" sz="1800" b="0" dirty="0" err="1">
                <a:latin typeface="微软雅黑" panose="020B0503020204020204" pitchFamily="34" charset="-122"/>
                <a:ea typeface="微软雅黑" panose="020B0503020204020204" pitchFamily="34" charset="-122"/>
              </a:rPr>
              <a:t>xr</a:t>
            </a:r>
            <a:r>
              <a:rPr lang="en-US" altLang="zh-CN" sz="1800" b="0" dirty="0">
                <a:latin typeface="微软雅黑" panose="020B0503020204020204" pitchFamily="34" charset="-122"/>
                <a:ea typeface="微软雅黑" panose="020B0503020204020204" pitchFamily="34" charset="-122"/>
              </a:rPr>
              <a:t>-x   5   root     </a:t>
            </a:r>
            <a:r>
              <a:rPr lang="en-US" altLang="zh-CN" sz="1800" b="0" dirty="0" err="1">
                <a:latin typeface="微软雅黑" panose="020B0503020204020204" pitchFamily="34" charset="-122"/>
                <a:ea typeface="微软雅黑" panose="020B0503020204020204" pitchFamily="34" charset="-122"/>
              </a:rPr>
              <a:t>root</a:t>
            </a:r>
            <a:r>
              <a:rPr lang="en-US" altLang="zh-CN" sz="1800" b="0" dirty="0">
                <a:latin typeface="微软雅黑" panose="020B0503020204020204" pitchFamily="34" charset="-122"/>
                <a:ea typeface="微软雅黑" panose="020B0503020204020204" pitchFamily="34" charset="-122"/>
              </a:rPr>
              <a:t>         4096 Apr 12  2006 software</a:t>
            </a:r>
          </a:p>
        </p:txBody>
      </p:sp>
      <p:sp>
        <p:nvSpPr>
          <p:cNvPr id="44037" name="Rectangle 5"/>
          <p:cNvSpPr>
            <a:spLocks noChangeArrowheads="1"/>
          </p:cNvSpPr>
          <p:nvPr/>
        </p:nvSpPr>
        <p:spPr bwMode="auto">
          <a:xfrm>
            <a:off x="250825" y="3392705"/>
            <a:ext cx="5400675" cy="2339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spcBef>
                <a:spcPts val="600"/>
              </a:spcBef>
              <a:buFont typeface="Wingdings" pitchFamily="2" charset="2"/>
              <a:buChar char="n"/>
            </a:pPr>
            <a:r>
              <a:rPr lang="en-US" altLang="zh-CN" b="0" dirty="0">
                <a:latin typeface="微软雅黑" panose="020B0503020204020204" pitchFamily="34" charset="-122"/>
                <a:ea typeface="微软雅黑" panose="020B0503020204020204" pitchFamily="34" charset="-122"/>
              </a:rPr>
              <a:t>Linux</a:t>
            </a:r>
            <a:r>
              <a:rPr lang="zh-CN" altLang="en-US" b="0" dirty="0">
                <a:latin typeface="微软雅黑" panose="020B0503020204020204" pitchFamily="34" charset="-122"/>
                <a:ea typeface="微软雅黑" panose="020B0503020204020204" pitchFamily="34" charset="-122"/>
              </a:rPr>
              <a:t>文件或目录的权限</a:t>
            </a:r>
            <a:r>
              <a:rPr lang="zh-CN" altLang="en-US" b="0" dirty="0" smtClean="0">
                <a:latin typeface="微软雅黑" panose="020B0503020204020204" pitchFamily="34" charset="-122"/>
                <a:ea typeface="微软雅黑" panose="020B0503020204020204" pitchFamily="34" charset="-122"/>
              </a:rPr>
              <a:t>位由 </a:t>
            </a:r>
            <a:r>
              <a:rPr lang="en-US" altLang="zh-CN" b="0" dirty="0">
                <a:latin typeface="微软雅黑" panose="020B0503020204020204" pitchFamily="34" charset="-122"/>
                <a:ea typeface="微软雅黑" panose="020B0503020204020204" pitchFamily="34" charset="-122"/>
              </a:rPr>
              <a:t>9 </a:t>
            </a:r>
            <a:r>
              <a:rPr lang="zh-CN" altLang="en-US" b="0" dirty="0">
                <a:latin typeface="微软雅黑" panose="020B0503020204020204" pitchFamily="34" charset="-122"/>
                <a:ea typeface="微软雅黑" panose="020B0503020204020204" pitchFamily="34" charset="-122"/>
              </a:rPr>
              <a:t>个权限位来控制，每三位为一组，它们分别是：</a:t>
            </a:r>
          </a:p>
          <a:p>
            <a:pPr marL="800100" lvl="1" indent="-342900">
              <a:spcBef>
                <a:spcPts val="600"/>
              </a:spcBef>
              <a:buFont typeface="Wingdings" pitchFamily="2" charset="2"/>
              <a:buChar char="p"/>
            </a:pPr>
            <a:r>
              <a:rPr lang="zh-CN" altLang="en-US" b="0" dirty="0" smtClean="0">
                <a:latin typeface="微软雅黑" panose="020B0503020204020204" pitchFamily="34" charset="-122"/>
                <a:ea typeface="微软雅黑" panose="020B0503020204020204" pitchFamily="34" charset="-122"/>
              </a:rPr>
              <a:t>文件</a:t>
            </a:r>
            <a:r>
              <a:rPr lang="zh-CN" altLang="en-US" b="0" dirty="0">
                <a:latin typeface="微软雅黑" panose="020B0503020204020204" pitchFamily="34" charset="-122"/>
                <a:ea typeface="微软雅黑" panose="020B0503020204020204" pitchFamily="34" charset="-122"/>
              </a:rPr>
              <a:t>属主</a:t>
            </a:r>
            <a:r>
              <a:rPr lang="en-US" altLang="zh-CN" b="0" dirty="0">
                <a:latin typeface="微软雅黑" panose="020B0503020204020204" pitchFamily="34" charset="-122"/>
                <a:ea typeface="微软雅黑" panose="020B0503020204020204" pitchFamily="34" charset="-122"/>
              </a:rPr>
              <a:t>(</a:t>
            </a:r>
            <a:r>
              <a:rPr lang="en-US" altLang="zh-CN" b="0" dirty="0" err="1">
                <a:latin typeface="微软雅黑" panose="020B0503020204020204" pitchFamily="34" charset="-122"/>
                <a:ea typeface="微软雅黑" panose="020B0503020204020204" pitchFamily="34" charset="-122"/>
              </a:rPr>
              <a:t>Ower</a:t>
            </a:r>
            <a:r>
              <a:rPr lang="en-US" altLang="zh-CN" b="0" dirty="0">
                <a:latin typeface="微软雅黑" panose="020B0503020204020204" pitchFamily="34" charset="-122"/>
                <a:ea typeface="微软雅黑" panose="020B0503020204020204" pitchFamily="34" charset="-122"/>
              </a:rPr>
              <a:t>)</a:t>
            </a:r>
            <a:r>
              <a:rPr lang="zh-CN" altLang="en-US" b="0" dirty="0">
                <a:latin typeface="微软雅黑" panose="020B0503020204020204" pitchFamily="34" charset="-122"/>
                <a:ea typeface="微软雅黑" panose="020B0503020204020204" pitchFamily="34" charset="-122"/>
              </a:rPr>
              <a:t>的读</a:t>
            </a:r>
            <a:r>
              <a:rPr lang="en-US" altLang="zh-CN" b="0" dirty="0">
                <a:latin typeface="微软雅黑" panose="020B0503020204020204" pitchFamily="34" charset="-122"/>
                <a:ea typeface="微软雅黑" panose="020B0503020204020204" pitchFamily="34" charset="-122"/>
              </a:rPr>
              <a:t>r</a:t>
            </a:r>
            <a:r>
              <a:rPr lang="zh-CN" altLang="en-US" b="0" dirty="0">
                <a:latin typeface="微软雅黑" panose="020B0503020204020204" pitchFamily="34" charset="-122"/>
                <a:ea typeface="微软雅黑" panose="020B0503020204020204" pitchFamily="34" charset="-122"/>
              </a:rPr>
              <a:t>、写</a:t>
            </a:r>
            <a:r>
              <a:rPr lang="en-US" altLang="zh-CN" b="0" dirty="0">
                <a:latin typeface="微软雅黑" panose="020B0503020204020204" pitchFamily="34" charset="-122"/>
                <a:ea typeface="微软雅黑" panose="020B0503020204020204" pitchFamily="34" charset="-122"/>
              </a:rPr>
              <a:t>w</a:t>
            </a:r>
            <a:r>
              <a:rPr lang="zh-CN" altLang="en-US" b="0" dirty="0">
                <a:latin typeface="微软雅黑" panose="020B0503020204020204" pitchFamily="34" charset="-122"/>
                <a:ea typeface="微软雅黑" panose="020B0503020204020204" pitchFamily="34" charset="-122"/>
              </a:rPr>
              <a:t>、执行</a:t>
            </a:r>
            <a:r>
              <a:rPr lang="en-US" altLang="zh-CN" b="0" dirty="0">
                <a:latin typeface="微软雅黑" panose="020B0503020204020204" pitchFamily="34" charset="-122"/>
                <a:ea typeface="微软雅黑" panose="020B0503020204020204" pitchFamily="34" charset="-122"/>
              </a:rPr>
              <a:t>x</a:t>
            </a:r>
          </a:p>
          <a:p>
            <a:pPr marL="800100" lvl="1" indent="-342900">
              <a:spcBef>
                <a:spcPts val="600"/>
              </a:spcBef>
              <a:buFont typeface="Wingdings" pitchFamily="2" charset="2"/>
              <a:buChar char="p"/>
            </a:pPr>
            <a:r>
              <a:rPr lang="zh-CN" altLang="en-US" b="0" dirty="0" smtClean="0">
                <a:latin typeface="微软雅黑" panose="020B0503020204020204" pitchFamily="34" charset="-122"/>
                <a:ea typeface="微软雅黑" panose="020B0503020204020204" pitchFamily="34" charset="-122"/>
              </a:rPr>
              <a:t>用户</a:t>
            </a:r>
            <a:r>
              <a:rPr lang="zh-CN" altLang="en-US" b="0" dirty="0">
                <a:latin typeface="微软雅黑" panose="020B0503020204020204" pitchFamily="34" charset="-122"/>
                <a:ea typeface="微软雅黑" panose="020B0503020204020204" pitchFamily="34" charset="-122"/>
              </a:rPr>
              <a:t>组</a:t>
            </a:r>
            <a:r>
              <a:rPr lang="en-US" altLang="zh-CN" b="0" dirty="0">
                <a:latin typeface="微软雅黑" panose="020B0503020204020204" pitchFamily="34" charset="-122"/>
                <a:ea typeface="微软雅黑" panose="020B0503020204020204" pitchFamily="34" charset="-122"/>
              </a:rPr>
              <a:t>(Group)</a:t>
            </a:r>
            <a:r>
              <a:rPr lang="zh-CN" altLang="en-US" b="0" dirty="0">
                <a:latin typeface="微软雅黑" panose="020B0503020204020204" pitchFamily="34" charset="-122"/>
                <a:ea typeface="微软雅黑" panose="020B0503020204020204" pitchFamily="34" charset="-122"/>
              </a:rPr>
              <a:t>的读</a:t>
            </a:r>
            <a:r>
              <a:rPr lang="en-US" altLang="zh-CN" b="0" dirty="0">
                <a:latin typeface="微软雅黑" panose="020B0503020204020204" pitchFamily="34" charset="-122"/>
                <a:ea typeface="微软雅黑" panose="020B0503020204020204" pitchFamily="34" charset="-122"/>
              </a:rPr>
              <a:t>r</a:t>
            </a:r>
            <a:r>
              <a:rPr lang="zh-CN" altLang="en-US" b="0" dirty="0">
                <a:latin typeface="微软雅黑" panose="020B0503020204020204" pitchFamily="34" charset="-122"/>
                <a:ea typeface="微软雅黑" panose="020B0503020204020204" pitchFamily="34" charset="-122"/>
              </a:rPr>
              <a:t>、写</a:t>
            </a:r>
            <a:r>
              <a:rPr lang="en-US" altLang="zh-CN" b="0" dirty="0">
                <a:latin typeface="微软雅黑" panose="020B0503020204020204" pitchFamily="34" charset="-122"/>
                <a:ea typeface="微软雅黑" panose="020B0503020204020204" pitchFamily="34" charset="-122"/>
              </a:rPr>
              <a:t>w</a:t>
            </a:r>
            <a:r>
              <a:rPr lang="zh-CN" altLang="en-US" b="0" dirty="0">
                <a:latin typeface="微软雅黑" panose="020B0503020204020204" pitchFamily="34" charset="-122"/>
                <a:ea typeface="微软雅黑" panose="020B0503020204020204" pitchFamily="34" charset="-122"/>
              </a:rPr>
              <a:t>、执行</a:t>
            </a:r>
            <a:r>
              <a:rPr lang="en-US" altLang="zh-CN" b="0" dirty="0">
                <a:latin typeface="微软雅黑" panose="020B0503020204020204" pitchFamily="34" charset="-122"/>
                <a:ea typeface="微软雅黑" panose="020B0503020204020204" pitchFamily="34" charset="-122"/>
              </a:rPr>
              <a:t>x</a:t>
            </a:r>
          </a:p>
          <a:p>
            <a:pPr marL="800100" lvl="1" indent="-342900">
              <a:spcBef>
                <a:spcPts val="600"/>
              </a:spcBef>
              <a:buFont typeface="Wingdings" pitchFamily="2" charset="2"/>
              <a:buChar char="p"/>
            </a:pPr>
            <a:r>
              <a:rPr lang="zh-CN" altLang="en-US" dirty="0">
                <a:latin typeface="微软雅黑" panose="020B0503020204020204" pitchFamily="34" charset="-122"/>
                <a:ea typeface="微软雅黑" panose="020B0503020204020204" pitchFamily="34" charset="-122"/>
              </a:rPr>
              <a:t>其它用户</a:t>
            </a:r>
            <a:r>
              <a:rPr lang="en-US" altLang="zh-CN" b="0" dirty="0" smtClean="0">
                <a:latin typeface="微软雅黑" panose="020B0503020204020204" pitchFamily="34" charset="-122"/>
                <a:ea typeface="微软雅黑" panose="020B0503020204020204" pitchFamily="34" charset="-122"/>
              </a:rPr>
              <a:t>(</a:t>
            </a:r>
            <a:r>
              <a:rPr lang="en-US" altLang="zh-CN" b="0" dirty="0">
                <a:latin typeface="微软雅黑" panose="020B0503020204020204" pitchFamily="34" charset="-122"/>
                <a:ea typeface="微软雅黑" panose="020B0503020204020204" pitchFamily="34" charset="-122"/>
              </a:rPr>
              <a:t>Other</a:t>
            </a:r>
            <a:r>
              <a:rPr lang="en-US" altLang="zh-CN" b="0" dirty="0" smtClean="0">
                <a:latin typeface="微软雅黑" panose="020B0503020204020204" pitchFamily="34" charset="-122"/>
                <a:ea typeface="微软雅黑" panose="020B0503020204020204" pitchFamily="34" charset="-122"/>
              </a:rPr>
              <a:t>)</a:t>
            </a:r>
            <a:r>
              <a:rPr lang="zh-CN" altLang="en-US" b="0" dirty="0" smtClean="0">
                <a:latin typeface="微软雅黑" panose="020B0503020204020204" pitchFamily="34" charset="-122"/>
                <a:ea typeface="微软雅黑" panose="020B0503020204020204" pitchFamily="34" charset="-122"/>
              </a:rPr>
              <a:t> 的</a:t>
            </a:r>
            <a:r>
              <a:rPr lang="zh-CN" altLang="en-US" b="0" dirty="0">
                <a:latin typeface="微软雅黑" panose="020B0503020204020204" pitchFamily="34" charset="-122"/>
                <a:ea typeface="微软雅黑" panose="020B0503020204020204" pitchFamily="34" charset="-122"/>
              </a:rPr>
              <a:t>读</a:t>
            </a:r>
            <a:r>
              <a:rPr lang="en-US" altLang="zh-CN" b="0" dirty="0">
                <a:latin typeface="微软雅黑" panose="020B0503020204020204" pitchFamily="34" charset="-122"/>
                <a:ea typeface="微软雅黑" panose="020B0503020204020204" pitchFamily="34" charset="-122"/>
              </a:rPr>
              <a:t>r</a:t>
            </a:r>
            <a:r>
              <a:rPr lang="zh-CN" altLang="en-US" b="0" dirty="0">
                <a:latin typeface="微软雅黑" panose="020B0503020204020204" pitchFamily="34" charset="-122"/>
                <a:ea typeface="微软雅黑" panose="020B0503020204020204" pitchFamily="34" charset="-122"/>
              </a:rPr>
              <a:t>、写</a:t>
            </a:r>
            <a:r>
              <a:rPr lang="en-US" altLang="zh-CN" b="0" dirty="0">
                <a:latin typeface="微软雅黑" panose="020B0503020204020204" pitchFamily="34" charset="-122"/>
                <a:ea typeface="微软雅黑" panose="020B0503020204020204" pitchFamily="34" charset="-122"/>
              </a:rPr>
              <a:t>w</a:t>
            </a:r>
            <a:r>
              <a:rPr lang="zh-CN" altLang="en-US" b="0" dirty="0">
                <a:latin typeface="微软雅黑" panose="020B0503020204020204" pitchFamily="34" charset="-122"/>
                <a:ea typeface="微软雅黑" panose="020B0503020204020204" pitchFamily="34" charset="-122"/>
              </a:rPr>
              <a:t>、执行</a:t>
            </a:r>
            <a:r>
              <a:rPr lang="en-US" altLang="zh-CN" b="0" dirty="0">
                <a:latin typeface="微软雅黑" panose="020B0503020204020204" pitchFamily="34" charset="-122"/>
                <a:ea typeface="微软雅黑" panose="020B0503020204020204" pitchFamily="34" charset="-122"/>
              </a:rPr>
              <a:t>x</a:t>
            </a:r>
            <a:r>
              <a:rPr lang="zh-CN" altLang="en-US" b="0" dirty="0">
                <a:latin typeface="微软雅黑" panose="020B0503020204020204" pitchFamily="34" charset="-122"/>
                <a:ea typeface="微软雅黑" panose="020B0503020204020204" pitchFamily="34" charset="-122"/>
              </a:rPr>
              <a:t>；</a:t>
            </a:r>
          </a:p>
          <a:p>
            <a:pPr marL="800100" lvl="1" indent="-342900">
              <a:spcBef>
                <a:spcPts val="600"/>
              </a:spcBef>
              <a:buFont typeface="Wingdings" pitchFamily="2" charset="2"/>
              <a:buChar char="p"/>
            </a:pPr>
            <a:r>
              <a:rPr lang="zh-CN" altLang="en-US" b="0" dirty="0" smtClean="0">
                <a:latin typeface="微软雅黑" panose="020B0503020204020204" pitchFamily="34" charset="-122"/>
                <a:ea typeface="微软雅黑" panose="020B0503020204020204" pitchFamily="34" charset="-122"/>
              </a:rPr>
              <a:t>如果</a:t>
            </a:r>
            <a:r>
              <a:rPr lang="zh-CN" altLang="en-US" b="0" dirty="0">
                <a:latin typeface="微软雅黑" panose="020B0503020204020204" pitchFamily="34" charset="-122"/>
                <a:ea typeface="微软雅黑" panose="020B0503020204020204" pitchFamily="34" charset="-122"/>
              </a:rPr>
              <a:t>权限位不可读、不可写、不可执行，是用</a:t>
            </a:r>
            <a:r>
              <a:rPr lang="en-US" altLang="zh-CN" b="0" dirty="0">
                <a:latin typeface="微软雅黑" panose="020B0503020204020204" pitchFamily="34" charset="-122"/>
                <a:ea typeface="微软雅黑" panose="020B0503020204020204" pitchFamily="34" charset="-122"/>
              </a:rPr>
              <a:t>-</a:t>
            </a:r>
            <a:r>
              <a:rPr lang="zh-CN" altLang="en-US" b="0" dirty="0">
                <a:latin typeface="微软雅黑" panose="020B0503020204020204" pitchFamily="34" charset="-122"/>
                <a:ea typeface="微软雅黑" panose="020B0503020204020204" pitchFamily="34" charset="-122"/>
              </a:rPr>
              <a:t>来表示。 </a:t>
            </a:r>
          </a:p>
        </p:txBody>
      </p:sp>
    </p:spTree>
    <p:extLst>
      <p:ext uri="{BB962C8B-B14F-4D97-AF65-F5344CB8AC3E}">
        <p14:creationId xmlns:p14="http://schemas.microsoft.com/office/powerpoint/2010/main" val="15225489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smtClean="0">
                <a:latin typeface="微软雅黑" panose="020B0503020204020204" pitchFamily="34" charset="-122"/>
                <a:ea typeface="微软雅黑" panose="020B0503020204020204" pitchFamily="34" charset="-122"/>
              </a:rPr>
              <a:t>3.6.3 </a:t>
            </a:r>
            <a:r>
              <a:rPr lang="zh-CN" altLang="en-US" sz="3200" dirty="0" smtClean="0">
                <a:latin typeface="微软雅黑" panose="020B0503020204020204" pitchFamily="34" charset="-122"/>
                <a:ea typeface="微软雅黑" panose="020B0503020204020204" pitchFamily="34" charset="-122"/>
              </a:rPr>
              <a:t>系统目录内容介绍</a:t>
            </a:r>
          </a:p>
        </p:txBody>
      </p:sp>
      <p:graphicFrame>
        <p:nvGraphicFramePr>
          <p:cNvPr id="141316" name="Group 4"/>
          <p:cNvGraphicFramePr>
            <a:graphicFrameLocks noGrp="1"/>
          </p:cNvGraphicFramePr>
          <p:nvPr>
            <p:extLst>
              <p:ext uri="{D42A27DB-BD31-4B8C-83A1-F6EECF244321}">
                <p14:modId xmlns:p14="http://schemas.microsoft.com/office/powerpoint/2010/main" val="3563609055"/>
              </p:ext>
            </p:extLst>
          </p:nvPr>
        </p:nvGraphicFramePr>
        <p:xfrm>
          <a:off x="457201" y="1268760"/>
          <a:ext cx="7920000" cy="4824540"/>
        </p:xfrm>
        <a:graphic>
          <a:graphicData uri="http://schemas.openxmlformats.org/drawingml/2006/table">
            <a:tbl>
              <a:tblPr/>
              <a:tblGrid>
                <a:gridCol w="1800000">
                  <a:extLst>
                    <a:ext uri="{9D8B030D-6E8A-4147-A177-3AD203B41FA5}">
                      <a16:colId xmlns:a16="http://schemas.microsoft.com/office/drawing/2014/main" xmlns="" val="20000"/>
                    </a:ext>
                  </a:extLst>
                </a:gridCol>
                <a:gridCol w="6120000">
                  <a:extLst>
                    <a:ext uri="{9D8B030D-6E8A-4147-A177-3AD203B41FA5}">
                      <a16:colId xmlns:a16="http://schemas.microsoft.com/office/drawing/2014/main" xmlns="" val="20001"/>
                    </a:ext>
                  </a:extLst>
                </a:gridCol>
              </a:tblGrid>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Linux</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系统根目录，包含所有目录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6458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/bin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Binary</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的缩写，存放用户的可执行程序，例如</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ls,cp,</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也包含其它的</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SHELL</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如：</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bash</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等</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/boot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包含</a:t>
                      </a:r>
                      <a:r>
                        <a:rPr kumimoji="0" lang="en-US" altLang="zh-CN" sz="1400" b="0" i="0" u="none" strike="noStrike" cap="none" normalizeH="0" baseline="0" dirty="0" err="1"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vmlinuz,initrd.img</a:t>
                      </a: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等启动文件，随便改动可能无法正常开机</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/dev</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接口设备文件目录，如你的硬盘：</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sda</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/etc</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Passwd</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等系统设置与管理的文件</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/etc/x11</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X Windows System</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的设置目录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/home</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一般用户的主目录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/lib</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/lib64)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包含执行</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/bin</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和</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/sbin</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目录的二进制文件时所需的共享函数库</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library</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/mnt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各项装置的文件系统加载点，例如：</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/mnt/cdrom</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是光驱的加载点</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/opt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提供空间，较大的且固定的应用程序存储文件之用</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/proc</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PS</a:t>
                      </a: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命令查询的信息与这里的相同，都是系统内核与程序执行的信息</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798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/root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管理员的主目录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5316398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smtClean="0">
                <a:latin typeface="微软雅黑" panose="020B0503020204020204" pitchFamily="34" charset="-122"/>
                <a:ea typeface="微软雅黑" panose="020B0503020204020204" pitchFamily="34" charset="-122"/>
              </a:rPr>
              <a:t>3.6.3 </a:t>
            </a:r>
            <a:r>
              <a:rPr lang="zh-CN" altLang="en-US" sz="3200" dirty="0" smtClean="0">
                <a:latin typeface="微软雅黑" panose="020B0503020204020204" pitchFamily="34" charset="-122"/>
                <a:ea typeface="微软雅黑" panose="020B0503020204020204" pitchFamily="34" charset="-122"/>
              </a:rPr>
              <a:t>系统目录内容介绍</a:t>
            </a:r>
          </a:p>
        </p:txBody>
      </p:sp>
      <p:graphicFrame>
        <p:nvGraphicFramePr>
          <p:cNvPr id="142392" name="Group 56"/>
          <p:cNvGraphicFramePr>
            <a:graphicFrameLocks noGrp="1"/>
          </p:cNvGraphicFramePr>
          <p:nvPr>
            <p:ph idx="4294967295"/>
            <p:extLst>
              <p:ext uri="{D42A27DB-BD31-4B8C-83A1-F6EECF244321}">
                <p14:modId xmlns:p14="http://schemas.microsoft.com/office/powerpoint/2010/main" val="3698381323"/>
              </p:ext>
            </p:extLst>
          </p:nvPr>
        </p:nvGraphicFramePr>
        <p:xfrm>
          <a:off x="457200" y="1125538"/>
          <a:ext cx="7920000" cy="5255792"/>
        </p:xfrm>
        <a:graphic>
          <a:graphicData uri="http://schemas.openxmlformats.org/drawingml/2006/table">
            <a:tbl>
              <a:tblPr/>
              <a:tblGrid>
                <a:gridCol w="2314600">
                  <a:extLst>
                    <a:ext uri="{9D8B030D-6E8A-4147-A177-3AD203B41FA5}">
                      <a16:colId xmlns:a16="http://schemas.microsoft.com/office/drawing/2014/main" xmlns="" val="20000"/>
                    </a:ext>
                  </a:extLst>
                </a:gridCol>
                <a:gridCol w="5605400">
                  <a:extLst>
                    <a:ext uri="{9D8B030D-6E8A-4147-A177-3AD203B41FA5}">
                      <a16:colId xmlns:a16="http://schemas.microsoft.com/office/drawing/2014/main" xmlns="" val="20001"/>
                    </a:ext>
                  </a:extLst>
                </a:gridCol>
              </a:tblGrid>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a:t>
                      </a:r>
                      <a:r>
                        <a:rPr kumimoji="0" lang="en-US" altLang="zh-CN" sz="1400" b="0" i="0" u="none" strike="noStrike" cap="none" normalizeH="0" baseline="0" dirty="0" err="1"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sbin</a:t>
                      </a:r>
                      <a:endPar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系统启动时所需的二进制程序</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/tmp</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Temporary,</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存放暂存盘的目录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存放用户使用系统命令和应用程序等信息</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/usr/bin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存放用户可执行程序，如</a:t>
                      </a:r>
                      <a:r>
                        <a:rPr kumimoji="0" lang="en-US" altLang="zh-CN" sz="1400" b="0" i="0" u="none" strike="noStrike" cap="none" normalizeH="0" baseline="0" dirty="0" err="1"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grep,mdir</a:t>
                      </a: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等</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/usr/doc</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存放各式程序文件的目录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/usr/include</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保存提供</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C</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语言加载的</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header</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文件</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/usr/include/X11</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保存提供</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X Windows</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程序加载的</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header</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文件</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/usr/info</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GNU</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程序文件目录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/usr/lib</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/lib64)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函数库</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/usr/lib(/lib64)/X11</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函数库</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/usr/local</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提供自行安装的应用程序位置</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/usr/man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存放在线说明文件目录</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1"/>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/usr/sbin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存放经常使用的程序，如</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showmount</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2"/>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/usr/src</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保存系统的源码文件</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3"/>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/usr/X11R6/bin</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存放</a:t>
                      </a:r>
                      <a:r>
                        <a:rPr kumimoji="0" lang="en-US" altLang="zh-CN"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X Windows System</a:t>
                      </a:r>
                      <a:r>
                        <a:rPr kumimoji="0" lang="zh-CN" altLang="en-US" sz="1400" b="0" i="0" u="none" strike="noStrike" cap="none" normalizeH="0" baseline="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的执行程序</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4"/>
                  </a:ext>
                </a:extLst>
              </a:tr>
              <a:tr h="328487">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a:t>
                      </a:r>
                      <a:r>
                        <a:rPr kumimoji="0" lang="en-US" altLang="zh-CN" sz="1400" b="0" i="0" u="none" strike="noStrike" cap="none" normalizeH="0" baseline="0" dirty="0" err="1"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var</a:t>
                      </a:r>
                      <a:endPar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Variable,</a:t>
                      </a:r>
                      <a:r>
                        <a:rPr kumimoji="0" lang="zh-CN" altLang="en-US"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具有变动性质的相关程序目录，如</a:t>
                      </a:r>
                      <a:r>
                        <a:rPr kumimoji="0" lang="en-US" altLang="zh-CN" sz="1400" b="0" i="0" u="none" strike="noStrike" cap="none" normalizeH="0" baseline="0" dirty="0" smtClean="0">
                          <a:ln>
                            <a:noFill/>
                          </a:ln>
                          <a:solidFill>
                            <a:schemeClr val="tx1"/>
                          </a:solidFill>
                          <a:effectLst/>
                          <a:latin typeface="华文楷体" panose="02010600040101010101" pitchFamily="2" charset="-122"/>
                          <a:ea typeface="华文楷体" panose="02010600040101010101" pitchFamily="2" charset="-122"/>
                          <a:cs typeface="宋体" pitchFamily="2" charset="-122"/>
                        </a:rPr>
                        <a:t>log</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18763084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1"/>
          <p:cNvSpPr>
            <a:spLocks noGrp="1"/>
          </p:cNvSpPr>
          <p:nvPr>
            <p:ph sz="quarter" idx="13"/>
          </p:nvPr>
        </p:nvSpPr>
        <p:spPr>
          <a:xfrm>
            <a:off x="395536" y="1124744"/>
            <a:ext cx="8078964" cy="4824536"/>
          </a:xfrm>
        </p:spPr>
        <p:txBody>
          <a:bodyPr>
            <a:normAutofit/>
          </a:bodyPr>
          <a:lstStyle/>
          <a:p>
            <a:r>
              <a:rPr lang="zh-CN" altLang="en-US" dirty="0"/>
              <a:t>第一章： </a:t>
            </a:r>
            <a:r>
              <a:rPr lang="en-US" altLang="zh-CN" dirty="0"/>
              <a:t>Linux</a:t>
            </a:r>
            <a:r>
              <a:rPr lang="zh-CN" altLang="en-US" dirty="0"/>
              <a:t>操作系统简介</a:t>
            </a:r>
          </a:p>
          <a:p>
            <a:r>
              <a:rPr lang="zh-CN" altLang="en-US" dirty="0"/>
              <a:t>第二章： </a:t>
            </a:r>
            <a:r>
              <a:rPr lang="en-US" altLang="zh-CN" dirty="0"/>
              <a:t>Linux</a:t>
            </a:r>
            <a:r>
              <a:rPr lang="zh-CN" altLang="en-US" dirty="0"/>
              <a:t>操作系统安装和基本配置</a:t>
            </a:r>
          </a:p>
          <a:p>
            <a:r>
              <a:rPr lang="zh-CN" altLang="en-US" dirty="0" smtClean="0"/>
              <a:t>第三</a:t>
            </a:r>
            <a:r>
              <a:rPr lang="zh-CN" altLang="en-US" dirty="0"/>
              <a:t>章： </a:t>
            </a:r>
            <a:r>
              <a:rPr lang="en-US" altLang="zh-CN" dirty="0"/>
              <a:t>Linux</a:t>
            </a:r>
            <a:r>
              <a:rPr lang="zh-CN" altLang="en-US" dirty="0"/>
              <a:t>操作系统的文件系统</a:t>
            </a:r>
            <a:r>
              <a:rPr lang="zh-CN" altLang="en-US" dirty="0" smtClean="0"/>
              <a:t>结构</a:t>
            </a:r>
            <a:endParaRPr lang="en-US" altLang="zh-CN" dirty="0" smtClean="0"/>
          </a:p>
          <a:p>
            <a:r>
              <a:rPr lang="zh-CN" altLang="en-US" dirty="0" smtClean="0">
                <a:solidFill>
                  <a:srgbClr val="C00000"/>
                </a:solidFill>
              </a:rPr>
              <a:t>第四</a:t>
            </a:r>
            <a:r>
              <a:rPr lang="zh-CN" altLang="en-US" dirty="0">
                <a:solidFill>
                  <a:srgbClr val="C00000"/>
                </a:solidFill>
              </a:rPr>
              <a:t>章： </a:t>
            </a:r>
            <a:r>
              <a:rPr lang="en-US" altLang="zh-CN" dirty="0">
                <a:solidFill>
                  <a:srgbClr val="C00000"/>
                </a:solidFill>
              </a:rPr>
              <a:t>Linux</a:t>
            </a:r>
            <a:r>
              <a:rPr lang="zh-CN" altLang="en-US" dirty="0">
                <a:solidFill>
                  <a:srgbClr val="C00000"/>
                </a:solidFill>
              </a:rPr>
              <a:t>操作系统常用命令</a:t>
            </a:r>
            <a:r>
              <a:rPr lang="zh-CN" altLang="en-US" dirty="0" smtClean="0">
                <a:solidFill>
                  <a:srgbClr val="C00000"/>
                </a:solidFill>
              </a:rPr>
              <a:t>详解</a:t>
            </a:r>
            <a:endParaRPr lang="en-US" altLang="zh-CN" dirty="0" smtClean="0">
              <a:solidFill>
                <a:srgbClr val="C00000"/>
              </a:solidFill>
            </a:endParaRPr>
          </a:p>
          <a:p>
            <a:pPr lvl="1"/>
            <a:r>
              <a:rPr lang="en-US" altLang="zh-CN" sz="2200" dirty="0" smtClean="0"/>
              <a:t>4.1 </a:t>
            </a:r>
            <a:r>
              <a:rPr lang="zh-CN" altLang="en-US" sz="2200" dirty="0" smtClean="0"/>
              <a:t>文件目录</a:t>
            </a:r>
            <a:r>
              <a:rPr lang="zh-CN" altLang="en-US" sz="2200" dirty="0"/>
              <a:t>类</a:t>
            </a:r>
            <a:r>
              <a:rPr lang="zh-CN" altLang="en-US" sz="2200" dirty="0" smtClean="0"/>
              <a:t>命令</a:t>
            </a:r>
            <a:endParaRPr lang="en-US" altLang="zh-CN" sz="2200" dirty="0" smtClean="0"/>
          </a:p>
          <a:p>
            <a:pPr marL="0" indent="0">
              <a:buNone/>
            </a:pPr>
            <a:endParaRPr lang="zh-CN" altLang="en-US" dirty="0"/>
          </a:p>
        </p:txBody>
      </p:sp>
      <p:sp>
        <p:nvSpPr>
          <p:cNvPr id="4" name="文本占位符 2"/>
          <p:cNvSpPr>
            <a:spLocks noGrp="1"/>
          </p:cNvSpPr>
          <p:nvPr>
            <p:ph type="body" sz="quarter" idx="14"/>
          </p:nvPr>
        </p:nvSpPr>
        <p:spPr>
          <a:xfrm>
            <a:off x="539750" y="203624"/>
            <a:ext cx="6480175" cy="620688"/>
          </a:xfrm>
        </p:spPr>
        <p:txBody>
          <a:bodyPr/>
          <a:lstStyle/>
          <a:p>
            <a:r>
              <a:rPr lang="zh-CN" altLang="en-US" dirty="0" smtClean="0"/>
              <a:t>目录</a:t>
            </a:r>
            <a:endParaRPr lang="zh-CN" altLang="en-US" dirty="0"/>
          </a:p>
        </p:txBody>
      </p:sp>
    </p:spTree>
    <p:extLst>
      <p:ext uri="{BB962C8B-B14F-4D97-AF65-F5344CB8AC3E}">
        <p14:creationId xmlns:p14="http://schemas.microsoft.com/office/powerpoint/2010/main" val="19747656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 </a:t>
            </a:r>
            <a:r>
              <a:rPr lang="zh-CN" altLang="en-US" sz="3200" dirty="0" smtClean="0">
                <a:latin typeface="微软雅黑" panose="020B0503020204020204" pitchFamily="34" charset="-122"/>
                <a:ea typeface="微软雅黑" panose="020B0503020204020204" pitchFamily="34" charset="-122"/>
              </a:rPr>
              <a:t>文件目录类命令</a:t>
            </a:r>
          </a:p>
        </p:txBody>
      </p:sp>
      <p:sp>
        <p:nvSpPr>
          <p:cNvPr id="48131"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buClr>
                <a:schemeClr val="tx1"/>
              </a:buClr>
            </a:pPr>
            <a:r>
              <a:rPr lang="zh-CN" altLang="en-US" sz="2000" dirty="0" smtClean="0">
                <a:latin typeface="微软雅黑" panose="020B0503020204020204" pitchFamily="34" charset="-122"/>
                <a:ea typeface="微软雅黑" panose="020B0503020204020204" pitchFamily="34" charset="-122"/>
              </a:rPr>
              <a:t>浏览目录命令</a:t>
            </a:r>
            <a:r>
              <a:rPr lang="en-US" altLang="zh-CN"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cs typeface="Times New Roman" pitchFamily="18" charset="0"/>
              </a:rPr>
              <a:t>cd </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dir</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ls</a:t>
            </a:r>
            <a:r>
              <a:rPr lang="en-US" altLang="zh-CN" sz="2000" dirty="0" smtClean="0">
                <a:latin typeface="微软雅黑" panose="020B0503020204020204" pitchFamily="34" charset="-122"/>
                <a:ea typeface="微软雅黑" panose="020B0503020204020204" pitchFamily="34" charset="-122"/>
              </a:rPr>
              <a:t>    </a:t>
            </a:r>
          </a:p>
          <a:p>
            <a:pPr eaLnBrk="1" hangingPunct="1">
              <a:lnSpc>
                <a:spcPct val="150000"/>
              </a:lnSpc>
              <a:spcBef>
                <a:spcPts val="1200"/>
              </a:spcBef>
              <a:buClr>
                <a:schemeClr val="tx1"/>
              </a:buClr>
            </a:pPr>
            <a:r>
              <a:rPr lang="zh-CN" altLang="en-US" sz="2000" dirty="0" smtClean="0">
                <a:latin typeface="微软雅黑" panose="020B0503020204020204" pitchFamily="34" charset="-122"/>
                <a:ea typeface="微软雅黑" panose="020B0503020204020204" pitchFamily="34" charset="-122"/>
              </a:rPr>
              <a:t>浏览文件命令</a:t>
            </a:r>
            <a:r>
              <a:rPr lang="en-US" altLang="zh-CN" sz="2000" dirty="0" smtClean="0">
                <a:latin typeface="微软雅黑" panose="020B0503020204020204" pitchFamily="34" charset="-122"/>
                <a:ea typeface="微软雅黑" panose="020B0503020204020204" pitchFamily="34" charset="-122"/>
              </a:rPr>
              <a:t>: cat   more   less  </a:t>
            </a:r>
          </a:p>
          <a:p>
            <a:pPr eaLnBrk="1" hangingPunct="1">
              <a:lnSpc>
                <a:spcPct val="150000"/>
              </a:lnSpc>
              <a:spcBef>
                <a:spcPts val="1200"/>
              </a:spcBef>
              <a:buClr>
                <a:schemeClr val="tx1"/>
              </a:buClr>
            </a:pPr>
            <a:r>
              <a:rPr lang="zh-CN" altLang="en-US" sz="2000" dirty="0" smtClean="0">
                <a:latin typeface="微软雅黑" panose="020B0503020204020204" pitchFamily="34" charset="-122"/>
                <a:ea typeface="微软雅黑" panose="020B0503020204020204" pitchFamily="34" charset="-122"/>
              </a:rPr>
              <a:t>目录操作命令</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mkdir</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rmdir</a:t>
            </a:r>
            <a:r>
              <a:rPr lang="en-US" altLang="zh-CN" sz="2000" dirty="0" smtClean="0">
                <a:latin typeface="微软雅黑" panose="020B0503020204020204" pitchFamily="34" charset="-122"/>
                <a:ea typeface="微软雅黑" panose="020B0503020204020204" pitchFamily="34" charset="-122"/>
              </a:rPr>
              <a:t>  </a:t>
            </a:r>
          </a:p>
          <a:p>
            <a:pPr eaLnBrk="1" hangingPunct="1">
              <a:lnSpc>
                <a:spcPct val="150000"/>
              </a:lnSpc>
              <a:spcBef>
                <a:spcPts val="1200"/>
              </a:spcBef>
              <a:buClr>
                <a:schemeClr val="tx1"/>
              </a:buClr>
            </a:pPr>
            <a:r>
              <a:rPr lang="zh-CN" altLang="en-US" sz="2000" dirty="0" smtClean="0">
                <a:latin typeface="微软雅黑" panose="020B0503020204020204" pitchFamily="34" charset="-122"/>
                <a:ea typeface="微软雅黑" panose="020B0503020204020204" pitchFamily="34" charset="-122"/>
              </a:rPr>
              <a:t>文件操作命令</a:t>
            </a:r>
            <a:r>
              <a:rPr lang="en-US" altLang="zh-CN" sz="2000" dirty="0" smtClean="0">
                <a:latin typeface="微软雅黑" panose="020B0503020204020204" pitchFamily="34" charset="-122"/>
                <a:ea typeface="微软雅黑" panose="020B0503020204020204" pitchFamily="34" charset="-122"/>
              </a:rPr>
              <a:t>: touch  vi </a:t>
            </a:r>
            <a:r>
              <a:rPr lang="en-US" altLang="zh-CN" sz="2000" dirty="0" err="1" smtClean="0">
                <a:latin typeface="微软雅黑" panose="020B0503020204020204" pitchFamily="34" charset="-122"/>
                <a:ea typeface="微软雅黑" panose="020B0503020204020204" pitchFamily="34" charset="-122"/>
              </a:rPr>
              <a:t>rm</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cp</a:t>
            </a:r>
            <a:r>
              <a:rPr lang="en-US" altLang="zh-CN" sz="2000" dirty="0" smtClean="0">
                <a:latin typeface="微软雅黑" panose="020B0503020204020204" pitchFamily="34" charset="-122"/>
                <a:ea typeface="微软雅黑" panose="020B0503020204020204" pitchFamily="34" charset="-122"/>
              </a:rPr>
              <a:t>  mv  </a:t>
            </a:r>
            <a:r>
              <a:rPr lang="en-US" altLang="zh-CN" sz="2000" dirty="0" err="1" smtClean="0">
                <a:latin typeface="微软雅黑" panose="020B0503020204020204" pitchFamily="34" charset="-122"/>
                <a:ea typeface="微软雅黑" panose="020B0503020204020204" pitchFamily="34" charset="-122"/>
              </a:rPr>
              <a:t>ln</a:t>
            </a:r>
            <a:r>
              <a:rPr lang="en-US" altLang="zh-CN" sz="2000" dirty="0" smtClean="0">
                <a:latin typeface="微软雅黑" panose="020B0503020204020204" pitchFamily="34" charset="-122"/>
                <a:ea typeface="微软雅黑" panose="020B0503020204020204" pitchFamily="34" charset="-122"/>
              </a:rPr>
              <a:t>  tar </a:t>
            </a:r>
            <a:r>
              <a:rPr lang="en-US" altLang="zh-CN" sz="2000" dirty="0" err="1" smtClean="0">
                <a:latin typeface="微软雅黑" panose="020B0503020204020204" pitchFamily="34" charset="-122"/>
                <a:ea typeface="微软雅黑" panose="020B0503020204020204" pitchFamily="34" charset="-122"/>
              </a:rPr>
              <a:t>gzip</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gunzip</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whereis</a:t>
            </a:r>
            <a:r>
              <a:rPr lang="en-US" altLang="zh-CN" sz="2000" dirty="0" smtClean="0">
                <a:latin typeface="微软雅黑" panose="020B0503020204020204" pitchFamily="34" charset="-122"/>
                <a:ea typeface="微软雅黑" panose="020B0503020204020204" pitchFamily="34" charset="-122"/>
              </a:rPr>
              <a:t>  </a:t>
            </a:r>
            <a:r>
              <a:rPr lang="en-US" altLang="zh-CN" sz="2000" dirty="0" err="1" smtClean="0">
                <a:latin typeface="微软雅黑" panose="020B0503020204020204" pitchFamily="34" charset="-122"/>
                <a:ea typeface="微软雅黑" panose="020B0503020204020204" pitchFamily="34" charset="-122"/>
              </a:rPr>
              <a:t>whatis</a:t>
            </a:r>
            <a:r>
              <a:rPr lang="en-US" altLang="zh-CN" sz="2000" dirty="0" smtClean="0">
                <a:latin typeface="微软雅黑" panose="020B0503020204020204" pitchFamily="34" charset="-122"/>
                <a:ea typeface="微软雅黑" panose="020B0503020204020204" pitchFamily="34" charset="-122"/>
              </a:rPr>
              <a:t> file</a:t>
            </a:r>
          </a:p>
          <a:p>
            <a:pPr eaLnBrk="1" hangingPunct="1">
              <a:lnSpc>
                <a:spcPct val="150000"/>
              </a:lnSpc>
              <a:spcBef>
                <a:spcPts val="1200"/>
              </a:spcBef>
              <a:buClr>
                <a:schemeClr val="tx1"/>
              </a:buClr>
            </a:pPr>
            <a:r>
              <a:rPr lang="zh-CN" altLang="en-US" sz="2000" dirty="0" smtClean="0">
                <a:latin typeface="微软雅黑" panose="020B0503020204020204" pitchFamily="34" charset="-122"/>
                <a:ea typeface="微软雅黑" panose="020B0503020204020204" pitchFamily="34" charset="-122"/>
              </a:rPr>
              <a:t>查找用法帮助</a:t>
            </a:r>
            <a:r>
              <a:rPr lang="en-US" altLang="zh-CN" sz="2000" dirty="0" smtClean="0">
                <a:latin typeface="微软雅黑" panose="020B0503020204020204" pitchFamily="34" charset="-122"/>
                <a:ea typeface="微软雅黑" panose="020B0503020204020204" pitchFamily="34" charset="-122"/>
              </a:rPr>
              <a:t>: command –h/--help </a:t>
            </a:r>
            <a:br>
              <a:rPr lang="en-US" altLang="zh-CN" sz="2000" dirty="0" smtClean="0">
                <a:latin typeface="微软雅黑" panose="020B0503020204020204" pitchFamily="34" charset="-122"/>
                <a:ea typeface="微软雅黑" panose="020B0503020204020204" pitchFamily="34" charset="-122"/>
              </a:rPr>
            </a:br>
            <a:r>
              <a:rPr lang="en-US" altLang="zh-CN" sz="2000" dirty="0" smtClean="0">
                <a:latin typeface="微软雅黑" panose="020B0503020204020204" pitchFamily="34" charset="-122"/>
                <a:ea typeface="微软雅黑" panose="020B0503020204020204" pitchFamily="34" charset="-122"/>
              </a:rPr>
              <a:t>man command</a:t>
            </a:r>
            <a:r>
              <a:rPr lang="en-US" altLang="zh-CN" sz="2800" dirty="0" smtClean="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260393570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idx="4294967295"/>
          </p:nvPr>
        </p:nvSpPr>
        <p:spPr>
          <a:xfrm>
            <a:off x="457200" y="1124744"/>
            <a:ext cx="8229600" cy="5040560"/>
          </a:xfrm>
          <a:prstGeom prst="rect">
            <a:avLst/>
          </a:prstGeom>
        </p:spPr>
        <p:txBody>
          <a:bodyPr/>
          <a:lstStyle/>
          <a:p>
            <a:pPr eaLnBrk="1" hangingPunct="1">
              <a:spcBef>
                <a:spcPts val="1200"/>
              </a:spcBef>
            </a:pPr>
            <a:r>
              <a:rPr lang="en-US" altLang="zh-CN" sz="2400" dirty="0" err="1" smtClean="0">
                <a:latin typeface="微软雅黑" panose="020B0503020204020204" pitchFamily="34" charset="-122"/>
                <a:ea typeface="微软雅黑" panose="020B0503020204020204" pitchFamily="34" charset="-122"/>
              </a:rPr>
              <a:t>ls</a:t>
            </a:r>
            <a:r>
              <a:rPr lang="en-US" altLang="zh-CN" sz="2400" dirty="0" smtClean="0">
                <a:latin typeface="微软雅黑" panose="020B0503020204020204" pitchFamily="34" charset="-122"/>
                <a:ea typeface="微软雅黑" panose="020B0503020204020204" pitchFamily="34" charset="-122"/>
              </a:rPr>
              <a:t>(list)</a:t>
            </a:r>
            <a:r>
              <a:rPr lang="zh-CN" altLang="en-US" sz="2400" dirty="0" smtClean="0">
                <a:latin typeface="微软雅黑" panose="020B0503020204020204" pitchFamily="34" charset="-122"/>
                <a:ea typeface="微软雅黑" panose="020B0503020204020204" pitchFamily="34" charset="-122"/>
              </a:rPr>
              <a:t>是一个非常有用的命令，用来显示当前目录下的内容。配合参数的使用，能以不同的方式显示目录内容。下面是一些常用的范例。</a:t>
            </a:r>
          </a:p>
          <a:p>
            <a:pPr eaLnBrk="1" hangingPunct="1">
              <a:spcBef>
                <a:spcPts val="1200"/>
              </a:spcBef>
            </a:pPr>
            <a:r>
              <a:rPr lang="zh-CN" altLang="en-US" sz="2400" dirty="0" smtClean="0">
                <a:latin typeface="微软雅黑" panose="020B0503020204020204" pitchFamily="34" charset="-122"/>
                <a:ea typeface="微软雅黑" panose="020B0503020204020204" pitchFamily="34" charset="-122"/>
              </a:rPr>
              <a:t> 格式：</a:t>
            </a:r>
            <a:r>
              <a:rPr lang="en-US" altLang="zh-CN" sz="2400" dirty="0" err="1" smtClean="0">
                <a:latin typeface="微软雅黑" panose="020B0503020204020204" pitchFamily="34" charset="-122"/>
                <a:ea typeface="微软雅黑" panose="020B0503020204020204" pitchFamily="34" charset="-122"/>
              </a:rPr>
              <a:t>ls</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参数</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路径或文件名</a:t>
            </a:r>
            <a:r>
              <a:rPr lang="en-US" altLang="zh-CN" sz="2400" dirty="0" smtClean="0">
                <a:latin typeface="微软雅黑" panose="020B0503020204020204" pitchFamily="34" charset="-122"/>
                <a:ea typeface="微软雅黑" panose="020B0503020204020204" pitchFamily="34" charset="-122"/>
              </a:rPr>
              <a:t>]</a:t>
            </a:r>
          </a:p>
        </p:txBody>
      </p:sp>
      <p:pic>
        <p:nvPicPr>
          <p:cNvPr id="49154" name="Picture 2"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429000"/>
            <a:ext cx="7345362" cy="232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3"/>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4.1.1 </a:t>
            </a:r>
            <a:r>
              <a:rPr lang="zh-CN" altLang="en-US" sz="3200" dirty="0" smtClean="0">
                <a:latin typeface="微软雅黑" panose="020B0503020204020204" pitchFamily="34" charset="-122"/>
                <a:ea typeface="微软雅黑" panose="020B0503020204020204" pitchFamily="34" charset="-122"/>
              </a:rPr>
              <a:t>列出文件列表的</a:t>
            </a:r>
            <a:r>
              <a:rPr lang="en-US" altLang="zh-CN" sz="3200" dirty="0" smtClean="0">
                <a:latin typeface="微软雅黑" panose="020B0503020204020204" pitchFamily="34" charset="-122"/>
                <a:ea typeface="微软雅黑" panose="020B0503020204020204" pitchFamily="34" charset="-122"/>
              </a:rPr>
              <a:t>ls</a:t>
            </a:r>
            <a:r>
              <a:rPr lang="zh-CN" altLang="en-US" sz="3200" dirty="0" smtClean="0">
                <a:latin typeface="微软雅黑" panose="020B0503020204020204" pitchFamily="34" charset="-122"/>
                <a:ea typeface="微软雅黑" panose="020B0503020204020204" pitchFamily="34" charset="-122"/>
              </a:rPr>
              <a:t>命令</a:t>
            </a:r>
          </a:p>
        </p:txBody>
      </p:sp>
    </p:spTree>
    <p:extLst>
      <p:ext uri="{BB962C8B-B14F-4D97-AF65-F5344CB8AC3E}">
        <p14:creationId xmlns:p14="http://schemas.microsoft.com/office/powerpoint/2010/main" val="2184595337"/>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smtClean="0">
                <a:latin typeface="微软雅黑" panose="020B0503020204020204" pitchFamily="34" charset="-122"/>
                <a:ea typeface="微软雅黑" panose="020B0503020204020204" pitchFamily="34" charset="-122"/>
              </a:rPr>
              <a:t>4.1.2 </a:t>
            </a:r>
            <a:r>
              <a:rPr lang="zh-CN" altLang="en-US" sz="3200" dirty="0" smtClean="0">
                <a:latin typeface="微软雅黑" panose="020B0503020204020204" pitchFamily="34" charset="-122"/>
                <a:ea typeface="微软雅黑" panose="020B0503020204020204" pitchFamily="34" charset="-122"/>
              </a:rPr>
              <a:t>切换目录的</a:t>
            </a:r>
            <a:r>
              <a:rPr lang="en-US" altLang="zh-CN" sz="3200" dirty="0" smtClean="0">
                <a:latin typeface="微软雅黑" panose="020B0503020204020204" pitchFamily="34" charset="-122"/>
                <a:ea typeface="微软雅黑" panose="020B0503020204020204" pitchFamily="34" charset="-122"/>
              </a:rPr>
              <a:t>cd</a:t>
            </a:r>
            <a:r>
              <a:rPr lang="zh-CN" altLang="en-US" sz="3200" dirty="0" smtClean="0">
                <a:latin typeface="微软雅黑" panose="020B0503020204020204" pitchFamily="34" charset="-122"/>
                <a:ea typeface="微软雅黑" panose="020B0503020204020204" pitchFamily="34" charset="-122"/>
              </a:rPr>
              <a:t>命令</a:t>
            </a:r>
          </a:p>
        </p:txBody>
      </p:sp>
      <p:sp>
        <p:nvSpPr>
          <p:cNvPr id="50179"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600"/>
              </a:spcBef>
            </a:pPr>
            <a:r>
              <a:rPr lang="en-US" altLang="zh-CN" sz="2400" dirty="0" smtClean="0">
                <a:latin typeface="微软雅黑" panose="020B0503020204020204" pitchFamily="34" charset="-122"/>
                <a:ea typeface="微软雅黑" panose="020B0503020204020204" pitchFamily="34" charset="-122"/>
              </a:rPr>
              <a:t>cd (change directory)</a:t>
            </a:r>
            <a:r>
              <a:rPr lang="zh-CN" altLang="en-US" sz="2400" dirty="0" smtClean="0">
                <a:latin typeface="微软雅黑" panose="020B0503020204020204" pitchFamily="34" charset="-122"/>
                <a:ea typeface="微软雅黑" panose="020B0503020204020204" pitchFamily="34" charset="-122"/>
              </a:rPr>
              <a:t>命令让用户切换当前目录。例如：</a:t>
            </a:r>
          </a:p>
          <a:p>
            <a:pPr lvl="1">
              <a:lnSpc>
                <a:spcPct val="150000"/>
              </a:lnSpc>
              <a:spcBef>
                <a:spcPts val="600"/>
              </a:spcBef>
              <a:buFontTx/>
              <a:buNone/>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home]$ cd test </a:t>
            </a:r>
            <a:r>
              <a:rPr lang="zh-CN" altLang="en-US" sz="1800" dirty="0" smtClean="0">
                <a:latin typeface="微软雅黑" panose="020B0503020204020204" pitchFamily="34" charset="-122"/>
                <a:ea typeface="微软雅黑" panose="020B0503020204020204" pitchFamily="34" charset="-122"/>
              </a:rPr>
              <a:t>切换到当前目录下的</a:t>
            </a:r>
            <a:r>
              <a:rPr lang="en-US" altLang="zh-CN" sz="1800" dirty="0" smtClean="0">
                <a:latin typeface="微软雅黑" panose="020B0503020204020204" pitchFamily="34" charset="-122"/>
                <a:ea typeface="微软雅黑" panose="020B0503020204020204" pitchFamily="34" charset="-122"/>
              </a:rPr>
              <a:t>test</a:t>
            </a:r>
            <a:r>
              <a:rPr lang="zh-CN" altLang="en-US" sz="1800" dirty="0" smtClean="0">
                <a:latin typeface="微软雅黑" panose="020B0503020204020204" pitchFamily="34" charset="-122"/>
                <a:ea typeface="微软雅黑" panose="020B0503020204020204" pitchFamily="34" charset="-122"/>
              </a:rPr>
              <a:t>子目录</a:t>
            </a:r>
          </a:p>
          <a:p>
            <a:pPr lvl="1">
              <a:lnSpc>
                <a:spcPct val="150000"/>
              </a:lnSpc>
              <a:spcBef>
                <a:spcPts val="600"/>
              </a:spcBef>
              <a:buFontTx/>
              <a:buNone/>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cd ..</a:t>
            </a:r>
            <a:r>
              <a:rPr lang="zh-CN" altLang="en-US" sz="1800" dirty="0" smtClean="0">
                <a:latin typeface="微软雅黑" panose="020B0503020204020204" pitchFamily="34" charset="-122"/>
                <a:ea typeface="微软雅黑" panose="020B0503020204020204" pitchFamily="34" charset="-122"/>
              </a:rPr>
              <a:t>　 切换到上一层目录</a:t>
            </a:r>
          </a:p>
          <a:p>
            <a:pPr lvl="1">
              <a:lnSpc>
                <a:spcPct val="150000"/>
              </a:lnSpc>
              <a:spcBef>
                <a:spcPts val="600"/>
              </a:spcBef>
              <a:buFontTx/>
              <a:buNone/>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home]$ cd /</a:t>
            </a:r>
            <a:r>
              <a:rPr lang="zh-CN" altLang="en-US" sz="1800" dirty="0" smtClean="0">
                <a:latin typeface="微软雅黑" panose="020B0503020204020204" pitchFamily="34" charset="-122"/>
                <a:ea typeface="微软雅黑" panose="020B0503020204020204" pitchFamily="34" charset="-122"/>
              </a:rPr>
              <a:t>　　切换到系统根目录</a:t>
            </a:r>
          </a:p>
          <a:p>
            <a:pPr lvl="1">
              <a:lnSpc>
                <a:spcPct val="150000"/>
              </a:lnSpc>
              <a:spcBef>
                <a:spcPts val="600"/>
              </a:spcBef>
              <a:buFontTx/>
              <a:buNone/>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 cd</a:t>
            </a:r>
            <a:r>
              <a:rPr lang="zh-CN" altLang="en-US" sz="1800" dirty="0" smtClean="0">
                <a:latin typeface="微软雅黑" panose="020B0503020204020204" pitchFamily="34" charset="-122"/>
                <a:ea typeface="微软雅黑" panose="020B0503020204020204" pitchFamily="34" charset="-122"/>
              </a:rPr>
              <a:t>　　　   切换到用户自家目录（或执行</a:t>
            </a:r>
            <a:r>
              <a:rPr lang="en-US" altLang="zh-CN" sz="1800" dirty="0" smtClean="0">
                <a:latin typeface="微软雅黑" panose="020B0503020204020204" pitchFamily="34" charset="-122"/>
                <a:ea typeface="微软雅黑" panose="020B0503020204020204" pitchFamily="34" charset="-122"/>
              </a:rPr>
              <a:t>cd~)</a:t>
            </a:r>
          </a:p>
          <a:p>
            <a:pPr lvl="1">
              <a:lnSpc>
                <a:spcPct val="150000"/>
              </a:lnSpc>
              <a:spcBef>
                <a:spcPts val="600"/>
              </a:spcBef>
              <a:buFontTx/>
              <a:buNone/>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cd /</a:t>
            </a:r>
            <a:r>
              <a:rPr lang="en-US" altLang="zh-CN" sz="1800" dirty="0" err="1" smtClean="0">
                <a:latin typeface="微软雅黑" panose="020B0503020204020204" pitchFamily="34" charset="-122"/>
                <a:ea typeface="微软雅黑" panose="020B0503020204020204" pitchFamily="34" charset="-122"/>
              </a:rPr>
              <a:t>usr</a:t>
            </a:r>
            <a:r>
              <a:rPr lang="en-US" altLang="zh-CN" sz="1800" dirty="0" smtClean="0">
                <a:latin typeface="微软雅黑" panose="020B0503020204020204" pitchFamily="34" charset="-122"/>
                <a:ea typeface="微软雅黑" panose="020B0503020204020204" pitchFamily="34" charset="-122"/>
              </a:rPr>
              <a:t>/bin</a:t>
            </a:r>
            <a:r>
              <a:rPr lang="zh-CN" altLang="en-US" sz="1800" dirty="0" smtClean="0">
                <a:latin typeface="微软雅黑" panose="020B0503020204020204" pitchFamily="34" charset="-122"/>
                <a:ea typeface="微软雅黑" panose="020B0503020204020204" pitchFamily="34" charset="-122"/>
              </a:rPr>
              <a:t>　切换到</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usr</a:t>
            </a:r>
            <a:r>
              <a:rPr lang="en-US" altLang="zh-CN" sz="1800" dirty="0" smtClean="0">
                <a:latin typeface="微软雅黑" panose="020B0503020204020204" pitchFamily="34" charset="-122"/>
                <a:ea typeface="微软雅黑" panose="020B0503020204020204" pitchFamily="34" charset="-122"/>
              </a:rPr>
              <a:t>/bin</a:t>
            </a:r>
            <a:r>
              <a:rPr lang="zh-CN" altLang="en-US" sz="1800" dirty="0" smtClean="0">
                <a:latin typeface="微软雅黑" panose="020B0503020204020204" pitchFamily="34" charset="-122"/>
                <a:ea typeface="微软雅黑" panose="020B0503020204020204" pitchFamily="34" charset="-122"/>
              </a:rPr>
              <a:t>目录</a:t>
            </a:r>
          </a:p>
        </p:txBody>
      </p:sp>
    </p:spTree>
    <p:extLst>
      <p:ext uri="{BB962C8B-B14F-4D97-AF65-F5344CB8AC3E}">
        <p14:creationId xmlns:p14="http://schemas.microsoft.com/office/powerpoint/2010/main" val="543546266"/>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4.1.3 </a:t>
            </a:r>
            <a:r>
              <a:rPr lang="en-US" altLang="zh-CN" sz="3200" dirty="0" err="1" smtClean="0">
                <a:latin typeface="微软雅黑" panose="020B0503020204020204" pitchFamily="34" charset="-122"/>
                <a:ea typeface="微软雅黑" panose="020B0503020204020204" pitchFamily="34" charset="-122"/>
              </a:rPr>
              <a:t>mkdir</a:t>
            </a:r>
            <a:r>
              <a:rPr lang="zh-CN" altLang="en-US" sz="3200" dirty="0" smtClean="0">
                <a:latin typeface="微软雅黑" panose="020B0503020204020204" pitchFamily="34" charset="-122"/>
                <a:ea typeface="微软雅黑" panose="020B0503020204020204" pitchFamily="34" charset="-122"/>
              </a:rPr>
              <a:t>、</a:t>
            </a:r>
            <a:r>
              <a:rPr lang="en-US" altLang="zh-CN" sz="3200" dirty="0" err="1" smtClean="0">
                <a:latin typeface="微软雅黑" panose="020B0503020204020204" pitchFamily="34" charset="-122"/>
                <a:ea typeface="微软雅黑" panose="020B0503020204020204" pitchFamily="34" charset="-122"/>
              </a:rPr>
              <a:t>rmdir</a:t>
            </a:r>
            <a:r>
              <a:rPr lang="zh-CN" altLang="en-US" sz="3200" dirty="0" smtClean="0">
                <a:latin typeface="微软雅黑" panose="020B0503020204020204" pitchFamily="34" charset="-122"/>
                <a:ea typeface="微软雅黑" panose="020B0503020204020204" pitchFamily="34" charset="-122"/>
              </a:rPr>
              <a:t>命令</a:t>
            </a:r>
          </a:p>
        </p:txBody>
      </p:sp>
      <p:sp>
        <p:nvSpPr>
          <p:cNvPr id="51203" name="Rectangle 3"/>
          <p:cNvSpPr>
            <a:spLocks noGrp="1" noChangeArrowheads="1"/>
          </p:cNvSpPr>
          <p:nvPr>
            <p:ph idx="4294967295"/>
          </p:nvPr>
        </p:nvSpPr>
        <p:spPr>
          <a:xfrm>
            <a:off x="457200" y="1124744"/>
            <a:ext cx="8229600" cy="4464496"/>
          </a:xfrm>
          <a:prstGeom prst="rect">
            <a:avLst/>
          </a:prstGeom>
        </p:spPr>
        <p:txBody>
          <a:bodyPr/>
          <a:lstStyle/>
          <a:p>
            <a:pPr eaLnBrk="1" hangingPunct="1">
              <a:spcBef>
                <a:spcPts val="1200"/>
              </a:spcBef>
            </a:pPr>
            <a:r>
              <a:rPr lang="en-US" altLang="zh-CN" sz="2400" dirty="0" err="1" smtClean="0">
                <a:latin typeface="微软雅黑" panose="020B0503020204020204" pitchFamily="34" charset="-122"/>
                <a:ea typeface="微软雅黑" panose="020B0503020204020204" pitchFamily="34" charset="-122"/>
              </a:rPr>
              <a:t>mkdir</a:t>
            </a:r>
            <a:r>
              <a:rPr lang="en-US" altLang="zh-CN" sz="2400" dirty="0" smtClean="0">
                <a:latin typeface="微软雅黑" panose="020B0503020204020204" pitchFamily="34" charset="-122"/>
                <a:ea typeface="微软雅黑" panose="020B0503020204020204" pitchFamily="34" charset="-122"/>
              </a:rPr>
              <a:t>(make directory)</a:t>
            </a:r>
            <a:r>
              <a:rPr lang="zh-CN" altLang="en-US" sz="2400" dirty="0" smtClean="0">
                <a:latin typeface="微软雅黑" panose="020B0503020204020204" pitchFamily="34" charset="-122"/>
                <a:ea typeface="微软雅黑" panose="020B0503020204020204" pitchFamily="34" charset="-122"/>
              </a:rPr>
              <a:t>命令可用来创建子目录。</a:t>
            </a:r>
          </a:p>
          <a:p>
            <a:pPr lvl="1">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err="1" smtClean="0">
                <a:latin typeface="微软雅黑" panose="020B0503020204020204" pitchFamily="34" charset="-122"/>
                <a:ea typeface="微软雅黑" panose="020B0503020204020204" pitchFamily="34" charset="-122"/>
              </a:rPr>
              <a:t>mkdir</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 &lt;</a:t>
            </a:r>
            <a:r>
              <a:rPr lang="zh-CN" altLang="en-US" sz="1800" dirty="0" smtClean="0">
                <a:latin typeface="微软雅黑" panose="020B0503020204020204" pitchFamily="34" charset="-122"/>
                <a:ea typeface="微软雅黑" panose="020B0503020204020204" pitchFamily="34" charset="-122"/>
              </a:rPr>
              <a:t>目录名</a:t>
            </a:r>
            <a:r>
              <a:rPr lang="en-US" altLang="zh-CN" sz="1800" dirty="0" smtClean="0">
                <a:latin typeface="微软雅黑" panose="020B0503020204020204" pitchFamily="34" charset="-122"/>
                <a:ea typeface="微软雅黑" panose="020B0503020204020204" pitchFamily="34" charset="-122"/>
              </a:rPr>
              <a:t>&gt;</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mkdir</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dir</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在当前目录下建立</a:t>
            </a:r>
            <a:r>
              <a:rPr lang="en-US" altLang="zh-CN" sz="1800" dirty="0" err="1" smtClean="0">
                <a:latin typeface="微软雅黑" panose="020B0503020204020204" pitchFamily="34" charset="-122"/>
                <a:ea typeface="微软雅黑" panose="020B0503020204020204" pitchFamily="34" charset="-122"/>
              </a:rPr>
              <a:t>dir</a:t>
            </a:r>
            <a:r>
              <a:rPr lang="zh-CN" altLang="en-US" sz="1800" dirty="0" smtClean="0">
                <a:latin typeface="微软雅黑" panose="020B0503020204020204" pitchFamily="34" charset="-122"/>
                <a:ea typeface="微软雅黑" panose="020B0503020204020204" pitchFamily="34" charset="-122"/>
              </a:rPr>
              <a:t>目录</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mkdir</a:t>
            </a:r>
            <a:r>
              <a:rPr lang="en-US" altLang="zh-CN" sz="1800" dirty="0" smtClean="0">
                <a:latin typeface="微软雅黑" panose="020B0503020204020204" pitchFamily="34" charset="-122"/>
                <a:ea typeface="微软雅黑" panose="020B0503020204020204" pitchFamily="34" charset="-122"/>
              </a:rPr>
              <a:t>  -p dir1/dir2</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在当前目录下创建</a:t>
            </a:r>
            <a:r>
              <a:rPr lang="en-US" altLang="zh-CN" sz="1800" dirty="0" smtClean="0">
                <a:latin typeface="微软雅黑" panose="020B0503020204020204" pitchFamily="34" charset="-122"/>
                <a:ea typeface="微软雅黑" panose="020B0503020204020204" pitchFamily="34" charset="-122"/>
              </a:rPr>
              <a:t>dir1</a:t>
            </a:r>
            <a:r>
              <a:rPr lang="zh-CN" altLang="en-US" sz="1800" dirty="0" smtClean="0">
                <a:latin typeface="微软雅黑" panose="020B0503020204020204" pitchFamily="34" charset="-122"/>
                <a:ea typeface="微软雅黑" panose="020B0503020204020204" pitchFamily="34" charset="-122"/>
              </a:rPr>
              <a:t>目录，并在</a:t>
            </a:r>
            <a:r>
              <a:rPr lang="en-US" altLang="zh-CN" sz="1800" dirty="0" smtClean="0">
                <a:latin typeface="微软雅黑" panose="020B0503020204020204" pitchFamily="34" charset="-122"/>
                <a:ea typeface="微软雅黑" panose="020B0503020204020204" pitchFamily="34" charset="-122"/>
              </a:rPr>
              <a:t>dir1</a:t>
            </a:r>
            <a:r>
              <a:rPr lang="zh-CN" altLang="en-US" sz="1800" dirty="0" smtClean="0">
                <a:latin typeface="微软雅黑" panose="020B0503020204020204" pitchFamily="34" charset="-122"/>
                <a:ea typeface="微软雅黑" panose="020B0503020204020204" pitchFamily="34" charset="-122"/>
              </a:rPr>
              <a:t>目录下创建</a:t>
            </a:r>
            <a:r>
              <a:rPr lang="en-US" altLang="zh-CN" sz="1800" dirty="0" smtClean="0">
                <a:latin typeface="微软雅黑" panose="020B0503020204020204" pitchFamily="34" charset="-122"/>
                <a:ea typeface="微软雅黑" panose="020B0503020204020204" pitchFamily="34" charset="-122"/>
              </a:rPr>
              <a:t>dir2</a:t>
            </a:r>
            <a:r>
              <a:rPr lang="zh-CN" altLang="en-US" sz="1800" dirty="0" smtClean="0">
                <a:latin typeface="微软雅黑" panose="020B0503020204020204" pitchFamily="34" charset="-122"/>
                <a:ea typeface="微软雅黑" panose="020B0503020204020204" pitchFamily="34" charset="-122"/>
              </a:rPr>
              <a:t>目录，也就是连续创建两个目录（</a:t>
            </a:r>
            <a:r>
              <a:rPr lang="en-US" altLang="zh-CN" sz="1800" dirty="0" smtClean="0">
                <a:latin typeface="微软雅黑" panose="020B0503020204020204" pitchFamily="34" charset="-122"/>
                <a:ea typeface="微软雅黑" panose="020B0503020204020204" pitchFamily="34" charset="-122"/>
              </a:rPr>
              <a:t>dir1/</a:t>
            </a:r>
            <a:r>
              <a:rPr lang="zh-CN" altLang="en-US" sz="1800" dirty="0" smtClean="0">
                <a:latin typeface="微软雅黑" panose="020B0503020204020204" pitchFamily="34" charset="-122"/>
                <a:ea typeface="微软雅黑" panose="020B0503020204020204" pitchFamily="34" charset="-122"/>
              </a:rPr>
              <a:t>和</a:t>
            </a:r>
            <a:r>
              <a:rPr lang="en-US" altLang="zh-CN" sz="1800" dirty="0" smtClean="0">
                <a:latin typeface="微软雅黑" panose="020B0503020204020204" pitchFamily="34" charset="-122"/>
                <a:ea typeface="微软雅黑" panose="020B0503020204020204" pitchFamily="34" charset="-122"/>
              </a:rPr>
              <a:t>dir1/dir2</a:t>
            </a:r>
            <a:r>
              <a:rPr lang="zh-CN" altLang="en-US" sz="1800" dirty="0" smtClean="0">
                <a:latin typeface="微软雅黑" panose="020B0503020204020204" pitchFamily="34" charset="-122"/>
                <a:ea typeface="微软雅黑" panose="020B0503020204020204" pitchFamily="34" charset="-122"/>
              </a:rPr>
              <a:t>）</a:t>
            </a:r>
          </a:p>
          <a:p>
            <a:pPr eaLnBrk="1" hangingPunct="1">
              <a:spcBef>
                <a:spcPts val="1200"/>
              </a:spcBef>
            </a:pPr>
            <a:r>
              <a:rPr lang="zh-CN" altLang="en-US" sz="2400" dirty="0" smtClean="0">
                <a:latin typeface="微软雅黑" panose="020B0503020204020204" pitchFamily="34" charset="-122"/>
                <a:ea typeface="微软雅黑" panose="020B0503020204020204" pitchFamily="34" charset="-122"/>
              </a:rPr>
              <a:t>格式：</a:t>
            </a:r>
            <a:r>
              <a:rPr lang="en-US" altLang="zh-CN" sz="2400" dirty="0" err="1" smtClean="0">
                <a:latin typeface="微软雅黑" panose="020B0503020204020204" pitchFamily="34" charset="-122"/>
                <a:ea typeface="微软雅黑" panose="020B0503020204020204" pitchFamily="34" charset="-122"/>
              </a:rPr>
              <a:t>rmdir</a:t>
            </a:r>
            <a:r>
              <a:rPr lang="en-US" altLang="zh-CN" sz="2400" dirty="0" smtClean="0">
                <a:latin typeface="微软雅黑" panose="020B0503020204020204" pitchFamily="34" charset="-122"/>
                <a:ea typeface="微软雅黑" panose="020B0503020204020204" pitchFamily="34" charset="-122"/>
              </a:rPr>
              <a:t> [</a:t>
            </a:r>
            <a:r>
              <a:rPr lang="zh-CN" altLang="en-US" sz="2400" dirty="0" smtClean="0">
                <a:latin typeface="微软雅黑" panose="020B0503020204020204" pitchFamily="34" charset="-122"/>
                <a:ea typeface="微软雅黑" panose="020B0503020204020204" pitchFamily="34" charset="-122"/>
              </a:rPr>
              <a:t>参数</a:t>
            </a:r>
            <a:r>
              <a:rPr lang="en-US" altLang="zh-CN" sz="2400" dirty="0" smtClean="0">
                <a:latin typeface="微软雅黑" panose="020B0503020204020204" pitchFamily="34" charset="-122"/>
                <a:ea typeface="微软雅黑" panose="020B0503020204020204" pitchFamily="34" charset="-122"/>
              </a:rPr>
              <a:t>]&lt;</a:t>
            </a:r>
            <a:r>
              <a:rPr lang="zh-CN" altLang="en-US" sz="2400" dirty="0" smtClean="0">
                <a:latin typeface="微软雅黑" panose="020B0503020204020204" pitchFamily="34" charset="-122"/>
                <a:ea typeface="微软雅黑" panose="020B0503020204020204" pitchFamily="34" charset="-122"/>
              </a:rPr>
              <a:t>目录名</a:t>
            </a:r>
            <a:r>
              <a:rPr lang="en-US" altLang="zh-CN" sz="2400" dirty="0" smtClean="0">
                <a:latin typeface="微软雅黑" panose="020B0503020204020204" pitchFamily="34" charset="-122"/>
                <a:ea typeface="微软雅黑" panose="020B0503020204020204" pitchFamily="34" charset="-122"/>
              </a:rPr>
              <a:t>&gt;</a:t>
            </a:r>
          </a:p>
          <a:p>
            <a:pPr lvl="1">
              <a:spcBef>
                <a:spcPts val="1200"/>
              </a:spcBef>
            </a:pPr>
            <a:r>
              <a:rPr lang="en-US" altLang="zh-CN" sz="1800" dirty="0" err="1" smtClean="0">
                <a:latin typeface="微软雅黑" panose="020B0503020204020204" pitchFamily="34" charset="-122"/>
                <a:ea typeface="微软雅黑" panose="020B0503020204020204" pitchFamily="34" charset="-122"/>
              </a:rPr>
              <a:t>rmdir</a:t>
            </a:r>
            <a:r>
              <a:rPr lang="en-US" altLang="zh-CN" sz="1800" dirty="0" smtClean="0">
                <a:latin typeface="微软雅黑" panose="020B0503020204020204" pitchFamily="34" charset="-122"/>
                <a:ea typeface="微软雅黑" panose="020B0503020204020204" pitchFamily="34" charset="-122"/>
              </a:rPr>
              <a:t>(remove directory)</a:t>
            </a:r>
            <a:r>
              <a:rPr lang="zh-CN" altLang="en-US" sz="1800" dirty="0" smtClean="0">
                <a:latin typeface="微软雅黑" panose="020B0503020204020204" pitchFamily="34" charset="-122"/>
                <a:ea typeface="微软雅黑" panose="020B0503020204020204" pitchFamily="34" charset="-122"/>
              </a:rPr>
              <a:t>命令可用来删除“空”的子目录：</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rmdir</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dir</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删除“空”的子目录</a:t>
            </a:r>
            <a:r>
              <a:rPr lang="en-US" altLang="zh-CN" sz="1800" dirty="0" err="1" smtClean="0">
                <a:latin typeface="微软雅黑" panose="020B0503020204020204" pitchFamily="34" charset="-122"/>
                <a:ea typeface="微软雅黑" panose="020B0503020204020204" pitchFamily="34" charset="-122"/>
              </a:rPr>
              <a:t>dir</a:t>
            </a:r>
            <a:endParaRPr lang="en-US" altLang="zh-CN" sz="1800" dirty="0" smtClean="0">
              <a:latin typeface="微软雅黑" panose="020B0503020204020204" pitchFamily="34" charset="-122"/>
              <a:ea typeface="微软雅黑" panose="020B0503020204020204" pitchFamily="34" charset="-122"/>
            </a:endParaRP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rmdir</a:t>
            </a:r>
            <a:r>
              <a:rPr lang="en-US" altLang="zh-CN" sz="1800" dirty="0" smtClean="0">
                <a:latin typeface="微软雅黑" panose="020B0503020204020204" pitchFamily="34" charset="-122"/>
                <a:ea typeface="微软雅黑" panose="020B0503020204020204" pitchFamily="34" charset="-122"/>
              </a:rPr>
              <a:t> –p dir1/dir2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删除</a:t>
            </a:r>
            <a:r>
              <a:rPr lang="en-US" altLang="zh-CN" sz="1800" dirty="0" smtClean="0">
                <a:latin typeface="微软雅黑" panose="020B0503020204020204" pitchFamily="34" charset="-122"/>
                <a:ea typeface="微软雅黑" panose="020B0503020204020204" pitchFamily="34" charset="-122"/>
              </a:rPr>
              <a:t>dir1</a:t>
            </a:r>
            <a:r>
              <a:rPr lang="zh-CN" altLang="en-US" sz="1800" dirty="0" smtClean="0">
                <a:latin typeface="微软雅黑" panose="020B0503020204020204" pitchFamily="34" charset="-122"/>
                <a:ea typeface="微软雅黑" panose="020B0503020204020204" pitchFamily="34" charset="-122"/>
              </a:rPr>
              <a:t>下的</a:t>
            </a:r>
            <a:r>
              <a:rPr lang="en-US" altLang="zh-CN" sz="1800" dirty="0" smtClean="0">
                <a:latin typeface="微软雅黑" panose="020B0503020204020204" pitchFamily="34" charset="-122"/>
                <a:ea typeface="微软雅黑" panose="020B0503020204020204" pitchFamily="34" charset="-122"/>
              </a:rPr>
              <a:t>dir2</a:t>
            </a:r>
            <a:r>
              <a:rPr lang="zh-CN" altLang="en-US" sz="1800" dirty="0" smtClean="0">
                <a:latin typeface="微软雅黑" panose="020B0503020204020204" pitchFamily="34" charset="-122"/>
                <a:ea typeface="微软雅黑" panose="020B0503020204020204" pitchFamily="34" charset="-122"/>
              </a:rPr>
              <a:t>目录，若</a:t>
            </a:r>
            <a:r>
              <a:rPr lang="en-US" altLang="zh-CN" sz="1800" dirty="0" smtClean="0">
                <a:latin typeface="微软雅黑" panose="020B0503020204020204" pitchFamily="34" charset="-122"/>
                <a:ea typeface="微软雅黑" panose="020B0503020204020204" pitchFamily="34" charset="-122"/>
              </a:rPr>
              <a:t>dir1</a:t>
            </a:r>
            <a:r>
              <a:rPr lang="zh-CN" altLang="en-US" sz="1800" dirty="0" smtClean="0">
                <a:latin typeface="微软雅黑" panose="020B0503020204020204" pitchFamily="34" charset="-122"/>
                <a:ea typeface="微软雅黑" panose="020B0503020204020204" pitchFamily="34" charset="-122"/>
              </a:rPr>
              <a:t>目录为空也删除它</a:t>
            </a:r>
          </a:p>
        </p:txBody>
      </p:sp>
    </p:spTree>
    <p:extLst>
      <p:ext uri="{BB962C8B-B14F-4D97-AF65-F5344CB8AC3E}">
        <p14:creationId xmlns:p14="http://schemas.microsoft.com/office/powerpoint/2010/main" val="856923474"/>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smtClean="0">
                <a:latin typeface="微软雅黑" panose="020B0503020204020204" pitchFamily="34" charset="-122"/>
                <a:ea typeface="微软雅黑" panose="020B0503020204020204" pitchFamily="34" charset="-122"/>
              </a:rPr>
              <a:t>4.1.4 </a:t>
            </a:r>
            <a:r>
              <a:rPr lang="zh-CN" altLang="en-US" sz="3200" dirty="0" smtClean="0">
                <a:latin typeface="微软雅黑" panose="020B0503020204020204" pitchFamily="34" charset="-122"/>
                <a:ea typeface="微软雅黑" panose="020B0503020204020204" pitchFamily="34" charset="-122"/>
              </a:rPr>
              <a:t>复制文件的</a:t>
            </a:r>
            <a:r>
              <a:rPr lang="en-US" altLang="zh-CN" sz="3200" dirty="0" err="1" smtClean="0">
                <a:latin typeface="微软雅黑" panose="020B0503020204020204" pitchFamily="34" charset="-122"/>
                <a:ea typeface="微软雅黑" panose="020B0503020204020204" pitchFamily="34" charset="-122"/>
              </a:rPr>
              <a:t>cp</a:t>
            </a:r>
            <a:r>
              <a:rPr lang="zh-CN" altLang="en-US" sz="3200" dirty="0" smtClean="0">
                <a:latin typeface="微软雅黑" panose="020B0503020204020204" pitchFamily="34" charset="-122"/>
                <a:ea typeface="微软雅黑" panose="020B0503020204020204" pitchFamily="34" charset="-122"/>
              </a:rPr>
              <a:t>命令</a:t>
            </a:r>
          </a:p>
        </p:txBody>
      </p:sp>
      <p:sp>
        <p:nvSpPr>
          <p:cNvPr id="52227"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en-US" altLang="zh-CN" sz="2000" dirty="0" err="1" smtClean="0">
                <a:latin typeface="微软雅黑" panose="020B0503020204020204" pitchFamily="34" charset="-122"/>
                <a:ea typeface="微软雅黑" panose="020B0503020204020204" pitchFamily="34" charset="-122"/>
              </a:rPr>
              <a:t>cp</a:t>
            </a:r>
            <a:r>
              <a:rPr lang="en-US" altLang="zh-CN" sz="2000" dirty="0" smtClean="0">
                <a:latin typeface="微软雅黑" panose="020B0503020204020204" pitchFamily="34" charset="-122"/>
                <a:ea typeface="微软雅黑" panose="020B0503020204020204" pitchFamily="34" charset="-122"/>
              </a:rPr>
              <a:t>(copy)</a:t>
            </a:r>
            <a:r>
              <a:rPr lang="zh-CN" altLang="en-US" sz="2000" dirty="0" smtClean="0">
                <a:latin typeface="微软雅黑" panose="020B0503020204020204" pitchFamily="34" charset="-122"/>
                <a:ea typeface="微软雅黑" panose="020B0503020204020204" pitchFamily="34" charset="-122"/>
              </a:rPr>
              <a:t>命令可以将文件从一处复制到另一处。一般在使用</a:t>
            </a:r>
            <a:r>
              <a:rPr lang="en-US" altLang="zh-CN" sz="2000" dirty="0" err="1" smtClean="0">
                <a:latin typeface="微软雅黑" panose="020B0503020204020204" pitchFamily="34" charset="-122"/>
                <a:ea typeface="微软雅黑" panose="020B0503020204020204" pitchFamily="34" charset="-122"/>
              </a:rPr>
              <a:t>cp</a:t>
            </a:r>
            <a:r>
              <a:rPr lang="zh-CN" altLang="en-US" sz="2000" dirty="0" smtClean="0">
                <a:latin typeface="微软雅黑" panose="020B0503020204020204" pitchFamily="34" charset="-122"/>
                <a:ea typeface="微软雅黑" panose="020B0503020204020204" pitchFamily="34" charset="-122"/>
              </a:rPr>
              <a:t>命令时将一个文件复制成另一个文件或复制到某目录时，需要指定源文件名与目标文件名或目录。</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err="1" smtClean="0">
                <a:latin typeface="微软雅黑" panose="020B0503020204020204" pitchFamily="34" charset="-122"/>
                <a:ea typeface="微软雅黑" panose="020B0503020204020204" pitchFamily="34" charset="-122"/>
              </a:rPr>
              <a:t>cp</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]&lt;</a:t>
            </a:r>
            <a:r>
              <a:rPr lang="zh-CN" altLang="en-US" sz="1800" dirty="0" smtClean="0">
                <a:latin typeface="微软雅黑" panose="020B0503020204020204" pitchFamily="34" charset="-122"/>
                <a:ea typeface="微软雅黑" panose="020B0503020204020204" pitchFamily="34" charset="-122"/>
              </a:rPr>
              <a:t>源文件路径</a:t>
            </a:r>
            <a:r>
              <a:rPr lang="en-US" altLang="zh-CN" sz="1800" dirty="0" smtClean="0">
                <a:latin typeface="微软雅黑" panose="020B0503020204020204" pitchFamily="34" charset="-122"/>
                <a:ea typeface="微软雅黑" panose="020B0503020204020204" pitchFamily="34" charset="-122"/>
              </a:rPr>
              <a:t>&gt;&lt;</a:t>
            </a:r>
            <a:r>
              <a:rPr lang="zh-CN" altLang="en-US" sz="1800" dirty="0" smtClean="0">
                <a:latin typeface="微软雅黑" panose="020B0503020204020204" pitchFamily="34" charset="-122"/>
                <a:ea typeface="微软雅黑" panose="020B0503020204020204" pitchFamily="34" charset="-122"/>
              </a:rPr>
              <a:t>目标文件路径</a:t>
            </a:r>
            <a:r>
              <a:rPr lang="en-US" altLang="zh-CN" sz="1800" dirty="0" smtClean="0">
                <a:latin typeface="微软雅黑" panose="020B0503020204020204" pitchFamily="34" charset="-122"/>
                <a:ea typeface="微软雅黑" panose="020B0503020204020204" pitchFamily="34" charset="-122"/>
              </a:rPr>
              <a:t>&gt;</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cp</a:t>
            </a:r>
            <a:r>
              <a:rPr lang="en-US" altLang="zh-CN" sz="1800" dirty="0" smtClean="0">
                <a:latin typeface="微软雅黑" panose="020B0503020204020204" pitchFamily="34" charset="-122"/>
                <a:ea typeface="微软雅黑" panose="020B0503020204020204" pitchFamily="34" charset="-122"/>
              </a:rPr>
              <a:t> test1.txt</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test2.txt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a:t>
            </a:r>
            <a:r>
              <a:rPr lang="en-US" altLang="zh-CN" sz="1800" dirty="0" smtClean="0">
                <a:latin typeface="微软雅黑" panose="020B0503020204020204" pitchFamily="34" charset="-122"/>
                <a:ea typeface="微软雅黑" panose="020B0503020204020204" pitchFamily="34" charset="-122"/>
              </a:rPr>
              <a:t>test1.text</a:t>
            </a:r>
            <a:r>
              <a:rPr lang="zh-CN" altLang="en-US" sz="1800" dirty="0" smtClean="0">
                <a:latin typeface="微软雅黑" panose="020B0503020204020204" pitchFamily="34" charset="-122"/>
                <a:ea typeface="微软雅黑" panose="020B0503020204020204" pitchFamily="34" charset="-122"/>
              </a:rPr>
              <a:t>复制成</a:t>
            </a:r>
            <a:r>
              <a:rPr lang="en-US" altLang="zh-CN" sz="1800" dirty="0" smtClean="0">
                <a:latin typeface="微软雅黑" panose="020B0503020204020204" pitchFamily="34" charset="-122"/>
                <a:ea typeface="微软雅黑" panose="020B0503020204020204" pitchFamily="34" charset="-122"/>
              </a:rPr>
              <a:t>test2.txt</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cp</a:t>
            </a:r>
            <a:r>
              <a:rPr lang="en-US" altLang="zh-CN" sz="1800" dirty="0" smtClean="0">
                <a:latin typeface="微软雅黑" panose="020B0503020204020204" pitchFamily="34" charset="-122"/>
                <a:ea typeface="微软雅黑" panose="020B0503020204020204" pitchFamily="34" charset="-122"/>
              </a:rPr>
              <a:t> test3.txt</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tmp</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a:t>
            </a:r>
            <a:r>
              <a:rPr lang="en-US" altLang="zh-CN" sz="1800" dirty="0" smtClean="0">
                <a:latin typeface="微软雅黑" panose="020B0503020204020204" pitchFamily="34" charset="-122"/>
                <a:ea typeface="微软雅黑" panose="020B0503020204020204" pitchFamily="34" charset="-122"/>
              </a:rPr>
              <a:t>test3.txt</a:t>
            </a:r>
            <a:r>
              <a:rPr lang="zh-CN" altLang="en-US" sz="1800" dirty="0" smtClean="0">
                <a:latin typeface="微软雅黑" panose="020B0503020204020204" pitchFamily="34" charset="-122"/>
                <a:ea typeface="微软雅黑" panose="020B0503020204020204" pitchFamily="34" charset="-122"/>
              </a:rPr>
              <a:t>复制到</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tmp</a:t>
            </a:r>
            <a:r>
              <a:rPr lang="zh-CN" altLang="en-US" sz="1800" dirty="0" smtClean="0">
                <a:latin typeface="微软雅黑" panose="020B0503020204020204" pitchFamily="34" charset="-122"/>
                <a:ea typeface="微软雅黑" panose="020B0503020204020204" pitchFamily="34" charset="-122"/>
              </a:rPr>
              <a:t>目录中</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cp</a:t>
            </a:r>
            <a:r>
              <a:rPr lang="en-US" altLang="zh-CN" sz="1800" dirty="0" smtClean="0">
                <a:latin typeface="微软雅黑" panose="020B0503020204020204" pitchFamily="34" charset="-122"/>
                <a:ea typeface="微软雅黑" panose="020B0503020204020204" pitchFamily="34" charset="-122"/>
              </a:rPr>
              <a:t> –r test1(</a:t>
            </a:r>
            <a:r>
              <a:rPr lang="zh-CN" altLang="en-US" sz="1800" dirty="0" smtClean="0">
                <a:latin typeface="微软雅黑" panose="020B0503020204020204" pitchFamily="34" charset="-122"/>
                <a:ea typeface="微软雅黑" panose="020B0503020204020204" pitchFamily="34" charset="-122"/>
              </a:rPr>
              <a:t>目录） </a:t>
            </a:r>
            <a:r>
              <a:rPr lang="en-US" altLang="zh-CN" sz="1800" dirty="0" smtClean="0">
                <a:latin typeface="微软雅黑" panose="020B0503020204020204" pitchFamily="34" charset="-122"/>
                <a:ea typeface="微软雅黑" panose="020B0503020204020204" pitchFamily="34" charset="-122"/>
              </a:rPr>
              <a:t>test2(</a:t>
            </a:r>
            <a:r>
              <a:rPr lang="zh-CN" altLang="en-US" sz="1800" dirty="0" smtClean="0">
                <a:latin typeface="微软雅黑" panose="020B0503020204020204" pitchFamily="34" charset="-122"/>
                <a:ea typeface="微软雅黑" panose="020B0503020204020204" pitchFamily="34" charset="-122"/>
              </a:rPr>
              <a:t>目录） </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加</a:t>
            </a:r>
            <a:r>
              <a:rPr lang="en-US" altLang="zh-CN" sz="1800" dirty="0" smtClean="0">
                <a:latin typeface="微软雅黑" panose="020B0503020204020204" pitchFamily="34" charset="-122"/>
                <a:ea typeface="微软雅黑" panose="020B0503020204020204" pitchFamily="34" charset="-122"/>
              </a:rPr>
              <a:t>-r</a:t>
            </a:r>
            <a:r>
              <a:rPr lang="zh-CN" altLang="en-US" sz="1800" dirty="0" smtClean="0">
                <a:latin typeface="微软雅黑" panose="020B0503020204020204" pitchFamily="34" charset="-122"/>
                <a:ea typeface="微软雅黑" panose="020B0503020204020204" pitchFamily="34" charset="-122"/>
              </a:rPr>
              <a:t>参数，拷贝目录</a:t>
            </a:r>
          </a:p>
        </p:txBody>
      </p:sp>
    </p:spTree>
    <p:extLst>
      <p:ext uri="{BB962C8B-B14F-4D97-AF65-F5344CB8AC3E}">
        <p14:creationId xmlns:p14="http://schemas.microsoft.com/office/powerpoint/2010/main" val="1394308288"/>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smtClean="0">
                <a:latin typeface="微软雅黑" panose="020B0503020204020204" pitchFamily="34" charset="-122"/>
                <a:ea typeface="微软雅黑" panose="020B0503020204020204" pitchFamily="34" charset="-122"/>
              </a:rPr>
              <a:t>4.1.5 </a:t>
            </a:r>
            <a:r>
              <a:rPr lang="zh-CN" altLang="en-US" sz="3200" dirty="0" smtClean="0">
                <a:latin typeface="微软雅黑" panose="020B0503020204020204" pitchFamily="34" charset="-122"/>
                <a:ea typeface="微软雅黑" panose="020B0503020204020204" pitchFamily="34" charset="-122"/>
              </a:rPr>
              <a:t>删除文件或目录</a:t>
            </a:r>
            <a:r>
              <a:rPr lang="en-US" altLang="zh-CN" sz="3200" dirty="0" err="1" smtClean="0">
                <a:latin typeface="微软雅黑" panose="020B0503020204020204" pitchFamily="34" charset="-122"/>
                <a:ea typeface="微软雅黑" panose="020B0503020204020204" pitchFamily="34" charset="-122"/>
              </a:rPr>
              <a:t>rm</a:t>
            </a:r>
            <a:r>
              <a:rPr lang="zh-CN" altLang="en-US" sz="3200" dirty="0" smtClean="0">
                <a:latin typeface="微软雅黑" panose="020B0503020204020204" pitchFamily="34" charset="-122"/>
                <a:ea typeface="微软雅黑" panose="020B0503020204020204" pitchFamily="34" charset="-122"/>
              </a:rPr>
              <a:t>命令</a:t>
            </a:r>
          </a:p>
        </p:txBody>
      </p:sp>
      <p:sp>
        <p:nvSpPr>
          <p:cNvPr id="53250" name="Rectangle 2"/>
          <p:cNvSpPr>
            <a:spLocks noGrp="1" noChangeArrowheads="1"/>
          </p:cNvSpPr>
          <p:nvPr>
            <p:ph idx="4294967295"/>
          </p:nvPr>
        </p:nvSpPr>
        <p:spPr>
          <a:xfrm>
            <a:off x="457200" y="1124744"/>
            <a:ext cx="8229600" cy="5400898"/>
          </a:xfrm>
          <a:prstGeom prst="rect">
            <a:avLst/>
          </a:prstGeom>
        </p:spPr>
        <p:txBody>
          <a:bodyPr/>
          <a:lstStyle/>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功能：删除文件或目录</a:t>
            </a:r>
          </a:p>
          <a:p>
            <a:pPr lvl="1">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err="1" smtClean="0">
                <a:latin typeface="微软雅黑" panose="020B0503020204020204" pitchFamily="34" charset="-122"/>
                <a:ea typeface="微软雅黑" panose="020B0503020204020204" pitchFamily="34" charset="-122"/>
              </a:rPr>
              <a:t>rm</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 &lt;</a:t>
            </a:r>
            <a:r>
              <a:rPr lang="zh-CN" altLang="en-US" sz="1800" dirty="0" smtClean="0">
                <a:latin typeface="微软雅黑" panose="020B0503020204020204" pitchFamily="34" charset="-122"/>
                <a:ea typeface="微软雅黑" panose="020B0503020204020204" pitchFamily="34" charset="-122"/>
              </a:rPr>
              <a:t>目标文件路径</a:t>
            </a:r>
            <a:r>
              <a:rPr lang="en-US" altLang="zh-CN" sz="1800" dirty="0" smtClean="0">
                <a:latin typeface="微软雅黑" panose="020B0503020204020204" pitchFamily="34" charset="-122"/>
                <a:ea typeface="微软雅黑" panose="020B0503020204020204" pitchFamily="34" charset="-122"/>
              </a:rPr>
              <a:t>&gt;</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myfiles</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删除一个文件</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删除当前目录下的所有文件</a:t>
            </a:r>
          </a:p>
          <a:p>
            <a:pPr lvl="1">
              <a:spcBef>
                <a:spcPts val="1200"/>
              </a:spcBef>
            </a:pPr>
            <a:r>
              <a:rPr lang="en-US" altLang="zh-CN" sz="1800" dirty="0" smtClean="0">
                <a:latin typeface="微软雅黑" panose="020B0503020204020204" pitchFamily="34" charset="-122"/>
                <a:ea typeface="微软雅黑" panose="020B0503020204020204" pitchFamily="34" charset="-122"/>
              </a:rPr>
              <a:t>-f</a:t>
            </a:r>
            <a:r>
              <a:rPr lang="zh-CN" altLang="en-US" sz="1800" dirty="0" smtClean="0">
                <a:latin typeface="微软雅黑" panose="020B0503020204020204" pitchFamily="34" charset="-122"/>
                <a:ea typeface="微软雅黑" panose="020B0503020204020204" pitchFamily="34" charset="-122"/>
              </a:rPr>
              <a:t>参数：强迫删除文件</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a:t>
            </a:r>
            <a:r>
              <a:rPr lang="en-US" altLang="zh-CN" sz="1800" dirty="0" smtClean="0">
                <a:latin typeface="微软雅黑" panose="020B0503020204020204" pitchFamily="34" charset="-122"/>
                <a:ea typeface="微软雅黑" panose="020B0503020204020204" pitchFamily="34" charset="-122"/>
              </a:rPr>
              <a:t> –f  *.txt</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强迫删除所有以后缀名为</a:t>
            </a:r>
            <a:r>
              <a:rPr lang="en-US" altLang="zh-CN" sz="1800" dirty="0" smtClean="0">
                <a:latin typeface="微软雅黑" panose="020B0503020204020204" pitchFamily="34" charset="-122"/>
                <a:ea typeface="微软雅黑" panose="020B0503020204020204" pitchFamily="34" charset="-122"/>
              </a:rPr>
              <a:t>txt</a:t>
            </a:r>
            <a:r>
              <a:rPr lang="zh-CN" altLang="en-US" sz="1800" dirty="0" smtClean="0">
                <a:latin typeface="微软雅黑" panose="020B0503020204020204" pitchFamily="34" charset="-122"/>
                <a:ea typeface="微软雅黑" panose="020B0503020204020204" pitchFamily="34" charset="-122"/>
              </a:rPr>
              <a:t>文件</a:t>
            </a:r>
          </a:p>
          <a:p>
            <a:pPr lvl="1">
              <a:spcBef>
                <a:spcPts val="1200"/>
              </a:spcBef>
            </a:pPr>
            <a:r>
              <a:rPr lang="en-US" altLang="zh-CN" sz="1800" dirty="0" smtClean="0">
                <a:latin typeface="微软雅黑" panose="020B0503020204020204" pitchFamily="34" charset="-122"/>
                <a:ea typeface="微软雅黑" panose="020B0503020204020204" pitchFamily="34" charset="-122"/>
              </a:rPr>
              <a:t>-r</a:t>
            </a:r>
            <a:r>
              <a:rPr lang="zh-CN" altLang="en-US" sz="1800" dirty="0" smtClean="0">
                <a:latin typeface="微软雅黑" panose="020B0503020204020204" pitchFamily="34" charset="-122"/>
                <a:ea typeface="微软雅黑" panose="020B0503020204020204" pitchFamily="34" charset="-122"/>
              </a:rPr>
              <a:t>参数：删除目录，等同于</a:t>
            </a:r>
            <a:r>
              <a:rPr lang="en-US" altLang="zh-CN" sz="1800" dirty="0" err="1" smtClean="0">
                <a:latin typeface="微软雅黑" panose="020B0503020204020204" pitchFamily="34" charset="-122"/>
                <a:ea typeface="微软雅黑" panose="020B0503020204020204" pitchFamily="34" charset="-122"/>
              </a:rPr>
              <a:t>rmdir</a:t>
            </a:r>
            <a:r>
              <a:rPr lang="zh-CN" altLang="en-US" sz="1800" dirty="0" smtClean="0">
                <a:latin typeface="微软雅黑" panose="020B0503020204020204" pitchFamily="34" charset="-122"/>
                <a:ea typeface="微软雅黑" panose="020B0503020204020204" pitchFamily="34" charset="-122"/>
              </a:rPr>
              <a:t>命令</a:t>
            </a:r>
          </a:p>
        </p:txBody>
      </p:sp>
    </p:spTree>
    <p:extLst>
      <p:ext uri="{BB962C8B-B14F-4D97-AF65-F5344CB8AC3E}">
        <p14:creationId xmlns:p14="http://schemas.microsoft.com/office/powerpoint/2010/main" val="366654602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23528" y="134293"/>
            <a:ext cx="4824536" cy="735012"/>
          </a:xfrm>
          <a:prstGeom prst="rect">
            <a:avLst/>
          </a:prstGeo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3200" dirty="0" smtClean="0">
                <a:latin typeface="微软雅黑" panose="020B0503020204020204" pitchFamily="34" charset="-122"/>
                <a:ea typeface="微软雅黑" panose="020B0503020204020204" pitchFamily="34" charset="-122"/>
              </a:rPr>
              <a:t>1.2Linux</a:t>
            </a:r>
            <a:r>
              <a:rPr lang="zh-CN" altLang="en-US" sz="3200" dirty="0" smtClean="0">
                <a:latin typeface="微软雅黑" panose="020B0503020204020204" pitchFamily="34" charset="-122"/>
                <a:ea typeface="微软雅黑" panose="020B0503020204020204" pitchFamily="34" charset="-122"/>
              </a:rPr>
              <a:t>操作系统特点</a:t>
            </a:r>
            <a:endParaRPr lang="zh-CN" altLang="en-US" sz="3200" dirty="0">
              <a:latin typeface="微软雅黑" panose="020B0503020204020204" pitchFamily="34" charset="-122"/>
              <a:ea typeface="微软雅黑" panose="020B0503020204020204" pitchFamily="34" charset="-122"/>
            </a:endParaRPr>
          </a:p>
        </p:txBody>
      </p:sp>
      <p:sp>
        <p:nvSpPr>
          <p:cNvPr id="5" name="Text Box 3"/>
          <p:cNvSpPr txBox="1">
            <a:spLocks noChangeArrowheads="1"/>
          </p:cNvSpPr>
          <p:nvPr/>
        </p:nvSpPr>
        <p:spPr bwMode="auto">
          <a:xfrm>
            <a:off x="251520" y="1127720"/>
            <a:ext cx="8640762" cy="396875"/>
          </a:xfrm>
          <a:prstGeom prst="rect">
            <a:avLst/>
          </a:prstGeom>
          <a:solidFill>
            <a:schemeClr val="accent5">
              <a:lumMod val="40000"/>
              <a:lumOff val="60000"/>
            </a:schemeClr>
          </a:solidFill>
          <a:ln w="9525" algn="ctr">
            <a:solidFill>
              <a:schemeClr val="bg1"/>
            </a:solidFill>
            <a:miter lim="800000"/>
            <a:headEnd/>
            <a:tailEnd/>
          </a:ln>
          <a:effectLst/>
        </p:spPr>
        <p:txBody>
          <a:bodyPr anchor="ctr"/>
          <a:lstStyle/>
          <a:p>
            <a:pPr eaLnBrk="0" hangingPunct="0">
              <a:lnSpc>
                <a:spcPct val="100000"/>
              </a:lnSpc>
              <a:spcBef>
                <a:spcPct val="0"/>
              </a:spcBef>
              <a:spcAft>
                <a:spcPct val="0"/>
              </a:spcAft>
              <a:buClrTx/>
              <a:buSzTx/>
              <a:buFontTx/>
              <a:buNone/>
            </a:pPr>
            <a:r>
              <a:rPr lang="zh-CN" altLang="en-US"/>
              <a:t>开放性：系统遵循世界标准规范</a:t>
            </a:r>
            <a:endParaRPr lang="en-US" altLang="zh-CN" dirty="0"/>
          </a:p>
        </p:txBody>
      </p:sp>
      <p:sp>
        <p:nvSpPr>
          <p:cNvPr id="6" name="Text Box 4"/>
          <p:cNvSpPr txBox="1">
            <a:spLocks noChangeArrowheads="1"/>
          </p:cNvSpPr>
          <p:nvPr/>
        </p:nvSpPr>
        <p:spPr bwMode="auto">
          <a:xfrm>
            <a:off x="251520" y="1630957"/>
            <a:ext cx="8640762" cy="427038"/>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a:t>多用户：系统资源可以被不同用户各自拥有使用</a:t>
            </a:r>
            <a:endParaRPr lang="en-US" altLang="zh-CN"/>
          </a:p>
        </p:txBody>
      </p:sp>
      <p:sp>
        <p:nvSpPr>
          <p:cNvPr id="7" name="Text Box 5"/>
          <p:cNvSpPr txBox="1">
            <a:spLocks noChangeArrowheads="1"/>
          </p:cNvSpPr>
          <p:nvPr/>
        </p:nvSpPr>
        <p:spPr bwMode="auto">
          <a:xfrm>
            <a:off x="251520" y="2207220"/>
            <a:ext cx="8640762" cy="427037"/>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dirty="0"/>
              <a:t>多任务：同时执行多个程序，而且各个程序的运行互相独立</a:t>
            </a:r>
            <a:endParaRPr lang="en-US" altLang="zh-CN" dirty="0"/>
          </a:p>
        </p:txBody>
      </p:sp>
      <p:sp>
        <p:nvSpPr>
          <p:cNvPr id="8" name="Text Box 6"/>
          <p:cNvSpPr txBox="1">
            <a:spLocks noChangeArrowheads="1"/>
          </p:cNvSpPr>
          <p:nvPr/>
        </p:nvSpPr>
        <p:spPr bwMode="auto">
          <a:xfrm>
            <a:off x="251520" y="2783482"/>
            <a:ext cx="8640762" cy="3968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a:t>良好的用户界面 ：用户界面和系统调用</a:t>
            </a:r>
            <a:endParaRPr lang="en-US" altLang="zh-CN"/>
          </a:p>
        </p:txBody>
      </p:sp>
      <p:sp>
        <p:nvSpPr>
          <p:cNvPr id="9" name="Text Box 7"/>
          <p:cNvSpPr txBox="1">
            <a:spLocks noChangeArrowheads="1"/>
          </p:cNvSpPr>
          <p:nvPr/>
        </p:nvSpPr>
        <p:spPr bwMode="auto">
          <a:xfrm>
            <a:off x="251520" y="3286720"/>
            <a:ext cx="8640762" cy="3968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dirty="0"/>
              <a:t>设备独立性 ：操作系统把所有外部设备统一当作成文件来看待</a:t>
            </a:r>
            <a:endParaRPr lang="en-US" altLang="zh-CN" dirty="0"/>
          </a:p>
        </p:txBody>
      </p:sp>
      <p:sp>
        <p:nvSpPr>
          <p:cNvPr id="10" name="Text Box 8"/>
          <p:cNvSpPr txBox="1">
            <a:spLocks noChangeArrowheads="1"/>
          </p:cNvSpPr>
          <p:nvPr/>
        </p:nvSpPr>
        <p:spPr bwMode="auto">
          <a:xfrm>
            <a:off x="251520" y="3791545"/>
            <a:ext cx="8640762" cy="3968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a:t>丰富的网络功能：</a:t>
            </a:r>
            <a:r>
              <a:rPr lang="en-US" altLang="zh-CN"/>
              <a:t>FTP HTTP TELNET etc</a:t>
            </a:r>
          </a:p>
        </p:txBody>
      </p:sp>
      <p:sp>
        <p:nvSpPr>
          <p:cNvPr id="11" name="Text Box 9"/>
          <p:cNvSpPr txBox="1">
            <a:spLocks noChangeArrowheads="1"/>
          </p:cNvSpPr>
          <p:nvPr/>
        </p:nvSpPr>
        <p:spPr bwMode="auto">
          <a:xfrm>
            <a:off x="251520" y="4294782"/>
            <a:ext cx="8640762" cy="3968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a:t>可靠的系统安全：</a:t>
            </a:r>
            <a:r>
              <a:rPr lang="en-US" altLang="zh-CN"/>
              <a:t>PAM etc</a:t>
            </a:r>
          </a:p>
        </p:txBody>
      </p:sp>
      <p:sp>
        <p:nvSpPr>
          <p:cNvPr id="12" name="Text Box 10"/>
          <p:cNvSpPr txBox="1">
            <a:spLocks noChangeArrowheads="1"/>
          </p:cNvSpPr>
          <p:nvPr/>
        </p:nvSpPr>
        <p:spPr bwMode="auto">
          <a:xfrm>
            <a:off x="251520" y="4799607"/>
            <a:ext cx="8640762" cy="3968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dirty="0"/>
              <a:t>良好的可移植性： 从微型机到大型机的任何环境中和任何平台上运行</a:t>
            </a:r>
            <a:endParaRPr lang="en-US" altLang="zh-CN" dirty="0"/>
          </a:p>
        </p:txBody>
      </p:sp>
      <p:sp>
        <p:nvSpPr>
          <p:cNvPr id="13" name="Text Box 11"/>
          <p:cNvSpPr txBox="1">
            <a:spLocks noChangeArrowheads="1"/>
          </p:cNvSpPr>
          <p:nvPr/>
        </p:nvSpPr>
        <p:spPr bwMode="auto">
          <a:xfrm>
            <a:off x="251520" y="5302845"/>
            <a:ext cx="8640762" cy="1006475"/>
          </a:xfrm>
          <a:prstGeom prst="rect">
            <a:avLst/>
          </a:prstGeom>
          <a:solidFill>
            <a:schemeClr val="accent5">
              <a:lumMod val="40000"/>
              <a:lumOff val="60000"/>
            </a:schemeClr>
          </a:solidFill>
          <a:ln>
            <a:noFill/>
          </a:ln>
          <a:effectLst/>
        </p:spPr>
        <p:txBody>
          <a:bodyPr anchor="ctr"/>
          <a:lstStyle/>
          <a:p>
            <a:pPr eaLnBrk="0" hangingPunct="0">
              <a:lnSpc>
                <a:spcPct val="100000"/>
              </a:lnSpc>
              <a:spcBef>
                <a:spcPct val="0"/>
              </a:spcBef>
              <a:spcAft>
                <a:spcPct val="0"/>
              </a:spcAft>
              <a:buClrTx/>
              <a:buSzTx/>
              <a:buFontTx/>
              <a:buNone/>
            </a:pPr>
            <a:r>
              <a:rPr lang="zh-CN" altLang="en-US" dirty="0"/>
              <a:t>自由软件：用户不用支付任何费用就可以获得它和它的源代码，并且可以根据自己的需要对它进行必要的修改，无偿对它使用，无约束地继续传播，具有</a:t>
            </a:r>
            <a:r>
              <a:rPr lang="en-US" altLang="zh-CN" dirty="0"/>
              <a:t>Unix</a:t>
            </a:r>
            <a:r>
              <a:rPr lang="zh-CN" altLang="en-US" dirty="0"/>
              <a:t>的全部功能</a:t>
            </a:r>
            <a:endParaRPr lang="en-US" altLang="zh-CN" dirty="0"/>
          </a:p>
        </p:txBody>
      </p:sp>
    </p:spTree>
    <p:extLst>
      <p:ext uri="{BB962C8B-B14F-4D97-AF65-F5344CB8AC3E}">
        <p14:creationId xmlns:p14="http://schemas.microsoft.com/office/powerpoint/2010/main" val="31044919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4.1.5 </a:t>
            </a:r>
            <a:r>
              <a:rPr lang="en-US" altLang="zh-CN" sz="3200" dirty="0" err="1" smtClean="0">
                <a:latin typeface="微软雅黑" panose="020B0503020204020204" pitchFamily="34" charset="-122"/>
                <a:ea typeface="微软雅黑" panose="020B0503020204020204" pitchFamily="34" charset="-122"/>
              </a:rPr>
              <a:t>rm</a:t>
            </a:r>
            <a:r>
              <a:rPr lang="zh-CN" altLang="en-US" sz="3200" dirty="0" smtClean="0">
                <a:latin typeface="微软雅黑" panose="020B0503020204020204" pitchFamily="34" charset="-122"/>
                <a:ea typeface="微软雅黑" panose="020B0503020204020204" pitchFamily="34" charset="-122"/>
              </a:rPr>
              <a:t>命令参数</a:t>
            </a:r>
            <a:r>
              <a:rPr lang="en-US" altLang="zh-CN" sz="3200" dirty="0" smtClean="0">
                <a:latin typeface="微软雅黑" panose="020B0503020204020204" pitchFamily="34" charset="-122"/>
                <a:ea typeface="微软雅黑" panose="020B0503020204020204" pitchFamily="34" charset="-122"/>
              </a:rPr>
              <a:t>-</a:t>
            </a:r>
            <a:r>
              <a:rPr lang="en-US" altLang="zh-CN" sz="3200" dirty="0" err="1" smtClean="0">
                <a:latin typeface="微软雅黑" panose="020B0503020204020204" pitchFamily="34" charset="-122"/>
                <a:ea typeface="微软雅黑" panose="020B0503020204020204" pitchFamily="34" charset="-122"/>
              </a:rPr>
              <a:t>i</a:t>
            </a:r>
            <a:r>
              <a:rPr lang="zh-CN" altLang="en-US" sz="3200" dirty="0" smtClean="0">
                <a:latin typeface="微软雅黑" panose="020B0503020204020204" pitchFamily="34" charset="-122"/>
                <a:ea typeface="微软雅黑" panose="020B0503020204020204" pitchFamily="34" charset="-122"/>
              </a:rPr>
              <a:t>使用</a:t>
            </a:r>
          </a:p>
        </p:txBody>
      </p:sp>
      <p:sp>
        <p:nvSpPr>
          <p:cNvPr id="54275"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i</a:t>
            </a:r>
            <a:r>
              <a:rPr lang="zh-CN" altLang="en-US" sz="2000" dirty="0" smtClean="0">
                <a:latin typeface="微软雅黑" panose="020B0503020204020204" pitchFamily="34" charset="-122"/>
                <a:ea typeface="微软雅黑" panose="020B0503020204020204" pitchFamily="34" charset="-122"/>
              </a:rPr>
              <a:t>参数：删除文件时询问</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rm</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i</a:t>
            </a:r>
            <a:r>
              <a:rPr lang="en-US" altLang="zh-CN" sz="1800" dirty="0" smtClean="0">
                <a:latin typeface="微软雅黑" panose="020B0503020204020204" pitchFamily="34" charset="-122"/>
                <a:ea typeface="微软雅黑" panose="020B0503020204020204" pitchFamily="34" charset="-122"/>
              </a:rPr>
              <a:t>  * </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删除当前目录下的所有文件</a:t>
            </a:r>
          </a:p>
          <a:p>
            <a:pPr lvl="1">
              <a:lnSpc>
                <a:spcPct val="150000"/>
              </a:lnSpc>
              <a:spcBef>
                <a:spcPts val="1200"/>
              </a:spcBef>
            </a:pPr>
            <a:r>
              <a:rPr lang="en-US" altLang="zh-CN" sz="1800" dirty="0" err="1" smtClean="0">
                <a:latin typeface="微软雅黑" panose="020B0503020204020204" pitchFamily="34" charset="-122"/>
                <a:ea typeface="微软雅黑" panose="020B0503020204020204" pitchFamily="34" charset="-122"/>
              </a:rPr>
              <a:t>rm:backup</a:t>
            </a:r>
            <a:r>
              <a:rPr lang="en-US" altLang="zh-CN" sz="1800" dirty="0" smtClean="0">
                <a:latin typeface="微软雅黑" panose="020B0503020204020204" pitchFamily="34" charset="-122"/>
                <a:ea typeface="微软雅黑" panose="020B0503020204020204" pitchFamily="34" charset="-122"/>
              </a:rPr>
              <a:t>: is a directory</a:t>
            </a:r>
            <a:r>
              <a:rPr lang="zh-CN" altLang="en-US" sz="1800" dirty="0" smtClean="0">
                <a:latin typeface="微软雅黑" panose="020B0503020204020204" pitchFamily="34" charset="-122"/>
                <a:ea typeface="微软雅黑" panose="020B0503020204020204" pitchFamily="34" charset="-122"/>
              </a:rPr>
              <a:t>　　　  遇到目录会略过</a:t>
            </a:r>
          </a:p>
          <a:p>
            <a:pPr lvl="1">
              <a:lnSpc>
                <a:spcPct val="150000"/>
              </a:lnSpc>
              <a:spcBef>
                <a:spcPts val="1200"/>
              </a:spcBef>
            </a:pPr>
            <a:r>
              <a:rPr lang="en-US" altLang="zh-CN" sz="1800" dirty="0" err="1" smtClean="0">
                <a:latin typeface="微软雅黑" panose="020B0503020204020204" pitchFamily="34" charset="-122"/>
                <a:ea typeface="微软雅黑" panose="020B0503020204020204" pitchFamily="34" charset="-122"/>
              </a:rPr>
              <a:t>rm</a:t>
            </a:r>
            <a:r>
              <a:rPr lang="en-US" altLang="zh-CN" sz="1800" dirty="0" smtClean="0">
                <a:latin typeface="微软雅黑" panose="020B0503020204020204" pitchFamily="34" charset="-122"/>
                <a:ea typeface="微软雅黑" panose="020B0503020204020204" pitchFamily="34" charset="-122"/>
              </a:rPr>
              <a:t> : remove ‘myfiles.txt’ ? Y</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删除文件时会询问</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可按</a:t>
            </a:r>
            <a:r>
              <a:rPr lang="en-US" altLang="zh-CN" sz="1800" dirty="0" smtClean="0">
                <a:latin typeface="微软雅黑" panose="020B0503020204020204" pitchFamily="34" charset="-122"/>
                <a:ea typeface="微软雅黑" panose="020B0503020204020204" pitchFamily="34" charset="-122"/>
              </a:rPr>
              <a:t>Y</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N</a:t>
            </a:r>
            <a:r>
              <a:rPr lang="zh-CN" altLang="en-US" sz="1800" dirty="0" smtClean="0">
                <a:latin typeface="微软雅黑" panose="020B0503020204020204" pitchFamily="34" charset="-122"/>
                <a:ea typeface="微软雅黑" panose="020B0503020204020204" pitchFamily="34" charset="-122"/>
              </a:rPr>
              <a:t>键表示允许或拒绝删除文件　</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在系统的默认状态下，</a:t>
            </a:r>
            <a:r>
              <a:rPr lang="en-US" altLang="zh-CN" sz="1800" dirty="0" err="1" smtClean="0">
                <a:latin typeface="微软雅黑" panose="020B0503020204020204" pitchFamily="34" charset="-122"/>
                <a:ea typeface="微软雅黑" panose="020B0503020204020204" pitchFamily="34" charset="-122"/>
              </a:rPr>
              <a:t>rm</a:t>
            </a:r>
            <a:r>
              <a:rPr lang="zh-CN" altLang="en-US" sz="1800" dirty="0" smtClean="0">
                <a:latin typeface="微软雅黑" panose="020B0503020204020204" pitchFamily="34" charset="-122"/>
                <a:ea typeface="微软雅黑" panose="020B0503020204020204" pitchFamily="34" charset="-122"/>
              </a:rPr>
              <a:t>命令会对每个删除的文件一一询问。如果用户确定要删除这些文件，则可以使用参数</a:t>
            </a:r>
            <a:r>
              <a:rPr lang="en-US" altLang="zh-CN" sz="1800" dirty="0" smtClean="0">
                <a:latin typeface="微软雅黑" panose="020B0503020204020204" pitchFamily="34" charset="-122"/>
                <a:ea typeface="微软雅黑" panose="020B0503020204020204" pitchFamily="34" charset="-122"/>
              </a:rPr>
              <a:t>-f</a:t>
            </a:r>
            <a:r>
              <a:rPr lang="zh-CN" altLang="en-US" sz="1800" dirty="0" smtClean="0">
                <a:latin typeface="微软雅黑" panose="020B0503020204020204" pitchFamily="34" charset="-122"/>
                <a:ea typeface="微软雅黑" panose="020B0503020204020204" pitchFamily="34" charset="-122"/>
              </a:rPr>
              <a:t>来避免询问。</a:t>
            </a:r>
          </a:p>
        </p:txBody>
      </p:sp>
    </p:spTree>
    <p:extLst>
      <p:ext uri="{BB962C8B-B14F-4D97-AF65-F5344CB8AC3E}">
        <p14:creationId xmlns:p14="http://schemas.microsoft.com/office/powerpoint/2010/main" val="1332090243"/>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4.1.6 cat</a:t>
            </a:r>
            <a:r>
              <a:rPr lang="zh-CN" altLang="en-US" sz="3200" dirty="0" smtClean="0">
                <a:latin typeface="微软雅黑" panose="020B0503020204020204" pitchFamily="34" charset="-122"/>
                <a:ea typeface="微软雅黑" panose="020B0503020204020204" pitchFamily="34" charset="-122"/>
              </a:rPr>
              <a:t>命令</a:t>
            </a:r>
          </a:p>
        </p:txBody>
      </p:sp>
      <p:sp>
        <p:nvSpPr>
          <p:cNvPr id="55299" name="Rectangle 3"/>
          <p:cNvSpPr>
            <a:spLocks noGrp="1" noChangeArrowheads="1"/>
          </p:cNvSpPr>
          <p:nvPr>
            <p:ph idx="4294967295"/>
          </p:nvPr>
        </p:nvSpPr>
        <p:spPr>
          <a:xfrm>
            <a:off x="457200" y="1340768"/>
            <a:ext cx="8229600" cy="4176464"/>
          </a:xfrm>
          <a:prstGeom prst="rect">
            <a:avLst/>
          </a:prstGeom>
        </p:spPr>
        <p:txBody>
          <a:bodyPr/>
          <a:lstStyle/>
          <a:p>
            <a:pPr eaLnBrk="1" hangingPunct="1">
              <a:spcBef>
                <a:spcPts val="1200"/>
              </a:spcBef>
            </a:pPr>
            <a:r>
              <a:rPr lang="zh-CN" altLang="en-US" sz="2400" dirty="0" smtClean="0">
                <a:latin typeface="微软雅黑" panose="020B0503020204020204" pitchFamily="34" charset="-122"/>
                <a:ea typeface="微软雅黑" panose="020B0503020204020204" pitchFamily="34" charset="-122"/>
              </a:rPr>
              <a:t>用于显示文件的内容</a:t>
            </a:r>
            <a:r>
              <a:rPr lang="en-US" altLang="zh-CN" sz="2400" dirty="0" smtClean="0">
                <a:latin typeface="微软雅黑" panose="020B0503020204020204" pitchFamily="34" charset="-122"/>
                <a:ea typeface="微软雅黑" panose="020B0503020204020204" pitchFamily="34" charset="-122"/>
              </a:rPr>
              <a:t>,</a:t>
            </a:r>
            <a:r>
              <a:rPr lang="zh-CN" altLang="en-US" sz="2400" dirty="0" smtClean="0">
                <a:latin typeface="微软雅黑" panose="020B0503020204020204" pitchFamily="34" charset="-122"/>
                <a:ea typeface="微软雅黑" panose="020B0503020204020204" pitchFamily="34" charset="-122"/>
              </a:rPr>
              <a:t>也可以将数个文件合并成一个文件。</a:t>
            </a:r>
          </a:p>
          <a:p>
            <a:pPr lvl="1">
              <a:spcBef>
                <a:spcPts val="1200"/>
              </a:spcBef>
            </a:pPr>
            <a:r>
              <a:rPr lang="zh-CN" altLang="en-US" sz="2000" dirty="0" smtClean="0">
                <a:latin typeface="微软雅黑" panose="020B0503020204020204" pitchFamily="34" charset="-122"/>
                <a:ea typeface="微软雅黑" panose="020B0503020204020204" pitchFamily="34" charset="-122"/>
              </a:rPr>
              <a:t>格式：</a:t>
            </a:r>
            <a:r>
              <a:rPr lang="en-US" altLang="zh-CN" sz="2000" dirty="0" smtClean="0">
                <a:latin typeface="微软雅黑" panose="020B0503020204020204" pitchFamily="34" charset="-122"/>
                <a:ea typeface="微软雅黑" panose="020B0503020204020204" pitchFamily="34" charset="-122"/>
              </a:rPr>
              <a:t>cat[</a:t>
            </a:r>
            <a:r>
              <a:rPr lang="zh-CN" altLang="en-US" sz="2000" dirty="0" smtClean="0">
                <a:latin typeface="微软雅黑" panose="020B0503020204020204" pitchFamily="34" charset="-122"/>
                <a:ea typeface="微软雅黑" panose="020B0503020204020204" pitchFamily="34" charset="-122"/>
              </a:rPr>
              <a:t>参数</a:t>
            </a:r>
            <a:r>
              <a:rPr lang="en-US" altLang="zh-CN" sz="2000" dirty="0" smtClean="0">
                <a:latin typeface="微软雅黑" panose="020B0503020204020204" pitchFamily="34" charset="-122"/>
                <a:ea typeface="微软雅黑" panose="020B0503020204020204" pitchFamily="34" charset="-122"/>
              </a:rPr>
              <a:t>]&lt;</a:t>
            </a:r>
            <a:r>
              <a:rPr lang="zh-CN" altLang="en-US" sz="2000" dirty="0" smtClean="0">
                <a:latin typeface="微软雅黑" panose="020B0503020204020204" pitchFamily="34" charset="-122"/>
                <a:ea typeface="微软雅黑" panose="020B0503020204020204" pitchFamily="34" charset="-122"/>
              </a:rPr>
              <a:t>文件名</a:t>
            </a:r>
            <a:r>
              <a:rPr lang="en-US" altLang="zh-CN" sz="2000" dirty="0" smtClean="0">
                <a:latin typeface="微软雅黑" panose="020B0503020204020204" pitchFamily="34" charset="-122"/>
                <a:ea typeface="微软雅黑" panose="020B0503020204020204" pitchFamily="34" charset="-122"/>
              </a:rPr>
              <a:t>&gt;</a:t>
            </a:r>
          </a:p>
          <a:p>
            <a:pPr lvl="1">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test]$cat test.txt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显示</a:t>
            </a:r>
            <a:r>
              <a:rPr lang="en-US" altLang="zh-CN" sz="2000" dirty="0" smtClean="0">
                <a:latin typeface="微软雅黑" panose="020B0503020204020204" pitchFamily="34" charset="-122"/>
                <a:ea typeface="微软雅黑" panose="020B0503020204020204" pitchFamily="34" charset="-122"/>
              </a:rPr>
              <a:t>test.txt</a:t>
            </a:r>
            <a:r>
              <a:rPr lang="zh-CN" altLang="en-US" sz="2000" dirty="0" smtClean="0">
                <a:latin typeface="微软雅黑" panose="020B0503020204020204" pitchFamily="34" charset="-122"/>
                <a:ea typeface="微软雅黑" panose="020B0503020204020204" pitchFamily="34" charset="-122"/>
              </a:rPr>
              <a:t>文件内容</a:t>
            </a:r>
          </a:p>
          <a:p>
            <a:pPr lvl="1">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test]$cat test.txt | more</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逐页显示</a:t>
            </a:r>
            <a:r>
              <a:rPr lang="en-US" altLang="zh-CN" sz="2000" dirty="0" smtClean="0">
                <a:latin typeface="微软雅黑" panose="020B0503020204020204" pitchFamily="34" charset="-122"/>
                <a:ea typeface="微软雅黑" panose="020B0503020204020204" pitchFamily="34" charset="-122"/>
              </a:rPr>
              <a:t>test.txt</a:t>
            </a:r>
            <a:r>
              <a:rPr lang="zh-CN" altLang="en-US" sz="2000" dirty="0" smtClean="0">
                <a:latin typeface="微软雅黑" panose="020B0503020204020204" pitchFamily="34" charset="-122"/>
                <a:ea typeface="微软雅黑" panose="020B0503020204020204" pitchFamily="34" charset="-122"/>
              </a:rPr>
              <a:t>文件中的内容</a:t>
            </a:r>
          </a:p>
          <a:p>
            <a:pPr lvl="1">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test]$cat test.txt &gt;&gt;test1.txt</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将</a:t>
            </a:r>
            <a:r>
              <a:rPr lang="en-US" altLang="zh-CN" sz="2000" dirty="0" smtClean="0">
                <a:latin typeface="微软雅黑" panose="020B0503020204020204" pitchFamily="34" charset="-122"/>
                <a:ea typeface="微软雅黑" panose="020B0503020204020204" pitchFamily="34" charset="-122"/>
              </a:rPr>
              <a:t>test.txt</a:t>
            </a:r>
            <a:r>
              <a:rPr lang="zh-CN" altLang="en-US" sz="2000" dirty="0" smtClean="0">
                <a:latin typeface="微软雅黑" panose="020B0503020204020204" pitchFamily="34" charset="-122"/>
                <a:ea typeface="微软雅黑" panose="020B0503020204020204" pitchFamily="34" charset="-122"/>
              </a:rPr>
              <a:t>的内容附加到</a:t>
            </a:r>
            <a:r>
              <a:rPr lang="en-US" altLang="zh-CN" sz="2000" dirty="0" smtClean="0">
                <a:latin typeface="微软雅黑" panose="020B0503020204020204" pitchFamily="34" charset="-122"/>
                <a:ea typeface="微软雅黑" panose="020B0503020204020204" pitchFamily="34" charset="-122"/>
              </a:rPr>
              <a:t>test1.txt</a:t>
            </a:r>
            <a:r>
              <a:rPr lang="zh-CN" altLang="en-US" sz="2000" dirty="0" smtClean="0">
                <a:latin typeface="微软雅黑" panose="020B0503020204020204" pitchFamily="34" charset="-122"/>
                <a:ea typeface="微软雅黑" panose="020B0503020204020204" pitchFamily="34" charset="-122"/>
              </a:rPr>
              <a:t>文件之后</a:t>
            </a:r>
          </a:p>
          <a:p>
            <a:pPr lvl="1">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test]$cat test.txt  test2.txt &gt;readme.txt</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将</a:t>
            </a:r>
            <a:r>
              <a:rPr lang="en-US" altLang="zh-CN" sz="2000" dirty="0" smtClean="0">
                <a:latin typeface="微软雅黑" panose="020B0503020204020204" pitchFamily="34" charset="-122"/>
                <a:ea typeface="微软雅黑" panose="020B0503020204020204" pitchFamily="34" charset="-122"/>
              </a:rPr>
              <a:t>test.txt</a:t>
            </a:r>
            <a:r>
              <a:rPr lang="zh-CN" altLang="en-US" sz="2000" dirty="0" smtClean="0">
                <a:latin typeface="微软雅黑" panose="020B0503020204020204" pitchFamily="34" charset="-122"/>
                <a:ea typeface="微软雅黑" panose="020B0503020204020204" pitchFamily="34" charset="-122"/>
              </a:rPr>
              <a:t>和</a:t>
            </a:r>
            <a:r>
              <a:rPr lang="en-US" altLang="zh-CN" sz="2000" dirty="0" smtClean="0">
                <a:latin typeface="微软雅黑" panose="020B0503020204020204" pitchFamily="34" charset="-122"/>
                <a:ea typeface="微软雅黑" panose="020B0503020204020204" pitchFamily="34" charset="-122"/>
              </a:rPr>
              <a:t>test2.txt</a:t>
            </a:r>
            <a:r>
              <a:rPr lang="zh-CN" altLang="en-US" sz="2000" dirty="0" smtClean="0">
                <a:latin typeface="微软雅黑" panose="020B0503020204020204" pitchFamily="34" charset="-122"/>
                <a:ea typeface="微软雅黑" panose="020B0503020204020204" pitchFamily="34" charset="-122"/>
              </a:rPr>
              <a:t>文件合并成</a:t>
            </a:r>
            <a:r>
              <a:rPr lang="en-US" altLang="zh-CN" sz="2000" dirty="0" smtClean="0">
                <a:latin typeface="微软雅黑" panose="020B0503020204020204" pitchFamily="34" charset="-122"/>
                <a:ea typeface="微软雅黑" panose="020B0503020204020204" pitchFamily="34" charset="-122"/>
              </a:rPr>
              <a:t>readme.txt</a:t>
            </a:r>
            <a:r>
              <a:rPr lang="zh-CN" altLang="en-US" sz="2000" dirty="0" smtClean="0">
                <a:latin typeface="微软雅黑" panose="020B0503020204020204" pitchFamily="34" charset="-122"/>
                <a:ea typeface="微软雅黑" panose="020B0503020204020204" pitchFamily="34" charset="-122"/>
              </a:rPr>
              <a:t>文件</a:t>
            </a:r>
          </a:p>
        </p:txBody>
      </p:sp>
    </p:spTree>
    <p:extLst>
      <p:ext uri="{BB962C8B-B14F-4D97-AF65-F5344CB8AC3E}">
        <p14:creationId xmlns:p14="http://schemas.microsoft.com/office/powerpoint/2010/main" val="1758700880"/>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4.1.7 </a:t>
            </a:r>
            <a:r>
              <a:rPr lang="zh-CN" altLang="en-US" sz="3200" dirty="0" smtClean="0">
                <a:latin typeface="微软雅黑" panose="020B0503020204020204" pitchFamily="34" charset="-122"/>
                <a:ea typeface="微软雅黑" panose="020B0503020204020204" pitchFamily="34" charset="-122"/>
              </a:rPr>
              <a:t>显示命令</a:t>
            </a:r>
            <a:r>
              <a:rPr lang="en-US" altLang="zh-CN" sz="3200" dirty="0" smtClean="0">
                <a:latin typeface="微软雅黑" panose="020B0503020204020204" pitchFamily="34" charset="-122"/>
                <a:ea typeface="微软雅黑" panose="020B0503020204020204" pitchFamily="34" charset="-122"/>
              </a:rPr>
              <a:t>head</a:t>
            </a:r>
            <a:r>
              <a:rPr lang="zh-CN" altLang="en-US" sz="3200" dirty="0" smtClean="0">
                <a:latin typeface="微软雅黑" panose="020B0503020204020204" pitchFamily="34" charset="-122"/>
                <a:ea typeface="微软雅黑" panose="020B0503020204020204" pitchFamily="34" charset="-122"/>
              </a:rPr>
              <a:t>、</a:t>
            </a:r>
            <a:r>
              <a:rPr lang="en-US" altLang="zh-CN" sz="3200" dirty="0" smtClean="0">
                <a:latin typeface="微软雅黑" panose="020B0503020204020204" pitchFamily="34" charset="-122"/>
                <a:ea typeface="微软雅黑" panose="020B0503020204020204" pitchFamily="34" charset="-122"/>
              </a:rPr>
              <a:t>tail</a:t>
            </a:r>
          </a:p>
        </p:txBody>
      </p:sp>
      <p:sp>
        <p:nvSpPr>
          <p:cNvPr id="58371"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600"/>
              </a:spcBef>
            </a:pPr>
            <a:r>
              <a:rPr lang="en-US" altLang="zh-CN" sz="2000" dirty="0" smtClean="0">
                <a:latin typeface="微软雅黑" panose="020B0503020204020204" pitchFamily="34" charset="-122"/>
                <a:ea typeface="微软雅黑" panose="020B0503020204020204" pitchFamily="34" charset="-122"/>
              </a:rPr>
              <a:t>head</a:t>
            </a:r>
            <a:r>
              <a:rPr lang="zh-CN" altLang="en-US" sz="2000" dirty="0" smtClean="0">
                <a:latin typeface="微软雅黑" panose="020B0503020204020204" pitchFamily="34" charset="-122"/>
                <a:ea typeface="微软雅黑" panose="020B0503020204020204" pitchFamily="34" charset="-122"/>
              </a:rPr>
              <a:t>功能：用于显示文件前几行的内容</a:t>
            </a:r>
          </a:p>
          <a:p>
            <a:pPr lvl="1">
              <a:lnSpc>
                <a:spcPct val="150000"/>
              </a:lnSpc>
              <a:spcBef>
                <a:spcPts val="6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smtClean="0">
                <a:latin typeface="微软雅黑" panose="020B0503020204020204" pitchFamily="34" charset="-122"/>
                <a:ea typeface="微软雅黑" panose="020B0503020204020204" pitchFamily="34" charset="-122"/>
              </a:rPr>
              <a:t>head[</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]&lt;</a:t>
            </a:r>
            <a:r>
              <a:rPr lang="zh-CN" altLang="en-US" sz="1800" dirty="0" smtClean="0">
                <a:latin typeface="微软雅黑" panose="020B0503020204020204" pitchFamily="34" charset="-122"/>
                <a:ea typeface="微软雅黑" panose="020B0503020204020204" pitchFamily="34" charset="-122"/>
              </a:rPr>
              <a:t>文件名</a:t>
            </a:r>
            <a:r>
              <a:rPr lang="en-US" altLang="zh-CN" sz="1800" dirty="0" smtClean="0">
                <a:latin typeface="微软雅黑" panose="020B0503020204020204" pitchFamily="34" charset="-122"/>
                <a:ea typeface="微软雅黑" panose="020B0503020204020204" pitchFamily="34" charset="-122"/>
              </a:rPr>
              <a:t>&gt;</a:t>
            </a:r>
          </a:p>
          <a:p>
            <a:pPr lvl="1">
              <a:lnSpc>
                <a:spcPct val="150000"/>
              </a:lnSpc>
              <a:spcBef>
                <a:spcPts val="6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head -10 /</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显示</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文件的前</a:t>
            </a:r>
            <a:r>
              <a:rPr lang="en-US" altLang="zh-CN" sz="1800" dirty="0" smtClean="0">
                <a:latin typeface="微软雅黑" panose="020B0503020204020204" pitchFamily="34" charset="-122"/>
                <a:ea typeface="微软雅黑" panose="020B0503020204020204" pitchFamily="34" charset="-122"/>
              </a:rPr>
              <a:t>10</a:t>
            </a:r>
            <a:r>
              <a:rPr lang="zh-CN" altLang="en-US" sz="1800" dirty="0" smtClean="0">
                <a:latin typeface="微软雅黑" panose="020B0503020204020204" pitchFamily="34" charset="-122"/>
                <a:ea typeface="微软雅黑" panose="020B0503020204020204" pitchFamily="34" charset="-122"/>
              </a:rPr>
              <a:t>行内容</a:t>
            </a:r>
          </a:p>
          <a:p>
            <a:pPr eaLnBrk="1" hangingPunct="1">
              <a:lnSpc>
                <a:spcPct val="150000"/>
              </a:lnSpc>
              <a:spcBef>
                <a:spcPts val="600"/>
              </a:spcBef>
            </a:pPr>
            <a:r>
              <a:rPr lang="en-US" altLang="zh-CN" sz="2000" dirty="0" smtClean="0">
                <a:latin typeface="微软雅黑" panose="020B0503020204020204" pitchFamily="34" charset="-122"/>
                <a:ea typeface="微软雅黑" panose="020B0503020204020204" pitchFamily="34" charset="-122"/>
              </a:rPr>
              <a:t>tail</a:t>
            </a:r>
            <a:r>
              <a:rPr lang="zh-CN" altLang="en-US" sz="2000" dirty="0" smtClean="0">
                <a:latin typeface="微软雅黑" panose="020B0503020204020204" pitchFamily="34" charset="-122"/>
                <a:ea typeface="微软雅黑" panose="020B0503020204020204" pitchFamily="34" charset="-122"/>
              </a:rPr>
              <a:t>功能：用于显示文件后几行的内容</a:t>
            </a:r>
          </a:p>
          <a:p>
            <a:pPr lvl="1">
              <a:lnSpc>
                <a:spcPct val="150000"/>
              </a:lnSpc>
              <a:spcBef>
                <a:spcPts val="6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smtClean="0">
                <a:latin typeface="微软雅黑" panose="020B0503020204020204" pitchFamily="34" charset="-122"/>
                <a:ea typeface="微软雅黑" panose="020B0503020204020204" pitchFamily="34" charset="-122"/>
              </a:rPr>
              <a:t>tail[</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]&lt;</a:t>
            </a:r>
            <a:r>
              <a:rPr lang="zh-CN" altLang="en-US" sz="1800" dirty="0" smtClean="0">
                <a:latin typeface="微软雅黑" panose="020B0503020204020204" pitchFamily="34" charset="-122"/>
                <a:ea typeface="微软雅黑" panose="020B0503020204020204" pitchFamily="34" charset="-122"/>
              </a:rPr>
              <a:t>文件名</a:t>
            </a:r>
            <a:r>
              <a:rPr lang="en-US" altLang="zh-CN" sz="1800" dirty="0" smtClean="0">
                <a:latin typeface="微软雅黑" panose="020B0503020204020204" pitchFamily="34" charset="-122"/>
                <a:ea typeface="微软雅黑" panose="020B0503020204020204" pitchFamily="34" charset="-122"/>
              </a:rPr>
              <a:t>&gt;</a:t>
            </a:r>
          </a:p>
          <a:p>
            <a:pPr lvl="1">
              <a:lnSpc>
                <a:spcPct val="150000"/>
              </a:lnSpc>
              <a:spcBef>
                <a:spcPts val="6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tail -10 /</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显示</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文件的倒数</a:t>
            </a:r>
            <a:r>
              <a:rPr lang="en-US" altLang="zh-CN" sz="1800" dirty="0" smtClean="0">
                <a:latin typeface="微软雅黑" panose="020B0503020204020204" pitchFamily="34" charset="-122"/>
                <a:ea typeface="微软雅黑" panose="020B0503020204020204" pitchFamily="34" charset="-122"/>
              </a:rPr>
              <a:t>10</a:t>
            </a:r>
            <a:r>
              <a:rPr lang="zh-CN" altLang="en-US" sz="1800" dirty="0" smtClean="0">
                <a:latin typeface="微软雅黑" panose="020B0503020204020204" pitchFamily="34" charset="-122"/>
                <a:ea typeface="微软雅黑" panose="020B0503020204020204" pitchFamily="34" charset="-122"/>
              </a:rPr>
              <a:t>行内容</a:t>
            </a:r>
          </a:p>
          <a:p>
            <a:pPr lvl="1">
              <a:lnSpc>
                <a:spcPct val="150000"/>
              </a:lnSpc>
              <a:spcBef>
                <a:spcPts val="6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tail +10 /</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显示</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passwd</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文件的从第</a:t>
            </a:r>
            <a:r>
              <a:rPr lang="en-US" altLang="zh-CN" sz="1800" dirty="0" smtClean="0">
                <a:latin typeface="微软雅黑" panose="020B0503020204020204" pitchFamily="34" charset="-122"/>
                <a:ea typeface="微软雅黑" panose="020B0503020204020204" pitchFamily="34" charset="-122"/>
              </a:rPr>
              <a:t>10</a:t>
            </a:r>
            <a:r>
              <a:rPr lang="zh-CN" altLang="en-US" sz="1800" dirty="0" smtClean="0">
                <a:latin typeface="微软雅黑" panose="020B0503020204020204" pitchFamily="34" charset="-122"/>
                <a:ea typeface="微软雅黑" panose="020B0503020204020204" pitchFamily="34" charset="-122"/>
              </a:rPr>
              <a:t>行开始到末尾的内容</a:t>
            </a:r>
          </a:p>
        </p:txBody>
      </p:sp>
    </p:spTree>
    <p:extLst>
      <p:ext uri="{BB962C8B-B14F-4D97-AF65-F5344CB8AC3E}">
        <p14:creationId xmlns:p14="http://schemas.microsoft.com/office/powerpoint/2010/main" val="716592657"/>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57200" y="260648"/>
            <a:ext cx="6779096"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4.1.8 </a:t>
            </a:r>
            <a:r>
              <a:rPr lang="zh-CN" altLang="en-US" sz="3200" dirty="0" smtClean="0">
                <a:latin typeface="微软雅黑" panose="020B0503020204020204" pitchFamily="34" charset="-122"/>
                <a:ea typeface="微软雅黑" panose="020B0503020204020204" pitchFamily="34" charset="-122"/>
              </a:rPr>
              <a:t>移动或更改文件名称的</a:t>
            </a:r>
            <a:r>
              <a:rPr lang="en-US" altLang="zh-CN" sz="3200" dirty="0" smtClean="0">
                <a:latin typeface="微软雅黑" panose="020B0503020204020204" pitchFamily="34" charset="-122"/>
                <a:ea typeface="微软雅黑" panose="020B0503020204020204" pitchFamily="34" charset="-122"/>
              </a:rPr>
              <a:t>mv</a:t>
            </a:r>
            <a:r>
              <a:rPr lang="zh-CN" altLang="en-US" sz="3200" dirty="0" smtClean="0">
                <a:latin typeface="微软雅黑" panose="020B0503020204020204" pitchFamily="34" charset="-122"/>
                <a:ea typeface="微软雅黑" panose="020B0503020204020204" pitchFamily="34" charset="-122"/>
              </a:rPr>
              <a:t>命令</a:t>
            </a:r>
          </a:p>
        </p:txBody>
      </p:sp>
      <p:sp>
        <p:nvSpPr>
          <p:cNvPr id="59395" name="Rectangle 3"/>
          <p:cNvSpPr>
            <a:spLocks noGrp="1" noChangeArrowheads="1"/>
          </p:cNvSpPr>
          <p:nvPr>
            <p:ph idx="4294967295"/>
          </p:nvPr>
        </p:nvSpPr>
        <p:spPr>
          <a:xfrm>
            <a:off x="457200" y="1124744"/>
            <a:ext cx="8229600" cy="4392488"/>
          </a:xfrm>
          <a:prstGeom prst="rect">
            <a:avLst/>
          </a:prstGeom>
        </p:spPr>
        <p:txBody>
          <a:bodyPr/>
          <a:lstStyle/>
          <a:p>
            <a:pPr eaLnBrk="1" hangingPunct="1">
              <a:lnSpc>
                <a:spcPct val="150000"/>
              </a:lnSpc>
              <a:spcBef>
                <a:spcPts val="1200"/>
              </a:spcBef>
            </a:pPr>
            <a:r>
              <a:rPr lang="zh-CN" altLang="en-US" sz="2000" dirty="0" smtClean="0">
                <a:latin typeface="微软雅黑" panose="020B0503020204020204" pitchFamily="34" charset="-122"/>
                <a:ea typeface="微软雅黑" panose="020B0503020204020204" pitchFamily="34" charset="-122"/>
              </a:rPr>
              <a:t>功能：可以将文件及目录移到另一目录下，或更改文件及目录的名称</a:t>
            </a:r>
          </a:p>
          <a:p>
            <a:pPr lvl="1">
              <a:lnSpc>
                <a:spcPct val="150000"/>
              </a:lnSpc>
              <a:spcBef>
                <a:spcPts val="1200"/>
              </a:spcBef>
            </a:pPr>
            <a:r>
              <a:rPr lang="zh-CN" altLang="en-US" sz="2000" dirty="0" smtClean="0">
                <a:latin typeface="微软雅黑" panose="020B0503020204020204" pitchFamily="34" charset="-122"/>
                <a:ea typeface="微软雅黑" panose="020B0503020204020204" pitchFamily="34" charset="-122"/>
              </a:rPr>
              <a:t>格式：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参数</a:t>
            </a:r>
            <a:r>
              <a:rPr lang="en-US" altLang="zh-CN" sz="2000" dirty="0" smtClean="0">
                <a:latin typeface="微软雅黑" panose="020B0503020204020204" pitchFamily="34" charset="-122"/>
                <a:ea typeface="微软雅黑" panose="020B0503020204020204" pitchFamily="34" charset="-122"/>
              </a:rPr>
              <a:t>]&lt;</a:t>
            </a:r>
            <a:r>
              <a:rPr lang="zh-CN" altLang="en-US" sz="2000" dirty="0" smtClean="0">
                <a:latin typeface="微软雅黑" panose="020B0503020204020204" pitchFamily="34" charset="-122"/>
                <a:ea typeface="微软雅黑" panose="020B0503020204020204" pitchFamily="34" charset="-122"/>
              </a:rPr>
              <a:t>源文件或目录</a:t>
            </a:r>
            <a:r>
              <a:rPr lang="en-US" altLang="zh-CN" sz="2000" dirty="0" smtClean="0">
                <a:latin typeface="微软雅黑" panose="020B0503020204020204" pitchFamily="34" charset="-122"/>
                <a:ea typeface="微软雅黑" panose="020B0503020204020204" pitchFamily="34" charset="-122"/>
              </a:rPr>
              <a:t>&gt; &lt;</a:t>
            </a:r>
            <a:r>
              <a:rPr lang="zh-CN" altLang="en-US" sz="2000" dirty="0" smtClean="0">
                <a:latin typeface="微软雅黑" panose="020B0503020204020204" pitchFamily="34" charset="-122"/>
                <a:ea typeface="微软雅黑" panose="020B0503020204020204" pitchFamily="34" charset="-122"/>
              </a:rPr>
              <a:t>目标文件或目录</a:t>
            </a:r>
            <a:r>
              <a:rPr lang="en-US" altLang="zh-CN" sz="2000" dirty="0" smtClean="0">
                <a:latin typeface="微软雅黑" panose="020B0503020204020204" pitchFamily="34" charset="-122"/>
                <a:ea typeface="微软雅黑" panose="020B0503020204020204" pitchFamily="34" charset="-122"/>
              </a:rPr>
              <a:t>&gt;</a:t>
            </a:r>
          </a:p>
          <a:p>
            <a:pPr lvl="1">
              <a:lnSpc>
                <a:spcPct val="150000"/>
              </a:lnSpc>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dir1]$ mv a.txt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将</a:t>
            </a:r>
            <a:r>
              <a:rPr lang="en-US" altLang="zh-CN" sz="2000" dirty="0" smtClean="0">
                <a:latin typeface="微软雅黑" panose="020B0503020204020204" pitchFamily="34" charset="-122"/>
                <a:ea typeface="微软雅黑" panose="020B0503020204020204" pitchFamily="34" charset="-122"/>
              </a:rPr>
              <a:t>a.txt</a:t>
            </a:r>
            <a:r>
              <a:rPr lang="zh-CN" altLang="en-US" sz="2000" dirty="0" smtClean="0">
                <a:latin typeface="微软雅黑" panose="020B0503020204020204" pitchFamily="34" charset="-122"/>
                <a:ea typeface="微软雅黑" panose="020B0503020204020204" pitchFamily="34" charset="-122"/>
              </a:rPr>
              <a:t>文件移动上层目录</a:t>
            </a:r>
          </a:p>
          <a:p>
            <a:pPr lvl="1">
              <a:lnSpc>
                <a:spcPct val="150000"/>
              </a:lnSpc>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dir1]$ mv a.txt  b.txt</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将</a:t>
            </a:r>
            <a:r>
              <a:rPr lang="en-US" altLang="zh-CN" sz="2000" dirty="0" smtClean="0">
                <a:latin typeface="微软雅黑" panose="020B0503020204020204" pitchFamily="34" charset="-122"/>
                <a:ea typeface="微软雅黑" panose="020B0503020204020204" pitchFamily="34" charset="-122"/>
              </a:rPr>
              <a:t>a.txt</a:t>
            </a:r>
            <a:r>
              <a:rPr lang="zh-CN" altLang="en-US" sz="2000" dirty="0" smtClean="0">
                <a:latin typeface="微软雅黑" panose="020B0503020204020204" pitchFamily="34" charset="-122"/>
                <a:ea typeface="微软雅黑" panose="020B0503020204020204" pitchFamily="34" charset="-122"/>
              </a:rPr>
              <a:t>改名为</a:t>
            </a:r>
            <a:r>
              <a:rPr lang="en-US" altLang="zh-CN" sz="2000" dirty="0" smtClean="0">
                <a:latin typeface="微软雅黑" panose="020B0503020204020204" pitchFamily="34" charset="-122"/>
                <a:ea typeface="微软雅黑" panose="020B0503020204020204" pitchFamily="34" charset="-122"/>
              </a:rPr>
              <a:t>b.txt</a:t>
            </a:r>
          </a:p>
          <a:p>
            <a:pPr lvl="1">
              <a:lnSpc>
                <a:spcPct val="150000"/>
              </a:lnSpc>
              <a:spcBef>
                <a:spcPts val="1200"/>
              </a:spcBef>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test@linux</a:t>
            </a:r>
            <a:r>
              <a:rPr lang="en-US" altLang="zh-CN" sz="2000" dirty="0" smtClean="0">
                <a:latin typeface="微软雅黑" panose="020B0503020204020204" pitchFamily="34" charset="-122"/>
                <a:ea typeface="微软雅黑" panose="020B0503020204020204" pitchFamily="34" charset="-122"/>
              </a:rPr>
              <a:t> dir1]$ mv dir2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将</a:t>
            </a:r>
            <a:r>
              <a:rPr lang="en-US" altLang="zh-CN" sz="2000" dirty="0" smtClean="0">
                <a:latin typeface="微软雅黑" panose="020B0503020204020204" pitchFamily="34" charset="-122"/>
                <a:ea typeface="微软雅黑" panose="020B0503020204020204" pitchFamily="34" charset="-122"/>
              </a:rPr>
              <a:t>dir2</a:t>
            </a:r>
            <a:r>
              <a:rPr lang="zh-CN" altLang="en-US" sz="2000" dirty="0" smtClean="0">
                <a:latin typeface="微软雅黑" panose="020B0503020204020204" pitchFamily="34" charset="-122"/>
                <a:ea typeface="微软雅黑" panose="020B0503020204020204" pitchFamily="34" charset="-122"/>
              </a:rPr>
              <a:t>目录上移一层</a:t>
            </a:r>
          </a:p>
        </p:txBody>
      </p:sp>
    </p:spTree>
    <p:extLst>
      <p:ext uri="{BB962C8B-B14F-4D97-AF65-F5344CB8AC3E}">
        <p14:creationId xmlns:p14="http://schemas.microsoft.com/office/powerpoint/2010/main" val="4156057471"/>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4.1.9 </a:t>
            </a:r>
            <a:r>
              <a:rPr lang="zh-CN" altLang="en-US" sz="3200" dirty="0" smtClean="0">
                <a:latin typeface="微软雅黑" panose="020B0503020204020204" pitchFamily="34" charset="-122"/>
                <a:ea typeface="微软雅黑" panose="020B0503020204020204" pitchFamily="34" charset="-122"/>
              </a:rPr>
              <a:t>显示当前目录的</a:t>
            </a:r>
            <a:r>
              <a:rPr lang="en-US" altLang="zh-CN" sz="3200" dirty="0" err="1" smtClean="0">
                <a:latin typeface="微软雅黑" panose="020B0503020204020204" pitchFamily="34" charset="-122"/>
                <a:ea typeface="微软雅黑" panose="020B0503020204020204" pitchFamily="34" charset="-122"/>
              </a:rPr>
              <a:t>pwd</a:t>
            </a:r>
            <a:r>
              <a:rPr lang="zh-CN" altLang="en-US" sz="3200" dirty="0" smtClean="0">
                <a:latin typeface="微软雅黑" panose="020B0503020204020204" pitchFamily="34" charset="-122"/>
                <a:ea typeface="微软雅黑" panose="020B0503020204020204" pitchFamily="34" charset="-122"/>
              </a:rPr>
              <a:t>命令</a:t>
            </a:r>
          </a:p>
        </p:txBody>
      </p:sp>
      <p:sp>
        <p:nvSpPr>
          <p:cNvPr id="60419"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zh-CN" altLang="en-US" sz="2000" dirty="0" smtClean="0">
                <a:latin typeface="微软雅黑" panose="020B0503020204020204" pitchFamily="34" charset="-122"/>
                <a:ea typeface="微软雅黑" panose="020B0503020204020204" pitchFamily="34" charset="-122"/>
              </a:rPr>
              <a:t>功能：显示用户正在工作或当前所在的目录</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err="1" smtClean="0">
                <a:latin typeface="微软雅黑" panose="020B0503020204020204" pitchFamily="34" charset="-122"/>
                <a:ea typeface="微软雅黑" panose="020B0503020204020204" pitchFamily="34" charset="-122"/>
              </a:rPr>
              <a:t>pwd</a:t>
            </a:r>
            <a:endParaRPr lang="en-US" altLang="zh-CN" sz="1800" dirty="0" smtClean="0">
              <a:latin typeface="微软雅黑" panose="020B0503020204020204" pitchFamily="34" charset="-122"/>
              <a:ea typeface="微软雅黑" panose="020B0503020204020204" pitchFamily="34" charset="-122"/>
            </a:endParaRP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a:t>
            </a:r>
            <a:r>
              <a:rPr lang="en-US" altLang="zh-CN" sz="1800" dirty="0" err="1" smtClean="0">
                <a:latin typeface="微软雅黑" panose="020B0503020204020204" pitchFamily="34" charset="-122"/>
                <a:ea typeface="微软雅黑" panose="020B0503020204020204" pitchFamily="34" charset="-122"/>
              </a:rPr>
              <a:t>pwd</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en-US" altLang="zh-CN" sz="1800" dirty="0" smtClean="0">
                <a:latin typeface="微软雅黑" panose="020B0503020204020204" pitchFamily="34" charset="-122"/>
                <a:ea typeface="微软雅黑" panose="020B0503020204020204" pitchFamily="34" charset="-122"/>
              </a:rPr>
              <a:t>/home/test</a:t>
            </a:r>
            <a:r>
              <a:rPr lang="en-US" altLang="zh-CN" sz="1800" dirty="0">
                <a:latin typeface="微软雅黑" panose="020B0503020204020204" pitchFamily="34" charset="-122"/>
                <a:ea typeface="微软雅黑" panose="020B0503020204020204" pitchFamily="34" charset="-122"/>
              </a:rPr>
              <a:t/>
            </a:r>
            <a:br>
              <a:rPr lang="en-US" altLang="zh-CN" sz="1800" dirty="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显示用户</a:t>
            </a:r>
            <a:r>
              <a:rPr lang="en-US" altLang="zh-CN" sz="1800" dirty="0" smtClean="0">
                <a:latin typeface="微软雅黑" panose="020B0503020204020204" pitchFamily="34" charset="-122"/>
                <a:ea typeface="微软雅黑" panose="020B0503020204020204" pitchFamily="34" charset="-122"/>
              </a:rPr>
              <a:t>test</a:t>
            </a:r>
            <a:r>
              <a:rPr lang="zh-CN" altLang="en-US" sz="1800" dirty="0" smtClean="0">
                <a:latin typeface="微软雅黑" panose="020B0503020204020204" pitchFamily="34" charset="-122"/>
                <a:ea typeface="微软雅黑" panose="020B0503020204020204" pitchFamily="34" charset="-122"/>
              </a:rPr>
              <a:t>所在的当前目录是</a:t>
            </a:r>
            <a:r>
              <a:rPr lang="en-US" altLang="zh-CN" sz="1800" dirty="0" smtClean="0">
                <a:latin typeface="微软雅黑" panose="020B0503020204020204" pitchFamily="34" charset="-122"/>
                <a:ea typeface="微软雅黑" panose="020B0503020204020204" pitchFamily="34" charset="-122"/>
              </a:rPr>
              <a:t>/home/test</a:t>
            </a:r>
            <a:r>
              <a:rPr lang="en-US" altLang="zh-CN" sz="2400" dirty="0" smtClean="0">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3833377367"/>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4.1.10 </a:t>
            </a:r>
            <a:r>
              <a:rPr lang="en-US" altLang="zh-CN" sz="3200" dirty="0">
                <a:latin typeface="微软雅黑" panose="020B0503020204020204" pitchFamily="34" charset="-122"/>
                <a:ea typeface="微软雅黑" panose="020B0503020204020204" pitchFamily="34" charset="-122"/>
              </a:rPr>
              <a:t>find</a:t>
            </a:r>
            <a:r>
              <a:rPr lang="zh-CN" altLang="en-US" sz="3200" dirty="0">
                <a:latin typeface="微软雅黑" panose="020B0503020204020204" pitchFamily="34" charset="-122"/>
                <a:ea typeface="微软雅黑" panose="020B0503020204020204" pitchFamily="34" charset="-122"/>
              </a:rPr>
              <a:t>命令</a:t>
            </a:r>
          </a:p>
        </p:txBody>
      </p:sp>
      <p:sp>
        <p:nvSpPr>
          <p:cNvPr id="61443"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90000"/>
              </a:lnSpc>
            </a:pPr>
            <a:r>
              <a:rPr lang="en-US" altLang="zh-CN" sz="2000" dirty="0" smtClean="0">
                <a:latin typeface="微软雅黑" panose="020B0503020204020204" pitchFamily="34" charset="-122"/>
                <a:ea typeface="微软雅黑" panose="020B0503020204020204" pitchFamily="34" charset="-122"/>
              </a:rPr>
              <a:t>Find</a:t>
            </a:r>
            <a:r>
              <a:rPr lang="zh-CN" altLang="en-US" sz="2000" dirty="0" smtClean="0">
                <a:latin typeface="微软雅黑" panose="020B0503020204020204" pitchFamily="34" charset="-122"/>
                <a:ea typeface="微软雅黑" panose="020B0503020204020204" pitchFamily="34" charset="-122"/>
              </a:rPr>
              <a:t>功能：用来寻找文件或目录</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smtClean="0">
                <a:latin typeface="微软雅黑" panose="020B0503020204020204" pitchFamily="34" charset="-122"/>
                <a:ea typeface="微软雅黑" panose="020B0503020204020204" pitchFamily="34" charset="-122"/>
              </a:rPr>
              <a:t>find [&lt;</a:t>
            </a:r>
            <a:r>
              <a:rPr lang="zh-CN" altLang="en-US" sz="1800" dirty="0" smtClean="0">
                <a:latin typeface="微软雅黑" panose="020B0503020204020204" pitchFamily="34" charset="-122"/>
                <a:ea typeface="微软雅黑" panose="020B0503020204020204" pitchFamily="34" charset="-122"/>
              </a:rPr>
              <a:t>路径</a:t>
            </a:r>
            <a:r>
              <a:rPr lang="en-US" altLang="zh-CN" sz="1800" dirty="0" smtClean="0">
                <a:latin typeface="微软雅黑" panose="020B0503020204020204" pitchFamily="34" charset="-122"/>
                <a:ea typeface="微软雅黑" panose="020B0503020204020204" pitchFamily="34" charset="-122"/>
              </a:rPr>
              <a:t>&gt;] [</a:t>
            </a:r>
            <a:r>
              <a:rPr lang="zh-CN" altLang="en-US" sz="1800" dirty="0" smtClean="0">
                <a:latin typeface="微软雅黑" panose="020B0503020204020204" pitchFamily="34" charset="-122"/>
                <a:ea typeface="微软雅黑" panose="020B0503020204020204" pitchFamily="34" charset="-122"/>
              </a:rPr>
              <a:t>匹配条件</a:t>
            </a:r>
            <a:r>
              <a:rPr lang="en-US" altLang="zh-CN" sz="1800" dirty="0" smtClean="0">
                <a:latin typeface="微软雅黑" panose="020B0503020204020204" pitchFamily="34" charset="-122"/>
                <a:ea typeface="微软雅黑" panose="020B0503020204020204" pitchFamily="34" charset="-122"/>
              </a:rPr>
              <a:t>]</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find / -name </a:t>
            </a:r>
            <a:r>
              <a:rPr lang="en-US" altLang="zh-CN" sz="1800" dirty="0" err="1" smtClean="0">
                <a:latin typeface="微软雅黑" panose="020B0503020204020204" pitchFamily="34" charset="-122"/>
                <a:ea typeface="微软雅黑" panose="020B0503020204020204" pitchFamily="34" charset="-122"/>
              </a:rPr>
              <a:t>httpd.conf</a:t>
            </a:r>
            <a:r>
              <a:rPr lang="en-US" altLang="zh-CN" sz="1800" dirty="0" smtClean="0">
                <a:latin typeface="微软雅黑" panose="020B0503020204020204" pitchFamily="34" charset="-122"/>
                <a:ea typeface="微软雅黑" panose="020B0503020204020204" pitchFamily="34" charset="-122"/>
              </a:rPr>
              <a:t>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搜索系统根目录下名为</a:t>
            </a:r>
            <a:r>
              <a:rPr lang="en-US" altLang="zh-CN" sz="1800" dirty="0" err="1" smtClean="0">
                <a:latin typeface="微软雅黑" panose="020B0503020204020204" pitchFamily="34" charset="-122"/>
                <a:ea typeface="微软雅黑" panose="020B0503020204020204" pitchFamily="34" charset="-122"/>
              </a:rPr>
              <a:t>httpd.conf</a:t>
            </a:r>
            <a:r>
              <a:rPr lang="zh-CN" altLang="en-US" sz="1800" dirty="0" smtClean="0">
                <a:latin typeface="微软雅黑" panose="020B0503020204020204" pitchFamily="34" charset="-122"/>
                <a:ea typeface="微软雅黑" panose="020B0503020204020204" pitchFamily="34" charset="-122"/>
              </a:rPr>
              <a:t>的文件 </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httpd</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httpd.conf</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显示搜索结果</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find /</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 –name </a:t>
            </a:r>
            <a:r>
              <a:rPr lang="en-US" altLang="zh-CN" sz="1800" dirty="0" err="1" smtClean="0">
                <a:latin typeface="微软雅黑" panose="020B0503020204020204" pitchFamily="34" charset="-122"/>
                <a:ea typeface="微软雅黑" panose="020B0503020204020204" pitchFamily="34" charset="-122"/>
              </a:rPr>
              <a:t>httpd.conf</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搜索</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zh-CN" altLang="en-US" sz="1800" dirty="0" smtClean="0">
                <a:latin typeface="微软雅黑" panose="020B0503020204020204" pitchFamily="34" charset="-122"/>
                <a:ea typeface="微软雅黑" panose="020B0503020204020204" pitchFamily="34" charset="-122"/>
              </a:rPr>
              <a:t>目录下名为</a:t>
            </a:r>
            <a:r>
              <a:rPr lang="en-US" altLang="zh-CN" sz="1800" dirty="0" err="1" smtClean="0">
                <a:latin typeface="微软雅黑" panose="020B0503020204020204" pitchFamily="34" charset="-122"/>
                <a:ea typeface="微软雅黑" panose="020B0503020204020204" pitchFamily="34" charset="-122"/>
              </a:rPr>
              <a:t>httpd.conf</a:t>
            </a:r>
            <a:r>
              <a:rPr lang="zh-CN" altLang="en-US" sz="1800" dirty="0" smtClean="0">
                <a:latin typeface="微软雅黑" panose="020B0503020204020204" pitchFamily="34" charset="-122"/>
                <a:ea typeface="微软雅黑" panose="020B0503020204020204" pitchFamily="34" charset="-122"/>
              </a:rPr>
              <a:t>的文件，并显示结果</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etc</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httpd</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httpd.conf</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显示搜索结果</a:t>
            </a:r>
          </a:p>
          <a:p>
            <a:pPr eaLnBrk="1" hangingPunct="1">
              <a:lnSpc>
                <a:spcPct val="90000"/>
              </a:lnSpc>
              <a:buFontTx/>
              <a:buNone/>
            </a:pPr>
            <a:r>
              <a:rPr lang="zh-CN" altLang="en-US" sz="2000" dirty="0" smtClean="0">
                <a:latin typeface="微软雅黑" panose="020B0503020204020204" pitchFamily="34" charset="-122"/>
                <a:ea typeface="微软雅黑" panose="020B0503020204020204" pitchFamily="34" charset="-122"/>
              </a:rPr>
              <a:t>　</a:t>
            </a:r>
          </a:p>
          <a:p>
            <a:pPr eaLnBrk="1" hangingPunct="1">
              <a:lnSpc>
                <a:spcPct val="90000"/>
              </a:lnSpc>
            </a:pPr>
            <a:endParaRPr lang="zh-CN" altLang="en-US"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732270525"/>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4.1.11 </a:t>
            </a:r>
            <a:r>
              <a:rPr lang="en-US" altLang="zh-CN" sz="3200" dirty="0" err="1" smtClean="0">
                <a:latin typeface="微软雅黑" panose="020B0503020204020204" pitchFamily="34" charset="-122"/>
                <a:ea typeface="微软雅黑" panose="020B0503020204020204" pitchFamily="34" charset="-122"/>
              </a:rPr>
              <a:t>grep</a:t>
            </a:r>
            <a:r>
              <a:rPr lang="zh-CN" altLang="en-US" sz="3200" dirty="0" smtClean="0">
                <a:latin typeface="微软雅黑" panose="020B0503020204020204" pitchFamily="34" charset="-122"/>
                <a:ea typeface="微软雅黑" panose="020B0503020204020204" pitchFamily="34" charset="-122"/>
              </a:rPr>
              <a:t>命令</a:t>
            </a:r>
          </a:p>
        </p:txBody>
      </p:sp>
      <p:sp>
        <p:nvSpPr>
          <p:cNvPr id="62467"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zh-CN" altLang="en-US" sz="2000" dirty="0" smtClean="0">
                <a:latin typeface="微软雅黑" panose="020B0503020204020204" pitchFamily="34" charset="-122"/>
                <a:ea typeface="微软雅黑" panose="020B0503020204020204" pitchFamily="34" charset="-122"/>
              </a:rPr>
              <a:t>功能：在文件中搜索匹配的字符并进行输出</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err="1" smtClean="0">
                <a:latin typeface="微软雅黑" panose="020B0503020204020204" pitchFamily="34" charset="-122"/>
                <a:ea typeface="微软雅黑" panose="020B0503020204020204" pitchFamily="34" charset="-122"/>
              </a:rPr>
              <a:t>grep</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 &lt;</a:t>
            </a:r>
            <a:r>
              <a:rPr lang="zh-CN" altLang="en-US" sz="1800" dirty="0" smtClean="0">
                <a:latin typeface="微软雅黑" panose="020B0503020204020204" pitchFamily="34" charset="-122"/>
                <a:ea typeface="微软雅黑" panose="020B0503020204020204" pitchFamily="34" charset="-122"/>
              </a:rPr>
              <a:t>要找的字串</a:t>
            </a:r>
            <a:r>
              <a:rPr lang="en-US" altLang="zh-CN" sz="1800" dirty="0" smtClean="0">
                <a:latin typeface="微软雅黑" panose="020B0503020204020204" pitchFamily="34" charset="-122"/>
                <a:ea typeface="微软雅黑" panose="020B0503020204020204" pitchFamily="34" charset="-122"/>
              </a:rPr>
              <a:t>&gt; &lt;</a:t>
            </a:r>
            <a:r>
              <a:rPr lang="zh-CN" altLang="en-US" sz="1800" dirty="0" smtClean="0">
                <a:latin typeface="微软雅黑" panose="020B0503020204020204" pitchFamily="34" charset="-122"/>
                <a:ea typeface="微软雅黑" panose="020B0503020204020204" pitchFamily="34" charset="-122"/>
              </a:rPr>
              <a:t>要寻找字 串的源文件</a:t>
            </a:r>
            <a:r>
              <a:rPr lang="en-US" altLang="zh-CN" sz="1800" dirty="0" smtClean="0">
                <a:latin typeface="微软雅黑" panose="020B0503020204020204" pitchFamily="34" charset="-122"/>
                <a:ea typeface="微软雅黑" panose="020B0503020204020204" pitchFamily="34" charset="-122"/>
              </a:rPr>
              <a:t>&gt;</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a:t>
            </a:r>
            <a:r>
              <a:rPr lang="en-US" altLang="zh-CN" sz="1800" dirty="0" err="1" smtClean="0">
                <a:latin typeface="微软雅黑" panose="020B0503020204020204" pitchFamily="34" charset="-122"/>
                <a:ea typeface="微软雅黑" panose="020B0503020204020204" pitchFamily="34" charset="-122"/>
              </a:rPr>
              <a:t>grep</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linux</a:t>
            </a:r>
            <a:r>
              <a:rPr lang="en-US" altLang="zh-CN" sz="1800" dirty="0" smtClean="0">
                <a:latin typeface="微软雅黑" panose="020B0503020204020204" pitchFamily="34" charset="-122"/>
                <a:ea typeface="微软雅黑" panose="020B0503020204020204" pitchFamily="34" charset="-122"/>
              </a:rPr>
              <a:t> test.txt</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搜索</a:t>
            </a:r>
            <a:r>
              <a:rPr lang="en-US" altLang="zh-CN" sz="1800" dirty="0" smtClean="0">
                <a:latin typeface="微软雅黑" panose="020B0503020204020204" pitchFamily="34" charset="-122"/>
                <a:ea typeface="微软雅黑" panose="020B0503020204020204" pitchFamily="34" charset="-122"/>
              </a:rPr>
              <a:t>test.txt</a:t>
            </a:r>
            <a:r>
              <a:rPr lang="zh-CN" altLang="en-US" sz="1800" dirty="0" smtClean="0">
                <a:latin typeface="微软雅黑" panose="020B0503020204020204" pitchFamily="34" charset="-122"/>
                <a:ea typeface="微软雅黑" panose="020B0503020204020204" pitchFamily="34" charset="-122"/>
              </a:rPr>
              <a:t>文件中字符串</a:t>
            </a:r>
            <a:r>
              <a:rPr lang="en-US" altLang="zh-CN" sz="1800" dirty="0" err="1" smtClean="0">
                <a:latin typeface="微软雅黑" panose="020B0503020204020204" pitchFamily="34" charset="-122"/>
                <a:ea typeface="微软雅黑" panose="020B0503020204020204" pitchFamily="34" charset="-122"/>
              </a:rPr>
              <a:t>linux</a:t>
            </a:r>
            <a:r>
              <a:rPr lang="zh-CN" altLang="en-US" sz="1800" dirty="0" smtClean="0">
                <a:latin typeface="微软雅黑" panose="020B0503020204020204" pitchFamily="34" charset="-122"/>
                <a:ea typeface="微软雅黑" panose="020B0503020204020204" pitchFamily="34" charset="-122"/>
              </a:rPr>
              <a:t>并输出</a:t>
            </a:r>
          </a:p>
          <a:p>
            <a:pPr lvl="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root]# rpm  -</a:t>
            </a:r>
            <a:r>
              <a:rPr lang="en-US" altLang="zh-CN" sz="1800" dirty="0" err="1" smtClean="0">
                <a:latin typeface="微软雅黑" panose="020B0503020204020204" pitchFamily="34" charset="-122"/>
                <a:ea typeface="微软雅黑" panose="020B0503020204020204" pitchFamily="34" charset="-122"/>
              </a:rPr>
              <a:t>qa</a:t>
            </a:r>
            <a:r>
              <a:rPr lang="en-US" altLang="zh-CN" sz="1800" dirty="0" smtClean="0">
                <a:latin typeface="微软雅黑" panose="020B0503020204020204" pitchFamily="34" charset="-122"/>
                <a:ea typeface="微软雅黑" panose="020B0503020204020204" pitchFamily="34" charset="-122"/>
              </a:rPr>
              <a:t> | </a:t>
            </a:r>
            <a:r>
              <a:rPr lang="en-US" altLang="zh-CN" sz="1800" dirty="0" err="1" smtClean="0">
                <a:latin typeface="微软雅黑" panose="020B0503020204020204" pitchFamily="34" charset="-122"/>
                <a:ea typeface="微软雅黑" panose="020B0503020204020204" pitchFamily="34" charset="-122"/>
              </a:rPr>
              <a:t>grep</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httpd</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搜索</a:t>
            </a:r>
            <a:r>
              <a:rPr lang="en-US" altLang="zh-CN" sz="1800" dirty="0" smtClean="0">
                <a:latin typeface="微软雅黑" panose="020B0503020204020204" pitchFamily="34" charset="-122"/>
                <a:ea typeface="微软雅黑" panose="020B0503020204020204" pitchFamily="34" charset="-122"/>
              </a:rPr>
              <a:t>rpm</a:t>
            </a:r>
            <a:r>
              <a:rPr lang="zh-CN" altLang="en-US" sz="1800" dirty="0" smtClean="0">
                <a:latin typeface="微软雅黑" panose="020B0503020204020204" pitchFamily="34" charset="-122"/>
                <a:ea typeface="微软雅黑" panose="020B0503020204020204" pitchFamily="34" charset="-122"/>
              </a:rPr>
              <a:t>包中含有</a:t>
            </a:r>
            <a:r>
              <a:rPr lang="en-US" altLang="zh-CN" sz="1800" dirty="0" err="1" smtClean="0">
                <a:latin typeface="微软雅黑" panose="020B0503020204020204" pitchFamily="34" charset="-122"/>
                <a:ea typeface="微软雅黑" panose="020B0503020204020204" pitchFamily="34" charset="-122"/>
              </a:rPr>
              <a:t>httpd</a:t>
            </a:r>
            <a:r>
              <a:rPr lang="zh-CN" altLang="en-US" sz="1800" dirty="0" smtClean="0">
                <a:latin typeface="微软雅黑" panose="020B0503020204020204" pitchFamily="34" charset="-122"/>
                <a:ea typeface="微软雅黑" panose="020B0503020204020204" pitchFamily="34" charset="-122"/>
              </a:rPr>
              <a:t>包的文件名</a:t>
            </a:r>
          </a:p>
          <a:p>
            <a:pPr lvl="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例：</a:t>
            </a:r>
            <a:r>
              <a:rPr lang="en-US" altLang="zh-CN" sz="1800" dirty="0" smtClean="0">
                <a:latin typeface="微软雅黑" panose="020B0503020204020204" pitchFamily="34" charset="-122"/>
                <a:ea typeface="微软雅黑" panose="020B0503020204020204" pitchFamily="34" charset="-122"/>
              </a:rPr>
              <a:t>who | </a:t>
            </a:r>
            <a:r>
              <a:rPr lang="en-US" altLang="zh-CN" sz="1800" dirty="0" err="1" smtClean="0">
                <a:latin typeface="微软雅黑" panose="020B0503020204020204" pitchFamily="34" charset="-122"/>
                <a:ea typeface="微软雅黑" panose="020B0503020204020204" pitchFamily="34" charset="-122"/>
              </a:rPr>
              <a:t>grep</a:t>
            </a:r>
            <a:r>
              <a:rPr lang="en-US" altLang="zh-CN" sz="1800" dirty="0" smtClean="0">
                <a:latin typeface="微软雅黑" panose="020B0503020204020204" pitchFamily="34" charset="-122"/>
                <a:ea typeface="微软雅黑" panose="020B0503020204020204" pitchFamily="34" charset="-122"/>
              </a:rPr>
              <a:t> tty1</a:t>
            </a:r>
          </a:p>
        </p:txBody>
      </p:sp>
    </p:spTree>
    <p:extLst>
      <p:ext uri="{BB962C8B-B14F-4D97-AF65-F5344CB8AC3E}">
        <p14:creationId xmlns:p14="http://schemas.microsoft.com/office/powerpoint/2010/main" val="1610429542"/>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4.1.12 </a:t>
            </a:r>
            <a:r>
              <a:rPr lang="en-US" altLang="zh-CN" sz="3200" dirty="0">
                <a:latin typeface="微软雅黑" panose="020B0503020204020204" pitchFamily="34" charset="-122"/>
                <a:ea typeface="微软雅黑" panose="020B0503020204020204" pitchFamily="34" charset="-122"/>
              </a:rPr>
              <a:t>vi</a:t>
            </a:r>
            <a:r>
              <a:rPr lang="zh-CN" altLang="en-US" sz="3200" dirty="0">
                <a:latin typeface="微软雅黑" panose="020B0503020204020204" pitchFamily="34" charset="-122"/>
                <a:ea typeface="微软雅黑" panose="020B0503020204020204" pitchFamily="34" charset="-122"/>
              </a:rPr>
              <a:t>命令详解</a:t>
            </a:r>
          </a:p>
        </p:txBody>
      </p:sp>
      <p:sp>
        <p:nvSpPr>
          <p:cNvPr id="63491" name="Rectangle 3"/>
          <p:cNvSpPr>
            <a:spLocks noGrp="1" noChangeArrowheads="1"/>
          </p:cNvSpPr>
          <p:nvPr>
            <p:ph idx="4294967295"/>
          </p:nvPr>
        </p:nvSpPr>
        <p:spPr>
          <a:xfrm>
            <a:off x="457200" y="980728"/>
            <a:ext cx="8229600" cy="5400898"/>
          </a:xfrm>
          <a:prstGeom prst="rect">
            <a:avLst/>
          </a:prstGeom>
        </p:spPr>
        <p:txBody>
          <a:bodyPr/>
          <a:lstStyle/>
          <a:p>
            <a:pPr eaLnBrk="1" hangingPunct="1">
              <a:spcBef>
                <a:spcPts val="600"/>
              </a:spcBef>
            </a:pPr>
            <a:r>
              <a:rPr lang="zh-CN" altLang="en-US" sz="2000" dirty="0" smtClean="0">
                <a:latin typeface="微软雅黑" panose="020B0503020204020204" pitchFamily="34" charset="-122"/>
                <a:ea typeface="微软雅黑" panose="020B0503020204020204" pitchFamily="34" charset="-122"/>
              </a:rPr>
              <a:t>进入</a:t>
            </a:r>
            <a:r>
              <a:rPr lang="en-US" altLang="zh-CN" sz="2000" dirty="0" smtClean="0">
                <a:latin typeface="微软雅黑" panose="020B0503020204020204" pitchFamily="34" charset="-122"/>
                <a:ea typeface="微软雅黑" panose="020B0503020204020204" pitchFamily="34" charset="-122"/>
              </a:rPr>
              <a:t>vi</a:t>
            </a:r>
            <a:r>
              <a:rPr lang="zh-CN" altLang="en-US" sz="2000" dirty="0" smtClean="0">
                <a:latin typeface="微软雅黑" panose="020B0503020204020204" pitchFamily="34" charset="-122"/>
                <a:ea typeface="微软雅黑" panose="020B0503020204020204" pitchFamily="34" charset="-122"/>
              </a:rPr>
              <a:t>的命令 </a:t>
            </a:r>
            <a:endParaRPr lang="en-US" altLang="zh-CN" sz="20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vi filename :</a:t>
            </a:r>
            <a:r>
              <a:rPr lang="zh-CN" altLang="en-US" sz="1800" dirty="0" smtClean="0">
                <a:latin typeface="微软雅黑" panose="020B0503020204020204" pitchFamily="34" charset="-122"/>
                <a:ea typeface="微软雅黑" panose="020B0503020204020204" pitchFamily="34" charset="-122"/>
              </a:rPr>
              <a:t>打开或新建文件，并将光标置于第一行首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vi +n filename </a:t>
            </a:r>
            <a:r>
              <a:rPr lang="zh-CN" altLang="en-US" sz="1800" dirty="0" smtClean="0">
                <a:latin typeface="微软雅黑" panose="020B0503020204020204" pitchFamily="34" charset="-122"/>
                <a:ea typeface="微软雅黑" panose="020B0503020204020204" pitchFamily="34" charset="-122"/>
              </a:rPr>
              <a:t>：打开文件，并将光标置于第</a:t>
            </a:r>
            <a:r>
              <a:rPr lang="en-US" altLang="zh-CN" sz="1800" dirty="0" smtClean="0">
                <a:latin typeface="微软雅黑" panose="020B0503020204020204" pitchFamily="34" charset="-122"/>
                <a:ea typeface="微软雅黑" panose="020B0503020204020204" pitchFamily="34" charset="-122"/>
              </a:rPr>
              <a:t>n</a:t>
            </a:r>
            <a:r>
              <a:rPr lang="zh-CN" altLang="en-US" sz="1800" dirty="0" smtClean="0">
                <a:latin typeface="微软雅黑" panose="020B0503020204020204" pitchFamily="34" charset="-122"/>
                <a:ea typeface="微软雅黑" panose="020B0503020204020204" pitchFamily="34" charset="-122"/>
              </a:rPr>
              <a:t>行首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vi + filename </a:t>
            </a:r>
            <a:r>
              <a:rPr lang="zh-CN" altLang="en-US" sz="1800" dirty="0" smtClean="0">
                <a:latin typeface="微软雅黑" panose="020B0503020204020204" pitchFamily="34" charset="-122"/>
                <a:ea typeface="微软雅黑" panose="020B0503020204020204" pitchFamily="34" charset="-122"/>
              </a:rPr>
              <a:t>：打开文件，并将光标置于最后一行首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vi +/pattern filename</a:t>
            </a:r>
            <a:r>
              <a:rPr lang="zh-CN" altLang="en-US" sz="1800" dirty="0" smtClean="0">
                <a:latin typeface="微软雅黑" panose="020B0503020204020204" pitchFamily="34" charset="-122"/>
                <a:ea typeface="微软雅黑" panose="020B0503020204020204" pitchFamily="34" charset="-122"/>
              </a:rPr>
              <a:t>：打开文件，并将光标置于第一个与</a:t>
            </a:r>
            <a:r>
              <a:rPr lang="en-US" altLang="zh-CN" sz="1800" dirty="0" smtClean="0">
                <a:latin typeface="微软雅黑" panose="020B0503020204020204" pitchFamily="34" charset="-122"/>
                <a:ea typeface="微软雅黑" panose="020B0503020204020204" pitchFamily="34" charset="-122"/>
              </a:rPr>
              <a:t>pattern</a:t>
            </a:r>
            <a:r>
              <a:rPr lang="zh-CN" altLang="en-US" sz="1800" dirty="0" smtClean="0">
                <a:latin typeface="微软雅黑" panose="020B0503020204020204" pitchFamily="34" charset="-122"/>
                <a:ea typeface="微软雅黑" panose="020B0503020204020204" pitchFamily="34" charset="-122"/>
              </a:rPr>
              <a:t>匹配的串处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vi -r filename </a:t>
            </a:r>
            <a:r>
              <a:rPr lang="zh-CN" altLang="en-US" sz="1800" dirty="0" smtClean="0">
                <a:latin typeface="微软雅黑" panose="020B0503020204020204" pitchFamily="34" charset="-122"/>
                <a:ea typeface="微软雅黑" panose="020B0503020204020204" pitchFamily="34" charset="-122"/>
              </a:rPr>
              <a:t>：在上次正用</a:t>
            </a:r>
            <a:r>
              <a:rPr lang="en-US" altLang="zh-CN" sz="1800" dirty="0" smtClean="0">
                <a:latin typeface="微软雅黑" panose="020B0503020204020204" pitchFamily="34" charset="-122"/>
                <a:ea typeface="微软雅黑" panose="020B0503020204020204" pitchFamily="34" charset="-122"/>
              </a:rPr>
              <a:t>vi</a:t>
            </a:r>
            <a:r>
              <a:rPr lang="zh-CN" altLang="en-US" sz="1800" dirty="0" smtClean="0">
                <a:latin typeface="微软雅黑" panose="020B0503020204020204" pitchFamily="34" charset="-122"/>
                <a:ea typeface="微软雅黑" panose="020B0503020204020204" pitchFamily="34" charset="-122"/>
              </a:rPr>
              <a:t>编辑时发生系统崩溃，恢复</a:t>
            </a:r>
            <a:r>
              <a:rPr lang="en-US" altLang="zh-CN" sz="1800" dirty="0" smtClean="0">
                <a:latin typeface="微软雅黑" panose="020B0503020204020204" pitchFamily="34" charset="-122"/>
                <a:ea typeface="微软雅黑" panose="020B0503020204020204" pitchFamily="34" charset="-122"/>
              </a:rPr>
              <a:t>filename </a:t>
            </a:r>
          </a:p>
          <a:p>
            <a:pPr lvl="1">
              <a:spcBef>
                <a:spcPts val="600"/>
              </a:spcBef>
            </a:pPr>
            <a:r>
              <a:rPr lang="en-US" altLang="zh-CN" sz="1800" dirty="0" smtClean="0">
                <a:latin typeface="微软雅黑" panose="020B0503020204020204" pitchFamily="34" charset="-122"/>
                <a:ea typeface="微软雅黑" panose="020B0503020204020204" pitchFamily="34" charset="-122"/>
              </a:rPr>
              <a:t>vi filename....filename </a:t>
            </a:r>
            <a:r>
              <a:rPr lang="zh-CN" altLang="en-US" sz="1800" dirty="0" smtClean="0">
                <a:latin typeface="微软雅黑" panose="020B0503020204020204" pitchFamily="34" charset="-122"/>
                <a:ea typeface="微软雅黑" panose="020B0503020204020204" pitchFamily="34" charset="-122"/>
              </a:rPr>
              <a:t>：打开多个文件，依次进行编辑 </a:t>
            </a:r>
          </a:p>
          <a:p>
            <a:pPr>
              <a:spcBef>
                <a:spcPts val="600"/>
              </a:spcBef>
            </a:pPr>
            <a:r>
              <a:rPr lang="zh-CN" altLang="en-US" sz="2000" dirty="0" smtClean="0">
                <a:latin typeface="微软雅黑" panose="020B0503020204020204" pitchFamily="34" charset="-122"/>
                <a:ea typeface="微软雅黑" panose="020B0503020204020204" pitchFamily="34" charset="-122"/>
              </a:rPr>
              <a:t>移动光标类命令 </a:t>
            </a:r>
            <a:endParaRPr lang="en-US" altLang="zh-CN" sz="20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w</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W </a:t>
            </a:r>
            <a:r>
              <a:rPr lang="zh-CN" altLang="en-US" sz="1800" dirty="0" smtClean="0">
                <a:latin typeface="微软雅黑" panose="020B0503020204020204" pitchFamily="34" charset="-122"/>
                <a:ea typeface="微软雅黑" panose="020B0503020204020204" pitchFamily="34" charset="-122"/>
              </a:rPr>
              <a:t>：光标右移一个字至字首</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b</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B </a:t>
            </a:r>
            <a:r>
              <a:rPr lang="zh-CN" altLang="en-US" sz="1800" dirty="0" smtClean="0">
                <a:latin typeface="微软雅黑" panose="020B0503020204020204" pitchFamily="34" charset="-122"/>
                <a:ea typeface="微软雅黑" panose="020B0503020204020204" pitchFamily="34" charset="-122"/>
              </a:rPr>
              <a:t>：光标左移一个字至字首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e</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E </a:t>
            </a:r>
            <a:r>
              <a:rPr lang="zh-CN" altLang="en-US" sz="1800" dirty="0" smtClean="0">
                <a:latin typeface="微软雅黑" panose="020B0503020204020204" pitchFamily="34" charset="-122"/>
                <a:ea typeface="微软雅黑" panose="020B0503020204020204" pitchFamily="34" charset="-122"/>
              </a:rPr>
              <a:t>：光标右移一个字至字尾  </a:t>
            </a:r>
            <a:endParaRPr lang="en-US" altLang="zh-CN" sz="1800" dirty="0" smtClean="0">
              <a:latin typeface="微软雅黑" panose="020B0503020204020204" pitchFamily="34" charset="-122"/>
              <a:ea typeface="微软雅黑" panose="020B0503020204020204" pitchFamily="34" charset="-122"/>
            </a:endParaRPr>
          </a:p>
          <a:p>
            <a:pPr lvl="1">
              <a:spcBef>
                <a:spcPts val="600"/>
              </a:spcBef>
            </a:pP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：光标移至句尾</a:t>
            </a:r>
          </a:p>
        </p:txBody>
      </p:sp>
    </p:spTree>
    <p:extLst>
      <p:ext uri="{BB962C8B-B14F-4D97-AF65-F5344CB8AC3E}">
        <p14:creationId xmlns:p14="http://schemas.microsoft.com/office/powerpoint/2010/main" val="31812574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4.1.13 </a:t>
            </a:r>
            <a:r>
              <a:rPr lang="en-US" altLang="zh-CN" sz="3200" dirty="0">
                <a:latin typeface="微软雅黑" panose="020B0503020204020204" pitchFamily="34" charset="-122"/>
                <a:ea typeface="微软雅黑" panose="020B0503020204020204" pitchFamily="34" charset="-122"/>
              </a:rPr>
              <a:t>touch</a:t>
            </a:r>
            <a:r>
              <a:rPr lang="zh-CN" altLang="en-US" sz="3200" dirty="0">
                <a:latin typeface="微软雅黑" panose="020B0503020204020204" pitchFamily="34" charset="-122"/>
                <a:ea typeface="微软雅黑" panose="020B0503020204020204" pitchFamily="34" charset="-122"/>
              </a:rPr>
              <a:t>命令</a:t>
            </a:r>
          </a:p>
        </p:txBody>
      </p:sp>
      <p:sp>
        <p:nvSpPr>
          <p:cNvPr id="68611" name="Rectangle 3"/>
          <p:cNvSpPr>
            <a:spLocks noGrp="1" noChangeArrowheads="1"/>
          </p:cNvSpPr>
          <p:nvPr>
            <p:ph idx="4294967295"/>
          </p:nvPr>
        </p:nvSpPr>
        <p:spPr>
          <a:xfrm>
            <a:off x="457200" y="1124744"/>
            <a:ext cx="8229600" cy="5400898"/>
          </a:xfrm>
          <a:prstGeom prst="rect">
            <a:avLst/>
          </a:prstGeom>
        </p:spPr>
        <p:txBody>
          <a:bodyPr/>
          <a:lstStyle/>
          <a:p>
            <a:pPr eaLnBrk="1" hangingPunct="1">
              <a:spcBef>
                <a:spcPts val="1200"/>
              </a:spcBef>
            </a:pPr>
            <a:r>
              <a:rPr lang="zh-CN" altLang="en-US" sz="2000" dirty="0" smtClean="0">
                <a:latin typeface="微软雅黑" panose="020B0503020204020204" pitchFamily="34" charset="-122"/>
                <a:ea typeface="微软雅黑" panose="020B0503020204020204" pitchFamily="34" charset="-122"/>
              </a:rPr>
              <a:t>功能：生成一个空文件，或修改文件的存取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修改的时间记录值。</a:t>
            </a:r>
          </a:p>
          <a:p>
            <a:pPr lvl="1">
              <a:spcBef>
                <a:spcPts val="1200"/>
              </a:spcBef>
            </a:pPr>
            <a:r>
              <a:rPr lang="zh-CN" altLang="en-US" sz="1800" dirty="0" smtClean="0">
                <a:latin typeface="微软雅黑" panose="020B0503020204020204" pitchFamily="34" charset="-122"/>
                <a:ea typeface="微软雅黑" panose="020B0503020204020204" pitchFamily="34" charset="-122"/>
              </a:rPr>
              <a:t>格式：</a:t>
            </a:r>
            <a:r>
              <a:rPr lang="en-US" altLang="zh-CN" sz="1800" dirty="0" smtClean="0">
                <a:latin typeface="微软雅黑" panose="020B0503020204020204" pitchFamily="34" charset="-122"/>
                <a:ea typeface="微软雅黑" panose="020B0503020204020204" pitchFamily="34" charset="-122"/>
              </a:rPr>
              <a:t>touch</a:t>
            </a:r>
            <a:r>
              <a:rPr lang="zh-CN" altLang="en-US" sz="1800" dirty="0" smtClean="0">
                <a:latin typeface="微软雅黑" panose="020B0503020204020204" pitchFamily="34" charset="-122"/>
                <a:ea typeface="微软雅黑" panose="020B0503020204020204" pitchFamily="34" charset="-122"/>
              </a:rPr>
              <a:t>［参数］</a:t>
            </a:r>
            <a:r>
              <a:rPr lang="en-US" altLang="zh-CN" sz="1800" dirty="0" smtClean="0">
                <a:latin typeface="微软雅黑" panose="020B0503020204020204" pitchFamily="34" charset="-122"/>
                <a:ea typeface="微软雅黑" panose="020B0503020204020204" pitchFamily="34" charset="-122"/>
              </a:rPr>
              <a:t>&lt;</a:t>
            </a:r>
            <a:r>
              <a:rPr lang="zh-CN" altLang="en-US" sz="1800" dirty="0" smtClean="0">
                <a:latin typeface="微软雅黑" panose="020B0503020204020204" pitchFamily="34" charset="-122"/>
                <a:ea typeface="微软雅黑" panose="020B0503020204020204" pitchFamily="34" charset="-122"/>
              </a:rPr>
              <a:t>文件名</a:t>
            </a:r>
            <a:r>
              <a:rPr lang="en-US" altLang="zh-CN" sz="1800" dirty="0" smtClean="0">
                <a:latin typeface="微软雅黑" panose="020B0503020204020204" pitchFamily="34" charset="-122"/>
                <a:ea typeface="微软雅黑" panose="020B0503020204020204" pitchFamily="34" charset="-122"/>
              </a:rPr>
              <a:t>&gt;</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touch *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将当前下的文件时间修改为系统的当前时间</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touch –d 20070806 test</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a:t>
            </a:r>
            <a:r>
              <a:rPr lang="en-US" altLang="zh-CN" sz="1800" dirty="0" smtClean="0">
                <a:latin typeface="微软雅黑" panose="020B0503020204020204" pitchFamily="34" charset="-122"/>
                <a:ea typeface="微软雅黑" panose="020B0503020204020204" pitchFamily="34" charset="-122"/>
              </a:rPr>
              <a:t>test</a:t>
            </a:r>
            <a:r>
              <a:rPr lang="zh-CN" altLang="en-US" sz="1800" dirty="0" smtClean="0">
                <a:latin typeface="微软雅黑" panose="020B0503020204020204" pitchFamily="34" charset="-122"/>
                <a:ea typeface="微软雅黑" panose="020B0503020204020204" pitchFamily="34" charset="-122"/>
              </a:rPr>
              <a:t>文件的日期改为</a:t>
            </a:r>
            <a:r>
              <a:rPr lang="en-US" altLang="zh-CN" sz="1800" dirty="0" smtClean="0">
                <a:latin typeface="微软雅黑" panose="020B0503020204020204" pitchFamily="34" charset="-122"/>
                <a:ea typeface="微软雅黑" panose="020B0503020204020204" pitchFamily="34" charset="-122"/>
              </a:rPr>
              <a:t>20070806</a:t>
            </a:r>
          </a:p>
          <a:p>
            <a:pPr lvl="1">
              <a:spcBef>
                <a:spcPts val="1200"/>
              </a:spcBef>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test@linux</a:t>
            </a:r>
            <a:r>
              <a:rPr lang="en-US" altLang="zh-CN" sz="1800" dirty="0" smtClean="0">
                <a:latin typeface="微软雅黑" panose="020B0503020204020204" pitchFamily="34" charset="-122"/>
                <a:ea typeface="微软雅黑" panose="020B0503020204020204" pitchFamily="34" charset="-122"/>
              </a:rPr>
              <a:t> test]$ touch </a:t>
            </a:r>
            <a:r>
              <a:rPr lang="en-US" altLang="zh-CN" sz="1800" dirty="0" err="1" smtClean="0">
                <a:latin typeface="微软雅黑" panose="020B0503020204020204" pitchFamily="34" charset="-122"/>
                <a:ea typeface="微软雅黑" panose="020B0503020204020204" pitchFamily="34" charset="-122"/>
              </a:rPr>
              <a:t>abc</a:t>
            </a:r>
            <a:r>
              <a:rPr lang="zh-CN" altLang="en-US" sz="1800" dirty="0" smtClean="0">
                <a:latin typeface="微软雅黑" panose="020B0503020204020204" pitchFamily="34" charset="-122"/>
                <a:ea typeface="微软雅黑" panose="020B0503020204020204" pitchFamily="34" charset="-122"/>
              </a:rPr>
              <a:t>　　　</a:t>
            </a:r>
            <a:r>
              <a:rPr lang="en-US" altLang="zh-CN" sz="1800" dirty="0" smtClean="0">
                <a:latin typeface="微软雅黑" panose="020B0503020204020204" pitchFamily="34" charset="-122"/>
                <a:ea typeface="微软雅黑" panose="020B0503020204020204" pitchFamily="34" charset="-122"/>
              </a:rP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若</a:t>
            </a:r>
            <a:r>
              <a:rPr lang="en-US" altLang="zh-CN" sz="1800" dirty="0" err="1" smtClean="0">
                <a:latin typeface="微软雅黑" panose="020B0503020204020204" pitchFamily="34" charset="-122"/>
                <a:ea typeface="微软雅黑" panose="020B0503020204020204" pitchFamily="34" charset="-122"/>
              </a:rPr>
              <a:t>abc</a:t>
            </a:r>
            <a:r>
              <a:rPr lang="zh-CN" altLang="en-US" sz="1800" dirty="0" smtClean="0">
                <a:latin typeface="微软雅黑" panose="020B0503020204020204" pitchFamily="34" charset="-122"/>
                <a:ea typeface="微软雅黑" panose="020B0503020204020204" pitchFamily="34" charset="-122"/>
              </a:rPr>
              <a:t>文件存在，则修改为系统的当前时间；若不存在，则生成一个为当前时间的空文件</a:t>
            </a:r>
          </a:p>
        </p:txBody>
      </p:sp>
    </p:spTree>
    <p:extLst>
      <p:ext uri="{BB962C8B-B14F-4D97-AF65-F5344CB8AC3E}">
        <p14:creationId xmlns:p14="http://schemas.microsoft.com/office/powerpoint/2010/main" val="195380507"/>
      </p:ext>
    </p:extLst>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57200" y="274638"/>
            <a:ext cx="6491064" cy="634082"/>
          </a:xfrm>
          <a:prstGeom prst="rect">
            <a:avLst/>
          </a:prstGeom>
        </p:spPr>
        <p:txBody>
          <a:bodyPr/>
          <a:lstStyle/>
          <a:p>
            <a:pPr algn="l" eaLnBrk="1" hangingPunct="1"/>
            <a:r>
              <a:rPr lang="en-US" altLang="zh-CN" sz="3200" dirty="0" smtClean="0">
                <a:latin typeface="微软雅黑" panose="020B0503020204020204" pitchFamily="34" charset="-122"/>
                <a:ea typeface="微软雅黑" panose="020B0503020204020204" pitchFamily="34" charset="-122"/>
              </a:rPr>
              <a:t>4.1.14 who</a:t>
            </a:r>
            <a:r>
              <a:rPr lang="zh-CN" altLang="en-US" sz="3200" dirty="0" smtClean="0">
                <a:latin typeface="微软雅黑" panose="020B0503020204020204" pitchFamily="34" charset="-122"/>
                <a:ea typeface="微软雅黑" panose="020B0503020204020204" pitchFamily="34" charset="-122"/>
              </a:rPr>
              <a:t>或</a:t>
            </a:r>
            <a:r>
              <a:rPr lang="en-US" altLang="zh-CN" sz="3200" dirty="0" smtClean="0">
                <a:latin typeface="微软雅黑" panose="020B0503020204020204" pitchFamily="34" charset="-122"/>
                <a:ea typeface="微软雅黑" panose="020B0503020204020204" pitchFamily="34" charset="-122"/>
              </a:rPr>
              <a:t>w</a:t>
            </a:r>
            <a:r>
              <a:rPr lang="zh-CN" altLang="en-US" sz="3200" dirty="0" smtClean="0">
                <a:latin typeface="微软雅黑" panose="020B0503020204020204" pitchFamily="34" charset="-122"/>
                <a:ea typeface="微软雅黑" panose="020B0503020204020204" pitchFamily="34" charset="-122"/>
              </a:rPr>
              <a:t>命令</a:t>
            </a:r>
          </a:p>
        </p:txBody>
      </p:sp>
      <p:sp>
        <p:nvSpPr>
          <p:cNvPr id="69635" name="Rectangle 3"/>
          <p:cNvSpPr>
            <a:spLocks noGrp="1" noChangeArrowheads="1"/>
          </p:cNvSpPr>
          <p:nvPr>
            <p:ph idx="4294967295"/>
          </p:nvPr>
        </p:nvSpPr>
        <p:spPr>
          <a:xfrm>
            <a:off x="457200" y="1124744"/>
            <a:ext cx="8229600" cy="2520280"/>
          </a:xfrm>
          <a:prstGeom prst="rect">
            <a:avLst/>
          </a:prstGeom>
        </p:spPr>
        <p:txBody>
          <a:bodyPr/>
          <a:lstStyle/>
          <a:p>
            <a:pPr eaLnBrk="1" hangingPunct="1">
              <a:spcBef>
                <a:spcPts val="1200"/>
              </a:spcBef>
            </a:pPr>
            <a:r>
              <a:rPr lang="zh-CN" altLang="en-US" sz="2400" dirty="0" smtClean="0"/>
              <a:t>功能：查看当前系统中有哪些用户登录 </a:t>
            </a:r>
          </a:p>
          <a:p>
            <a:pPr lvl="1">
              <a:spcBef>
                <a:spcPts val="1200"/>
              </a:spcBef>
            </a:pPr>
            <a:r>
              <a:rPr lang="zh-CN" altLang="en-US" sz="2000" dirty="0" smtClean="0"/>
              <a:t>格式：</a:t>
            </a:r>
            <a:r>
              <a:rPr lang="en-US" altLang="zh-CN" sz="2000" dirty="0" smtClean="0"/>
              <a:t>who/w[</a:t>
            </a:r>
            <a:r>
              <a:rPr lang="zh-CN" altLang="en-US" sz="2000" dirty="0" smtClean="0"/>
              <a:t>参数</a:t>
            </a:r>
            <a:r>
              <a:rPr lang="en-US" altLang="zh-CN" sz="2000" dirty="0" smtClean="0"/>
              <a:t>]</a:t>
            </a:r>
          </a:p>
          <a:p>
            <a:pPr lvl="1">
              <a:spcBef>
                <a:spcPts val="1200"/>
              </a:spcBef>
            </a:pPr>
            <a:r>
              <a:rPr lang="en-US" altLang="zh-CN" sz="2000" dirty="0" smtClean="0"/>
              <a:t>[</a:t>
            </a:r>
            <a:r>
              <a:rPr lang="en-US" altLang="zh-CN" sz="2000" dirty="0" err="1" smtClean="0"/>
              <a:t>root@linux</a:t>
            </a:r>
            <a:r>
              <a:rPr lang="en-US" altLang="zh-CN" sz="2000" dirty="0" smtClean="0"/>
              <a:t> root]# who </a:t>
            </a:r>
            <a:br>
              <a:rPr lang="en-US" altLang="zh-CN" sz="2000" dirty="0" smtClean="0"/>
            </a:br>
            <a:r>
              <a:rPr lang="en-US" altLang="zh-CN" sz="2000" dirty="0" smtClean="0"/>
              <a:t>root tty1                1</a:t>
            </a:r>
            <a:r>
              <a:rPr lang="zh-CN" altLang="en-US" sz="2000" dirty="0" smtClean="0"/>
              <a:t>个本地用户登录</a:t>
            </a:r>
            <a:r>
              <a:rPr lang="en-US" altLang="zh-CN" sz="2000" dirty="0" smtClean="0"/>
              <a:t/>
            </a:r>
            <a:br>
              <a:rPr lang="en-US" altLang="zh-CN" sz="2000" dirty="0" smtClean="0"/>
            </a:br>
            <a:r>
              <a:rPr lang="en-US" altLang="zh-CN" sz="2000" dirty="0" smtClean="0"/>
              <a:t>test pts/0               1</a:t>
            </a:r>
            <a:r>
              <a:rPr lang="zh-CN" altLang="en-US" sz="2000" dirty="0" smtClean="0"/>
              <a:t>个远程登录用户</a:t>
            </a:r>
          </a:p>
        </p:txBody>
      </p:sp>
      <p:pic>
        <p:nvPicPr>
          <p:cNvPr id="69636" name="Picture 4"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501008"/>
            <a:ext cx="7343775"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720844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4"/>
          </p:nvPr>
        </p:nvSpPr>
        <p:spPr>
          <a:xfrm>
            <a:off x="467544" y="260648"/>
            <a:ext cx="6480175" cy="620688"/>
          </a:xfrm>
        </p:spPr>
        <p:txBody>
          <a:bodyPr/>
          <a:lstStyle/>
          <a:p>
            <a:r>
              <a:rPr lang="en-US" altLang="zh-CN" dirty="0">
                <a:cs typeface="Times New Roman" panose="02020603050405020304" pitchFamily="18" charset="0"/>
              </a:rPr>
              <a:t>1.3 </a:t>
            </a:r>
            <a:r>
              <a:rPr lang="en-US" altLang="zh-CN" dirty="0" smtClean="0">
                <a:cs typeface="Times New Roman" panose="02020603050405020304" pitchFamily="18" charset="0"/>
              </a:rPr>
              <a:t>Linux </a:t>
            </a:r>
            <a:r>
              <a:rPr lang="zh-CN" altLang="en-US" dirty="0" smtClean="0">
                <a:latin typeface="Times New Roman" panose="02020603050405020304" pitchFamily="18" charset="0"/>
                <a:cs typeface="Times New Roman" panose="02020603050405020304" pitchFamily="18" charset="0"/>
              </a:rPr>
              <a:t>操作系统</a:t>
            </a:r>
            <a:r>
              <a:rPr lang="zh-CN" altLang="en-US" dirty="0">
                <a:latin typeface="Times New Roman" panose="02020603050405020304" pitchFamily="18" charset="0"/>
                <a:cs typeface="Times New Roman" panose="02020603050405020304" pitchFamily="18" charset="0"/>
              </a:rPr>
              <a:t>结构</a:t>
            </a:r>
          </a:p>
        </p:txBody>
      </p:sp>
      <p:grpSp>
        <p:nvGrpSpPr>
          <p:cNvPr id="14" name="组合 16"/>
          <p:cNvGrpSpPr>
            <a:grpSpLocks/>
          </p:cNvGrpSpPr>
          <p:nvPr/>
        </p:nvGrpSpPr>
        <p:grpSpPr bwMode="auto">
          <a:xfrm>
            <a:off x="698152" y="1595537"/>
            <a:ext cx="7845425" cy="4329112"/>
            <a:chOff x="1997968" y="2132856"/>
            <a:chExt cx="7845152" cy="4329112"/>
          </a:xfrm>
        </p:grpSpPr>
        <p:grpSp>
          <p:nvGrpSpPr>
            <p:cNvPr id="15" name="组合 14"/>
            <p:cNvGrpSpPr>
              <a:grpSpLocks/>
            </p:cNvGrpSpPr>
            <p:nvPr/>
          </p:nvGrpSpPr>
          <p:grpSpPr bwMode="auto">
            <a:xfrm>
              <a:off x="2411760" y="2132856"/>
              <a:ext cx="7431360" cy="4329112"/>
              <a:chOff x="381000" y="1385888"/>
              <a:chExt cx="7431360" cy="4329112"/>
            </a:xfrm>
          </p:grpSpPr>
          <p:sp>
            <p:nvSpPr>
              <p:cNvPr id="17" name="Oval 3"/>
              <p:cNvSpPr>
                <a:spLocks noChangeArrowheads="1"/>
              </p:cNvSpPr>
              <p:nvPr/>
            </p:nvSpPr>
            <p:spPr bwMode="auto">
              <a:xfrm>
                <a:off x="1600200" y="1752600"/>
                <a:ext cx="4572000" cy="3962400"/>
              </a:xfrm>
              <a:prstGeom prst="ellipse">
                <a:avLst/>
              </a:prstGeom>
              <a:solidFill>
                <a:srgbClr val="000080"/>
              </a:solidFill>
              <a:ln w="12700">
                <a:solidFill>
                  <a:schemeClr val="tx1"/>
                </a:solidFill>
                <a:round/>
                <a:headEnd/>
                <a:tailEnd/>
              </a:ln>
            </p:spPr>
            <p:txBody>
              <a:bodyPr wrap="none" anchor="ctr"/>
              <a:lstStyle/>
              <a:p>
                <a:endParaRPr lang="zh-CN" altLang="en-US" b="0">
                  <a:latin typeface="微软雅黑" pitchFamily="34" charset="-122"/>
                  <a:ea typeface="微软雅黑" pitchFamily="34" charset="-122"/>
                </a:endParaRPr>
              </a:p>
            </p:txBody>
          </p:sp>
          <p:sp>
            <p:nvSpPr>
              <p:cNvPr id="18" name="Oval 4"/>
              <p:cNvSpPr>
                <a:spLocks noChangeArrowheads="1"/>
              </p:cNvSpPr>
              <p:nvPr/>
            </p:nvSpPr>
            <p:spPr bwMode="auto">
              <a:xfrm>
                <a:off x="1981200" y="2133600"/>
                <a:ext cx="3886200" cy="3124200"/>
              </a:xfrm>
              <a:prstGeom prst="ellipse">
                <a:avLst/>
              </a:prstGeom>
              <a:solidFill>
                <a:srgbClr val="0000FF"/>
              </a:solidFill>
              <a:ln w="12700">
                <a:solidFill>
                  <a:schemeClr val="tx1"/>
                </a:solidFill>
                <a:round/>
                <a:headEnd/>
                <a:tailEnd/>
              </a:ln>
            </p:spPr>
            <p:txBody>
              <a:bodyPr wrap="none" anchor="ctr"/>
              <a:lstStyle/>
              <a:p>
                <a:endParaRPr lang="zh-CN" altLang="en-US" b="0">
                  <a:latin typeface="微软雅黑" pitchFamily="34" charset="-122"/>
                  <a:ea typeface="微软雅黑" pitchFamily="34" charset="-122"/>
                </a:endParaRPr>
              </a:p>
            </p:txBody>
          </p:sp>
          <p:sp>
            <p:nvSpPr>
              <p:cNvPr id="19" name="Oval 5"/>
              <p:cNvSpPr>
                <a:spLocks noChangeArrowheads="1"/>
              </p:cNvSpPr>
              <p:nvPr/>
            </p:nvSpPr>
            <p:spPr bwMode="auto">
              <a:xfrm>
                <a:off x="2362200" y="2454275"/>
                <a:ext cx="3048000" cy="2498725"/>
              </a:xfrm>
              <a:prstGeom prst="ellipse">
                <a:avLst/>
              </a:prstGeom>
              <a:solidFill>
                <a:srgbClr val="3366FF"/>
              </a:solidFill>
              <a:ln w="12700">
                <a:solidFill>
                  <a:schemeClr val="tx1"/>
                </a:solidFill>
                <a:round/>
                <a:headEnd/>
                <a:tailEnd/>
              </a:ln>
            </p:spPr>
            <p:txBody>
              <a:bodyPr wrap="none" anchor="ctr"/>
              <a:lstStyle/>
              <a:p>
                <a:endParaRPr lang="zh-CN" altLang="en-US" b="0">
                  <a:latin typeface="微软雅黑" pitchFamily="34" charset="-122"/>
                  <a:ea typeface="微软雅黑" pitchFamily="34" charset="-122"/>
                </a:endParaRPr>
              </a:p>
            </p:txBody>
          </p:sp>
          <p:sp>
            <p:nvSpPr>
              <p:cNvPr id="20" name="Oval 6"/>
              <p:cNvSpPr>
                <a:spLocks noChangeArrowheads="1"/>
              </p:cNvSpPr>
              <p:nvPr/>
            </p:nvSpPr>
            <p:spPr bwMode="auto">
              <a:xfrm>
                <a:off x="2667000" y="2667000"/>
                <a:ext cx="2362200" cy="1981200"/>
              </a:xfrm>
              <a:prstGeom prst="ellipse">
                <a:avLst/>
              </a:prstGeom>
              <a:solidFill>
                <a:srgbClr val="00CCFF"/>
              </a:solidFill>
              <a:ln w="12700">
                <a:solidFill>
                  <a:schemeClr val="tx1"/>
                </a:solidFill>
                <a:round/>
                <a:headEnd/>
                <a:tailEnd/>
              </a:ln>
            </p:spPr>
            <p:txBody>
              <a:bodyPr wrap="none" anchor="ctr"/>
              <a:lstStyle/>
              <a:p>
                <a:endParaRPr lang="zh-CN" altLang="en-US" b="0">
                  <a:latin typeface="微软雅黑" pitchFamily="34" charset="-122"/>
                  <a:ea typeface="微软雅黑" pitchFamily="34" charset="-122"/>
                </a:endParaRPr>
              </a:p>
            </p:txBody>
          </p:sp>
          <p:sp>
            <p:nvSpPr>
              <p:cNvPr id="21" name="Text Box 7"/>
              <p:cNvSpPr txBox="1">
                <a:spLocks noChangeArrowheads="1"/>
              </p:cNvSpPr>
              <p:nvPr/>
            </p:nvSpPr>
            <p:spPr bwMode="auto">
              <a:xfrm>
                <a:off x="2181200" y="3402112"/>
                <a:ext cx="3352800" cy="519112"/>
              </a:xfrm>
              <a:prstGeom prst="rect">
                <a:avLst/>
              </a:prstGeom>
              <a:noFill/>
              <a:ln w="9525">
                <a:noFill/>
                <a:miter lim="800000"/>
                <a:headEnd/>
                <a:tailEnd/>
              </a:ln>
            </p:spPr>
            <p:txBody>
              <a:bodyPr>
                <a:spAutoFit/>
              </a:bodyPr>
              <a:lstStyle/>
              <a:p>
                <a:pPr algn="ctr" eaLnBrk="0" hangingPunct="0">
                  <a:spcBef>
                    <a:spcPct val="50000"/>
                  </a:spcBef>
                </a:pPr>
                <a:r>
                  <a:rPr lang="en-US" altLang="zh-CN" sz="2800" b="0">
                    <a:latin typeface="微软雅黑" pitchFamily="34" charset="-122"/>
                    <a:ea typeface="微软雅黑" pitchFamily="34" charset="-122"/>
                  </a:rPr>
                  <a:t>hardware</a:t>
                </a:r>
              </a:p>
            </p:txBody>
          </p:sp>
          <p:sp>
            <p:nvSpPr>
              <p:cNvPr id="22" name="Line 8"/>
              <p:cNvSpPr>
                <a:spLocks noChangeShapeType="1"/>
              </p:cNvSpPr>
              <p:nvPr/>
            </p:nvSpPr>
            <p:spPr bwMode="auto">
              <a:xfrm flipV="1">
                <a:off x="5257800" y="2996952"/>
                <a:ext cx="1042392" cy="584448"/>
              </a:xfrm>
              <a:prstGeom prst="line">
                <a:avLst/>
              </a:prstGeom>
              <a:noFill/>
              <a:ln w="12700">
                <a:solidFill>
                  <a:schemeClr val="tx1"/>
                </a:solidFill>
                <a:round/>
                <a:headEnd/>
                <a:tailEnd/>
              </a:ln>
            </p:spPr>
            <p:txBody>
              <a:bodyPr/>
              <a:lstStyle/>
              <a:p>
                <a:endParaRPr lang="zh-CN" altLang="en-US"/>
              </a:p>
            </p:txBody>
          </p:sp>
          <p:sp>
            <p:nvSpPr>
              <p:cNvPr id="23" name="Text Box 9"/>
              <p:cNvSpPr txBox="1">
                <a:spLocks noChangeArrowheads="1"/>
              </p:cNvSpPr>
              <p:nvPr/>
            </p:nvSpPr>
            <p:spPr bwMode="auto">
              <a:xfrm>
                <a:off x="5526360" y="2774255"/>
                <a:ext cx="2286000" cy="366713"/>
              </a:xfrm>
              <a:prstGeom prst="rect">
                <a:avLst/>
              </a:prstGeom>
              <a:noFill/>
              <a:ln w="9525">
                <a:noFill/>
                <a:miter lim="800000"/>
                <a:headEnd/>
                <a:tailEnd/>
              </a:ln>
            </p:spPr>
            <p:txBody>
              <a:bodyPr>
                <a:spAutoFit/>
              </a:bodyPr>
              <a:lstStyle/>
              <a:p>
                <a:pPr algn="ctr" eaLnBrk="0" hangingPunct="0">
                  <a:spcBef>
                    <a:spcPct val="50000"/>
                  </a:spcBef>
                </a:pPr>
                <a:r>
                  <a:rPr lang="en-US" altLang="zh-CN" sz="1800" b="0">
                    <a:latin typeface="微软雅黑" pitchFamily="34" charset="-122"/>
                    <a:ea typeface="微软雅黑" pitchFamily="34" charset="-122"/>
                  </a:rPr>
                  <a:t>Kernel </a:t>
                </a:r>
              </a:p>
            </p:txBody>
          </p:sp>
          <p:sp>
            <p:nvSpPr>
              <p:cNvPr id="24" name="Line 10"/>
              <p:cNvSpPr>
                <a:spLocks noChangeShapeType="1"/>
              </p:cNvSpPr>
              <p:nvPr/>
            </p:nvSpPr>
            <p:spPr bwMode="auto">
              <a:xfrm flipH="1" flipV="1">
                <a:off x="1600200" y="1676400"/>
                <a:ext cx="762000" cy="1219200"/>
              </a:xfrm>
              <a:prstGeom prst="line">
                <a:avLst/>
              </a:prstGeom>
              <a:noFill/>
              <a:ln w="12700">
                <a:solidFill>
                  <a:schemeClr val="tx1"/>
                </a:solidFill>
                <a:round/>
                <a:headEnd/>
                <a:tailEnd/>
              </a:ln>
            </p:spPr>
            <p:txBody>
              <a:bodyPr/>
              <a:lstStyle/>
              <a:p>
                <a:endParaRPr lang="zh-CN" altLang="en-US"/>
              </a:p>
            </p:txBody>
          </p:sp>
          <p:sp>
            <p:nvSpPr>
              <p:cNvPr id="25" name="Text Box 11"/>
              <p:cNvSpPr txBox="1">
                <a:spLocks noChangeArrowheads="1"/>
              </p:cNvSpPr>
              <p:nvPr/>
            </p:nvSpPr>
            <p:spPr bwMode="auto">
              <a:xfrm>
                <a:off x="381000" y="1385888"/>
                <a:ext cx="2286000" cy="366712"/>
              </a:xfrm>
              <a:prstGeom prst="rect">
                <a:avLst/>
              </a:prstGeom>
              <a:noFill/>
              <a:ln w="9525">
                <a:noFill/>
                <a:miter lim="800000"/>
                <a:headEnd/>
                <a:tailEnd/>
              </a:ln>
            </p:spPr>
            <p:txBody>
              <a:bodyPr>
                <a:spAutoFit/>
              </a:bodyPr>
              <a:lstStyle/>
              <a:p>
                <a:pPr algn="ctr" eaLnBrk="0" hangingPunct="0">
                  <a:spcBef>
                    <a:spcPct val="50000"/>
                  </a:spcBef>
                </a:pPr>
                <a:r>
                  <a:rPr lang="en-US" altLang="zh-CN" sz="1800" b="0">
                    <a:latin typeface="微软雅黑" pitchFamily="34" charset="-122"/>
                    <a:ea typeface="微软雅黑" pitchFamily="34" charset="-122"/>
                  </a:rPr>
                  <a:t>Shell</a:t>
                </a:r>
              </a:p>
            </p:txBody>
          </p:sp>
          <p:sp>
            <p:nvSpPr>
              <p:cNvPr id="26" name="Line 12"/>
              <p:cNvSpPr>
                <a:spLocks noChangeShapeType="1"/>
              </p:cNvSpPr>
              <p:nvPr/>
            </p:nvSpPr>
            <p:spPr bwMode="auto">
              <a:xfrm flipH="1" flipV="1">
                <a:off x="1143000" y="2743200"/>
                <a:ext cx="685800" cy="457200"/>
              </a:xfrm>
              <a:prstGeom prst="line">
                <a:avLst/>
              </a:prstGeom>
              <a:noFill/>
              <a:ln w="12700">
                <a:solidFill>
                  <a:schemeClr val="tx1"/>
                </a:solidFill>
                <a:round/>
                <a:headEnd/>
                <a:tailEnd/>
              </a:ln>
            </p:spPr>
            <p:txBody>
              <a:bodyPr/>
              <a:lstStyle/>
              <a:p>
                <a:endParaRPr lang="zh-CN" altLang="en-US"/>
              </a:p>
            </p:txBody>
          </p:sp>
        </p:grpSp>
        <p:sp>
          <p:nvSpPr>
            <p:cNvPr id="16" name="Text Box 11"/>
            <p:cNvSpPr txBox="1">
              <a:spLocks noChangeArrowheads="1"/>
            </p:cNvSpPr>
            <p:nvPr/>
          </p:nvSpPr>
          <p:spPr bwMode="auto">
            <a:xfrm>
              <a:off x="1997968" y="3206304"/>
              <a:ext cx="2286000" cy="366712"/>
            </a:xfrm>
            <a:prstGeom prst="rect">
              <a:avLst/>
            </a:prstGeom>
            <a:noFill/>
            <a:ln w="9525">
              <a:noFill/>
              <a:miter lim="800000"/>
              <a:headEnd/>
              <a:tailEnd/>
            </a:ln>
          </p:spPr>
          <p:txBody>
            <a:bodyPr>
              <a:spAutoFit/>
            </a:bodyPr>
            <a:lstStyle/>
            <a:p>
              <a:pPr algn="ctr" eaLnBrk="0" hangingPunct="0">
                <a:spcBef>
                  <a:spcPct val="50000"/>
                </a:spcBef>
              </a:pPr>
              <a:r>
                <a:rPr lang="en-US" altLang="zh-CN" sz="1800" b="0" dirty="0" smtClean="0">
                  <a:latin typeface="微软雅黑" pitchFamily="34" charset="-122"/>
                  <a:ea typeface="微软雅黑" pitchFamily="34" charset="-122"/>
                </a:rPr>
                <a:t>Utilities</a:t>
              </a:r>
              <a:endParaRPr lang="en-US" altLang="zh-CN" sz="1800" b="0" dirty="0">
                <a:latin typeface="微软雅黑" pitchFamily="34" charset="-122"/>
                <a:ea typeface="微软雅黑" pitchFamily="34" charset="-122"/>
              </a:endParaRPr>
            </a:p>
          </p:txBody>
        </p:sp>
      </p:grpSp>
    </p:spTree>
    <p:extLst>
      <p:ext uri="{BB962C8B-B14F-4D97-AF65-F5344CB8AC3E}">
        <p14:creationId xmlns:p14="http://schemas.microsoft.com/office/powerpoint/2010/main" val="25258143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4.1.15 </a:t>
            </a:r>
            <a:r>
              <a:rPr lang="zh-CN" altLang="en-US" sz="3200" dirty="0">
                <a:latin typeface="微软雅黑" panose="020B0503020204020204" pitchFamily="34" charset="-122"/>
                <a:ea typeface="微软雅黑" panose="020B0503020204020204" pitchFamily="34" charset="-122"/>
              </a:rPr>
              <a:t>打包命令</a:t>
            </a:r>
            <a:r>
              <a:rPr lang="en-US" altLang="zh-CN" sz="3200" dirty="0">
                <a:latin typeface="微软雅黑" panose="020B0503020204020204" pitchFamily="34" charset="-122"/>
                <a:ea typeface="微软雅黑" panose="020B0503020204020204" pitchFamily="34" charset="-122"/>
              </a:rPr>
              <a:t>tar</a:t>
            </a:r>
          </a:p>
        </p:txBody>
      </p:sp>
      <p:sp>
        <p:nvSpPr>
          <p:cNvPr id="79875" name="Rectangle 3"/>
          <p:cNvSpPr>
            <a:spLocks noGrp="1" noChangeArrowheads="1"/>
          </p:cNvSpPr>
          <p:nvPr>
            <p:ph idx="4294967295"/>
          </p:nvPr>
        </p:nvSpPr>
        <p:spPr>
          <a:xfrm>
            <a:off x="457200" y="1124744"/>
            <a:ext cx="8229600" cy="5400898"/>
          </a:xfrm>
          <a:prstGeom prst="rect">
            <a:avLst/>
          </a:prstGeom>
        </p:spPr>
        <p:txBody>
          <a:bodyPr/>
          <a:lstStyle/>
          <a:p>
            <a:pPr eaLnBrk="1" hangingPunct="1">
              <a:spcBef>
                <a:spcPts val="1200"/>
              </a:spcBef>
            </a:pP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命令位于</a:t>
            </a:r>
            <a:r>
              <a:rPr lang="en-US" altLang="zh-CN" sz="1800" dirty="0" smtClean="0">
                <a:latin typeface="微软雅黑" panose="020B0503020204020204" pitchFamily="34" charset="-122"/>
                <a:ea typeface="微软雅黑" panose="020B0503020204020204" pitchFamily="34" charset="-122"/>
              </a:rPr>
              <a:t>/bin</a:t>
            </a:r>
            <a:r>
              <a:rPr lang="zh-CN" altLang="en-US" sz="1800" dirty="0" smtClean="0">
                <a:latin typeface="微软雅黑" panose="020B0503020204020204" pitchFamily="34" charset="-122"/>
                <a:ea typeface="微软雅黑" panose="020B0503020204020204" pitchFamily="34" charset="-122"/>
              </a:rPr>
              <a:t>目录下，它能够将用户所指定的文件或目录打包成一个文件，但不做压缩。</a:t>
            </a:r>
            <a:endParaRPr lang="en-US" altLang="zh-CN" sz="1800" dirty="0" smtClean="0">
              <a:latin typeface="微软雅黑" panose="020B0503020204020204" pitchFamily="34" charset="-122"/>
              <a:ea typeface="微软雅黑" panose="020B0503020204020204" pitchFamily="34" charset="-122"/>
            </a:endParaRPr>
          </a:p>
          <a:p>
            <a:pPr eaLnBrk="1" hangingPunct="1">
              <a:spcBef>
                <a:spcPts val="1200"/>
              </a:spcBef>
            </a:pPr>
            <a:r>
              <a:rPr lang="zh-CN" altLang="en-US" sz="1800" dirty="0" smtClean="0">
                <a:latin typeface="微软雅黑" panose="020B0503020204020204" pitchFamily="34" charset="-122"/>
                <a:ea typeface="微软雅黑" panose="020B0503020204020204" pitchFamily="34" charset="-122"/>
              </a:rPr>
              <a:t>一般</a:t>
            </a:r>
            <a:r>
              <a:rPr lang="en-US" altLang="zh-CN" sz="1800" dirty="0" smtClean="0">
                <a:latin typeface="微软雅黑" panose="020B0503020204020204" pitchFamily="34" charset="-122"/>
                <a:ea typeface="微软雅黑" panose="020B0503020204020204" pitchFamily="34" charset="-122"/>
              </a:rPr>
              <a:t>Unix</a:t>
            </a:r>
            <a:r>
              <a:rPr lang="zh-CN" altLang="en-US" sz="1800" dirty="0" smtClean="0">
                <a:latin typeface="微软雅黑" panose="020B0503020204020204" pitchFamily="34" charset="-122"/>
                <a:ea typeface="微软雅黑" panose="020B0503020204020204" pitchFamily="34" charset="-122"/>
              </a:rPr>
              <a:t>上常用的压缩方式是选用</a:t>
            </a: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将许多文件打包成一个文件，再以</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压缩命令压缩成</a:t>
            </a:r>
            <a:r>
              <a:rPr lang="en-US" altLang="zh-CN" sz="1800" dirty="0" smtClean="0">
                <a:latin typeface="微软雅黑" panose="020B0503020204020204" pitchFamily="34" charset="-122"/>
                <a:ea typeface="微软雅黑" panose="020B0503020204020204" pitchFamily="34" charset="-122"/>
              </a:rPr>
              <a:t>xxx.tar.gz(</a:t>
            </a:r>
            <a:r>
              <a:rPr lang="zh-CN" altLang="en-US" sz="1800" dirty="0" smtClean="0">
                <a:latin typeface="微软雅黑" panose="020B0503020204020204" pitchFamily="34" charset="-122"/>
                <a:ea typeface="微软雅黑" panose="020B0503020204020204" pitchFamily="34" charset="-122"/>
              </a:rPr>
              <a:t>或称为</a:t>
            </a:r>
            <a:r>
              <a:rPr lang="en-US" altLang="zh-CN" sz="1800" dirty="0" smtClean="0">
                <a:latin typeface="微软雅黑" panose="020B0503020204020204" pitchFamily="34" charset="-122"/>
                <a:ea typeface="微软雅黑" panose="020B0503020204020204" pitchFamily="34" charset="-122"/>
              </a:rPr>
              <a:t>xxx.tgz)</a:t>
            </a:r>
            <a:r>
              <a:rPr lang="zh-CN" altLang="en-US" sz="1800" dirty="0" smtClean="0">
                <a:latin typeface="微软雅黑" panose="020B0503020204020204" pitchFamily="34" charset="-122"/>
                <a:ea typeface="微软雅黑" panose="020B0503020204020204" pitchFamily="34" charset="-122"/>
              </a:rPr>
              <a:t>的文件。</a:t>
            </a:r>
          </a:p>
          <a:p>
            <a:pPr eaLnBrk="1" hangingPunct="1">
              <a:spcBef>
                <a:spcPts val="1200"/>
              </a:spcBef>
            </a:pP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不仅可以打包文件，也可以将硬盘数据备份</a:t>
            </a:r>
          </a:p>
          <a:p>
            <a:pPr eaLnBrk="1" hangingPunct="1">
              <a:spcBef>
                <a:spcPts val="1200"/>
              </a:spcBef>
            </a:pPr>
            <a:r>
              <a:rPr lang="zh-CN" altLang="en-US" sz="1800" dirty="0" smtClean="0">
                <a:latin typeface="微软雅黑" panose="020B0503020204020204" pitchFamily="34" charset="-122"/>
                <a:ea typeface="微软雅黑" panose="020B0503020204020204" pitchFamily="34" charset="-122"/>
              </a:rPr>
              <a:t>常用参数：</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-c</a:t>
            </a:r>
            <a:r>
              <a:rPr lang="zh-CN" altLang="en-US" sz="1600" dirty="0" smtClean="0">
                <a:latin typeface="微软雅黑" panose="020B0503020204020204" pitchFamily="34" charset="-122"/>
                <a:ea typeface="微软雅黑" panose="020B0503020204020204" pitchFamily="34" charset="-122"/>
              </a:rPr>
              <a:t>：创建一个新</a:t>
            </a:r>
            <a:r>
              <a:rPr lang="en-US" altLang="zh-CN" sz="1600" dirty="0" smtClean="0">
                <a:latin typeface="微软雅黑" panose="020B0503020204020204" pitchFamily="34" charset="-122"/>
                <a:ea typeface="微软雅黑" panose="020B0503020204020204" pitchFamily="34" charset="-122"/>
              </a:rPr>
              <a:t>tar</a:t>
            </a:r>
            <a:r>
              <a:rPr lang="zh-CN" altLang="en-US" sz="1600" dirty="0" smtClean="0">
                <a:latin typeface="微软雅黑" panose="020B0503020204020204" pitchFamily="34" charset="-122"/>
                <a:ea typeface="微软雅黑" panose="020B0503020204020204" pitchFamily="34" charset="-122"/>
              </a:rPr>
              <a:t>文件</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-v</a:t>
            </a:r>
            <a:r>
              <a:rPr lang="zh-CN" altLang="en-US" sz="1600" dirty="0" smtClean="0">
                <a:latin typeface="微软雅黑" panose="020B0503020204020204" pitchFamily="34" charset="-122"/>
                <a:ea typeface="微软雅黑" panose="020B0503020204020204" pitchFamily="34" charset="-122"/>
              </a:rPr>
              <a:t>：显示运行过程的信息</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-f</a:t>
            </a:r>
            <a:r>
              <a:rPr lang="zh-CN" altLang="en-US" sz="1600" dirty="0" smtClean="0">
                <a:latin typeface="微软雅黑" panose="020B0503020204020204" pitchFamily="34" charset="-122"/>
                <a:ea typeface="微软雅黑" panose="020B0503020204020204" pitchFamily="34" charset="-122"/>
              </a:rPr>
              <a:t>：指定文件名</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-z</a:t>
            </a:r>
            <a:r>
              <a:rPr lang="zh-CN" altLang="en-US" sz="1600" dirty="0" smtClean="0">
                <a:latin typeface="微软雅黑" panose="020B0503020204020204" pitchFamily="34" charset="-122"/>
                <a:ea typeface="微软雅黑" panose="020B0503020204020204" pitchFamily="34" charset="-122"/>
              </a:rPr>
              <a:t>：调用</a:t>
            </a:r>
            <a:r>
              <a:rPr lang="en-US" altLang="zh-CN" sz="1600" dirty="0" err="1" smtClean="0">
                <a:latin typeface="微软雅黑" panose="020B0503020204020204" pitchFamily="34" charset="-122"/>
                <a:ea typeface="微软雅黑" panose="020B0503020204020204" pitchFamily="34" charset="-122"/>
              </a:rPr>
              <a:t>gzip</a:t>
            </a:r>
            <a:r>
              <a:rPr lang="zh-CN" altLang="en-US" sz="1600" dirty="0" smtClean="0">
                <a:latin typeface="微软雅黑" panose="020B0503020204020204" pitchFamily="34" charset="-122"/>
                <a:ea typeface="微软雅黑" panose="020B0503020204020204" pitchFamily="34" charset="-122"/>
              </a:rPr>
              <a:t>压缩命令进行压缩</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-t</a:t>
            </a:r>
            <a:r>
              <a:rPr lang="zh-CN" altLang="en-US" sz="1600" dirty="0" smtClean="0">
                <a:latin typeface="微软雅黑" panose="020B0503020204020204" pitchFamily="34" charset="-122"/>
                <a:ea typeface="微软雅黑" panose="020B0503020204020204" pitchFamily="34" charset="-122"/>
              </a:rPr>
              <a:t>：查看压缩文件的内容</a:t>
            </a:r>
          </a:p>
          <a:p>
            <a:pPr lvl="1">
              <a:spcBef>
                <a:spcPts val="1200"/>
              </a:spcBef>
              <a:buClr>
                <a:srgbClr val="008000"/>
              </a:buClr>
              <a:buFontTx/>
              <a:buNone/>
            </a:pPr>
            <a:r>
              <a:rPr lang="en-US" altLang="zh-CN" sz="1600" dirty="0" smtClean="0">
                <a:latin typeface="微软雅黑" panose="020B0503020204020204" pitchFamily="34" charset="-122"/>
                <a:ea typeface="微软雅黑" panose="020B0503020204020204" pitchFamily="34" charset="-122"/>
              </a:rPr>
              <a:t>-x</a:t>
            </a:r>
            <a:r>
              <a:rPr lang="zh-CN" altLang="en-US" sz="1600" dirty="0" smtClean="0">
                <a:latin typeface="微软雅黑" panose="020B0503020204020204" pitchFamily="34" charset="-122"/>
                <a:ea typeface="微软雅黑" panose="020B0503020204020204" pitchFamily="34" charset="-122"/>
              </a:rPr>
              <a:t>：解开</a:t>
            </a:r>
            <a:r>
              <a:rPr lang="en-US" altLang="zh-CN" sz="1600" dirty="0" smtClean="0">
                <a:latin typeface="微软雅黑" panose="020B0503020204020204" pitchFamily="34" charset="-122"/>
                <a:ea typeface="微软雅黑" panose="020B0503020204020204" pitchFamily="34" charset="-122"/>
              </a:rPr>
              <a:t>tar</a:t>
            </a:r>
            <a:r>
              <a:rPr lang="zh-CN" altLang="en-US" sz="1600" dirty="0" smtClean="0">
                <a:latin typeface="微软雅黑" panose="020B0503020204020204" pitchFamily="34" charset="-122"/>
                <a:ea typeface="微软雅黑" panose="020B0503020204020204" pitchFamily="34" charset="-122"/>
              </a:rPr>
              <a:t>文件</a:t>
            </a:r>
          </a:p>
        </p:txBody>
      </p:sp>
    </p:spTree>
    <p:extLst>
      <p:ext uri="{BB962C8B-B14F-4D97-AF65-F5344CB8AC3E}">
        <p14:creationId xmlns:p14="http://schemas.microsoft.com/office/powerpoint/2010/main" val="1444196578"/>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4.1.16 </a:t>
            </a:r>
            <a:r>
              <a:rPr lang="en-US" altLang="zh-CN" sz="3200" dirty="0">
                <a:latin typeface="微软雅黑" panose="020B0503020204020204" pitchFamily="34" charset="-122"/>
                <a:ea typeface="微软雅黑" panose="020B0503020204020204" pitchFamily="34" charset="-122"/>
              </a:rPr>
              <a:t>tar</a:t>
            </a:r>
            <a:r>
              <a:rPr lang="zh-CN" altLang="en-US" sz="3200" dirty="0">
                <a:latin typeface="微软雅黑" panose="020B0503020204020204" pitchFamily="34" charset="-122"/>
                <a:ea typeface="微软雅黑" panose="020B0503020204020204" pitchFamily="34" charset="-122"/>
              </a:rPr>
              <a:t>命令范例</a:t>
            </a:r>
          </a:p>
        </p:txBody>
      </p:sp>
      <p:sp>
        <p:nvSpPr>
          <p:cNvPr id="80899" name="Rectangle 3"/>
          <p:cNvSpPr>
            <a:spLocks noGrp="1" noChangeArrowheads="1"/>
          </p:cNvSpPr>
          <p:nvPr>
            <p:ph idx="4294967295"/>
          </p:nvPr>
        </p:nvSpPr>
        <p:spPr>
          <a:xfrm>
            <a:off x="457200" y="1124744"/>
            <a:ext cx="8229600" cy="5400898"/>
          </a:xfrm>
          <a:prstGeom prst="rect">
            <a:avLst/>
          </a:prstGeom>
        </p:spPr>
        <p:txBody>
          <a:bodyPr/>
          <a:lstStyle/>
          <a:p>
            <a:pPr eaLnBrk="1" hangingPunct="1">
              <a:spcBef>
                <a:spcPts val="1800"/>
              </a:spcBef>
              <a:buFont typeface="Wingdings" pitchFamily="2" charset="2"/>
              <a:buChar char="p"/>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test]# tar  -</a:t>
            </a:r>
            <a:r>
              <a:rPr lang="en-US" altLang="zh-CN" sz="1800" dirty="0" err="1" smtClean="0">
                <a:latin typeface="微软雅黑" panose="020B0503020204020204" pitchFamily="34" charset="-122"/>
                <a:ea typeface="微软雅黑" panose="020B0503020204020204" pitchFamily="34" charset="-122"/>
              </a:rPr>
              <a:t>cvf</a:t>
            </a:r>
            <a:r>
              <a:rPr lang="en-US" altLang="zh-CN" sz="1800" dirty="0" smtClean="0">
                <a:latin typeface="微软雅黑" panose="020B0503020204020204" pitchFamily="34" charset="-122"/>
                <a:ea typeface="微软雅黑" panose="020B0503020204020204" pitchFamily="34" charset="-122"/>
              </a:rPr>
              <a:t>  test.tar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将所有文件打包成</a:t>
            </a:r>
            <a:r>
              <a:rPr lang="en-US" altLang="zh-CN" sz="1800" dirty="0" smtClean="0">
                <a:latin typeface="微软雅黑" panose="020B0503020204020204" pitchFamily="34" charset="-122"/>
                <a:ea typeface="微软雅黑" panose="020B0503020204020204" pitchFamily="34" charset="-122"/>
              </a:rPr>
              <a:t>test.tar,</a:t>
            </a:r>
            <a:r>
              <a:rPr lang="zh-CN" altLang="en-US" sz="1800" dirty="0" smtClean="0">
                <a:latin typeface="微软雅黑" panose="020B0503020204020204" pitchFamily="34" charset="-122"/>
                <a:ea typeface="微软雅黑" panose="020B0503020204020204" pitchFamily="34" charset="-122"/>
              </a:rPr>
              <a:t>扩展名</a:t>
            </a: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需自行加上</a:t>
            </a:r>
          </a:p>
          <a:p>
            <a:pPr eaLnBrk="1" hangingPunct="1">
              <a:spcBef>
                <a:spcPts val="1800"/>
              </a:spcBef>
              <a:buFont typeface="Wingdings" pitchFamily="2" charset="2"/>
              <a:buChar char="p"/>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test]# tar  -</a:t>
            </a:r>
            <a:r>
              <a:rPr lang="en-US" altLang="zh-CN" sz="1800" dirty="0" err="1" smtClean="0">
                <a:latin typeface="微软雅黑" panose="020B0503020204020204" pitchFamily="34" charset="-122"/>
                <a:ea typeface="微软雅黑" panose="020B0503020204020204" pitchFamily="34" charset="-122"/>
              </a:rPr>
              <a:t>zcvf</a:t>
            </a:r>
            <a:r>
              <a:rPr lang="en-US" altLang="zh-CN" sz="1800" dirty="0" smtClean="0">
                <a:latin typeface="微软雅黑" panose="020B0503020204020204" pitchFamily="34" charset="-122"/>
                <a:ea typeface="微软雅黑" panose="020B0503020204020204" pitchFamily="34" charset="-122"/>
              </a:rPr>
              <a:t>  test.tar.gz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将所有文件打包成</a:t>
            </a:r>
            <a:r>
              <a:rPr lang="en-US" altLang="zh-CN" sz="1800" dirty="0" smtClean="0">
                <a:latin typeface="微软雅黑" panose="020B0503020204020204" pitchFamily="34" charset="-122"/>
                <a:ea typeface="微软雅黑" panose="020B0503020204020204" pitchFamily="34" charset="-122"/>
              </a:rPr>
              <a:t>test.tar,</a:t>
            </a:r>
            <a:r>
              <a:rPr lang="zh-CN" altLang="en-US" sz="1800" dirty="0" smtClean="0">
                <a:latin typeface="微软雅黑" panose="020B0503020204020204" pitchFamily="34" charset="-122"/>
                <a:ea typeface="微软雅黑" panose="020B0503020204020204" pitchFamily="34" charset="-122"/>
              </a:rPr>
              <a:t>再用</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命令压缩</a:t>
            </a:r>
          </a:p>
          <a:p>
            <a:pPr eaLnBrk="1" hangingPunct="1">
              <a:spcBef>
                <a:spcPts val="1800"/>
              </a:spcBef>
              <a:buFont typeface="Wingdings" pitchFamily="2" charset="2"/>
              <a:buChar char="p"/>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a:t>
            </a:r>
            <a:r>
              <a:rPr lang="en-US" altLang="zh-CN" sz="1800" dirty="0" err="1" smtClean="0">
                <a:latin typeface="微软雅黑" panose="020B0503020204020204" pitchFamily="34" charset="-122"/>
                <a:ea typeface="微软雅黑" panose="020B0503020204020204" pitchFamily="34" charset="-122"/>
              </a:rPr>
              <a:t>ljr</a:t>
            </a:r>
            <a:r>
              <a:rPr lang="en-US" altLang="zh-CN" sz="1800" dirty="0" smtClean="0">
                <a:latin typeface="微软雅黑" panose="020B0503020204020204" pitchFamily="34" charset="-122"/>
                <a:ea typeface="微软雅黑" panose="020B0503020204020204" pitchFamily="34" charset="-122"/>
              </a:rPr>
              <a:t>]# tar  -</a:t>
            </a:r>
            <a:r>
              <a:rPr lang="en-US" altLang="zh-CN" sz="1800" dirty="0" err="1" smtClean="0">
                <a:latin typeface="微软雅黑" panose="020B0503020204020204" pitchFamily="34" charset="-122"/>
                <a:ea typeface="微软雅黑" panose="020B0503020204020204" pitchFamily="34" charset="-122"/>
              </a:rPr>
              <a:t>tf</a:t>
            </a:r>
            <a:r>
              <a:rPr lang="en-US" altLang="zh-CN" sz="1800" dirty="0" smtClean="0">
                <a:latin typeface="微软雅黑" panose="020B0503020204020204" pitchFamily="34" charset="-122"/>
                <a:ea typeface="微软雅黑" panose="020B0503020204020204" pitchFamily="34" charset="-122"/>
              </a:rPr>
              <a:t>   test.tar</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查看</a:t>
            </a:r>
            <a:r>
              <a:rPr lang="en-US" altLang="zh-CN" sz="1800" dirty="0" smtClean="0">
                <a:latin typeface="微软雅黑" panose="020B0503020204020204" pitchFamily="34" charset="-122"/>
                <a:ea typeface="微软雅黑" panose="020B0503020204020204" pitchFamily="34" charset="-122"/>
              </a:rPr>
              <a:t>test.tar</a:t>
            </a:r>
            <a:r>
              <a:rPr lang="zh-CN" altLang="en-US" sz="1800" dirty="0" smtClean="0">
                <a:latin typeface="微软雅黑" panose="020B0503020204020204" pitchFamily="34" charset="-122"/>
                <a:ea typeface="微软雅黑" panose="020B0503020204020204" pitchFamily="34" charset="-122"/>
              </a:rPr>
              <a:t>文件中包括了哪些文件</a:t>
            </a:r>
          </a:p>
          <a:p>
            <a:pPr eaLnBrk="1" hangingPunct="1">
              <a:spcBef>
                <a:spcPts val="1800"/>
              </a:spcBef>
              <a:buFont typeface="Wingdings" pitchFamily="2" charset="2"/>
              <a:buChar char="p"/>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test]# tar  -</a:t>
            </a:r>
            <a:r>
              <a:rPr lang="en-US" altLang="zh-CN" sz="1800" dirty="0" err="1" smtClean="0">
                <a:latin typeface="微软雅黑" panose="020B0503020204020204" pitchFamily="34" charset="-122"/>
                <a:ea typeface="微软雅黑" panose="020B0503020204020204" pitchFamily="34" charset="-122"/>
              </a:rPr>
              <a:t>xvf</a:t>
            </a:r>
            <a:r>
              <a:rPr lang="en-US" altLang="zh-CN" sz="1800" dirty="0" smtClean="0">
                <a:latin typeface="微软雅黑" panose="020B0503020204020204" pitchFamily="34" charset="-122"/>
                <a:ea typeface="微软雅黑" panose="020B0503020204020204" pitchFamily="34" charset="-122"/>
              </a:rPr>
              <a:t> test.tar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a:t>
            </a:r>
            <a:r>
              <a:rPr lang="en-US" altLang="zh-CN" sz="1800" dirty="0" smtClean="0">
                <a:latin typeface="微软雅黑" panose="020B0503020204020204" pitchFamily="34" charset="-122"/>
                <a:ea typeface="微软雅黑" panose="020B0503020204020204" pitchFamily="34" charset="-122"/>
              </a:rPr>
              <a:t>test.tar</a:t>
            </a:r>
            <a:r>
              <a:rPr lang="zh-CN" altLang="en-US" sz="1800" dirty="0" smtClean="0">
                <a:latin typeface="微软雅黑" panose="020B0503020204020204" pitchFamily="34" charset="-122"/>
                <a:ea typeface="微软雅黑" panose="020B0503020204020204" pitchFamily="34" charset="-122"/>
              </a:rPr>
              <a:t>解开</a:t>
            </a:r>
          </a:p>
          <a:p>
            <a:pPr eaLnBrk="1" hangingPunct="1">
              <a:spcBef>
                <a:spcPts val="1800"/>
              </a:spcBef>
              <a:buFont typeface="Wingdings" pitchFamily="2" charset="2"/>
              <a:buChar char="p"/>
            </a:pP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root@linux</a:t>
            </a:r>
            <a:r>
              <a:rPr lang="en-US" altLang="zh-CN" sz="1800" dirty="0" smtClean="0">
                <a:latin typeface="微软雅黑" panose="020B0503020204020204" pitchFamily="34" charset="-122"/>
                <a:ea typeface="微软雅黑" panose="020B0503020204020204" pitchFamily="34" charset="-122"/>
              </a:rPr>
              <a:t> test]# tar  -</a:t>
            </a:r>
            <a:r>
              <a:rPr lang="en-US" altLang="zh-CN" sz="1800" dirty="0" err="1" smtClean="0">
                <a:latin typeface="微软雅黑" panose="020B0503020204020204" pitchFamily="34" charset="-122"/>
                <a:ea typeface="微软雅黑" panose="020B0503020204020204" pitchFamily="34" charset="-122"/>
              </a:rPr>
              <a:t>zxvf</a:t>
            </a:r>
            <a:r>
              <a:rPr lang="en-US" altLang="zh-CN" sz="1800" dirty="0" smtClean="0">
                <a:latin typeface="微软雅黑" panose="020B0503020204020204" pitchFamily="34" charset="-122"/>
                <a:ea typeface="微软雅黑" panose="020B0503020204020204" pitchFamily="34" charset="-122"/>
              </a:rPr>
              <a:t> foo.tar.gz  </a:t>
            </a:r>
            <a:br>
              <a:rPr lang="en-US" altLang="zh-CN" sz="1800" dirty="0" smtClean="0">
                <a:latin typeface="微软雅黑" panose="020B0503020204020204" pitchFamily="34" charset="-122"/>
                <a:ea typeface="微软雅黑" panose="020B0503020204020204" pitchFamily="34" charset="-122"/>
              </a:rPr>
            </a:br>
            <a:r>
              <a:rPr lang="zh-CN" altLang="en-US" sz="1800" dirty="0" smtClean="0">
                <a:latin typeface="微软雅黑" panose="020B0503020204020204" pitchFamily="34" charset="-122"/>
                <a:ea typeface="微软雅黑" panose="020B0503020204020204" pitchFamily="34" charset="-122"/>
              </a:rPr>
              <a:t>将</a:t>
            </a:r>
            <a:r>
              <a:rPr lang="en-US" altLang="zh-CN" sz="1800" dirty="0" smtClean="0">
                <a:latin typeface="微软雅黑" panose="020B0503020204020204" pitchFamily="34" charset="-122"/>
                <a:ea typeface="微软雅黑" panose="020B0503020204020204" pitchFamily="34" charset="-122"/>
              </a:rPr>
              <a:t>foo.tar.gz</a:t>
            </a:r>
            <a:r>
              <a:rPr lang="zh-CN" altLang="en-US" sz="1800" dirty="0" smtClean="0">
                <a:latin typeface="微软雅黑" panose="020B0503020204020204" pitchFamily="34" charset="-122"/>
                <a:ea typeface="微软雅黑" panose="020B0503020204020204" pitchFamily="34" charset="-122"/>
              </a:rPr>
              <a:t>解压缩</a:t>
            </a:r>
          </a:p>
        </p:txBody>
      </p:sp>
      <p:sp>
        <p:nvSpPr>
          <p:cNvPr id="80900" name="Line 4"/>
          <p:cNvSpPr>
            <a:spLocks noChangeShapeType="1"/>
          </p:cNvSpPr>
          <p:nvPr/>
        </p:nvSpPr>
        <p:spPr bwMode="auto">
          <a:xfrm>
            <a:off x="3276600" y="2133600"/>
            <a:ext cx="2159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550" tIns="41275" rIns="82550" bIns="41275"/>
          <a:lstStyle/>
          <a:p>
            <a:endParaRPr lang="zh-CN" altLang="en-US"/>
          </a:p>
        </p:txBody>
      </p:sp>
      <p:sp>
        <p:nvSpPr>
          <p:cNvPr id="80901" name="Line 5"/>
          <p:cNvSpPr>
            <a:spLocks noChangeShapeType="1"/>
          </p:cNvSpPr>
          <p:nvPr/>
        </p:nvSpPr>
        <p:spPr bwMode="auto">
          <a:xfrm flipH="1" flipV="1">
            <a:off x="5508625" y="5949950"/>
            <a:ext cx="576263"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type="triangl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550" tIns="41275" rIns="82550" bIns="41275"/>
          <a:lstStyle/>
          <a:p>
            <a:endParaRPr lang="zh-CN" altLang="en-US"/>
          </a:p>
        </p:txBody>
      </p:sp>
    </p:spTree>
    <p:extLst>
      <p:ext uri="{BB962C8B-B14F-4D97-AF65-F5344CB8AC3E}">
        <p14:creationId xmlns:p14="http://schemas.microsoft.com/office/powerpoint/2010/main" val="2536861879"/>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4.1.17 </a:t>
            </a:r>
            <a:r>
              <a:rPr lang="en-US" altLang="zh-CN" sz="3200" dirty="0" err="1">
                <a:latin typeface="微软雅黑" panose="020B0503020204020204" pitchFamily="34" charset="-122"/>
                <a:ea typeface="微软雅黑" panose="020B0503020204020204" pitchFamily="34" charset="-122"/>
              </a:rPr>
              <a:t>gzip</a:t>
            </a:r>
            <a:r>
              <a:rPr lang="zh-CN" altLang="en-US" sz="3200" dirty="0">
                <a:latin typeface="微软雅黑" panose="020B0503020204020204" pitchFamily="34" charset="-122"/>
                <a:ea typeface="微软雅黑" panose="020B0503020204020204" pitchFamily="34" charset="-122"/>
              </a:rPr>
              <a:t>和</a:t>
            </a:r>
            <a:r>
              <a:rPr lang="en-US" altLang="zh-CN" sz="3200" dirty="0" err="1">
                <a:latin typeface="微软雅黑" panose="020B0503020204020204" pitchFamily="34" charset="-122"/>
                <a:ea typeface="微软雅黑" panose="020B0503020204020204" pitchFamily="34" charset="-122"/>
              </a:rPr>
              <a:t>gunzip</a:t>
            </a:r>
            <a:endParaRPr lang="en-US" altLang="zh-CN" sz="3200" dirty="0">
              <a:latin typeface="微软雅黑" panose="020B0503020204020204" pitchFamily="34" charset="-122"/>
              <a:ea typeface="微软雅黑" panose="020B0503020204020204" pitchFamily="34" charset="-122"/>
            </a:endParaRPr>
          </a:p>
        </p:txBody>
      </p:sp>
      <p:sp>
        <p:nvSpPr>
          <p:cNvPr id="81923" name="Rectangle 3"/>
          <p:cNvSpPr>
            <a:spLocks noGrp="1" noChangeArrowheads="1"/>
          </p:cNvSpPr>
          <p:nvPr>
            <p:ph idx="4294967295"/>
          </p:nvPr>
        </p:nvSpPr>
        <p:spPr>
          <a:xfrm>
            <a:off x="457200" y="1124744"/>
            <a:ext cx="8229600" cy="5400898"/>
          </a:xfrm>
          <a:prstGeom prst="rect">
            <a:avLst/>
          </a:prstGeom>
        </p:spPr>
        <p:txBody>
          <a:bodyPr/>
          <a:lstStyle/>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除了</a:t>
            </a:r>
            <a:r>
              <a:rPr lang="en-US" altLang="zh-CN" sz="1800" dirty="0" smtClean="0">
                <a:latin typeface="微软雅黑" panose="020B0503020204020204" pitchFamily="34" charset="-122"/>
                <a:ea typeface="微软雅黑" panose="020B0503020204020204" pitchFamily="34" charset="-122"/>
              </a:rPr>
              <a:t>.zip</a:t>
            </a:r>
            <a:r>
              <a:rPr lang="zh-CN" altLang="en-US" sz="1800" dirty="0" smtClean="0">
                <a:latin typeface="微软雅黑" panose="020B0503020204020204" pitchFamily="34" charset="-122"/>
                <a:ea typeface="微软雅黑" panose="020B0503020204020204" pitchFamily="34" charset="-122"/>
              </a:rPr>
              <a:t>文件的压缩格式外，在</a:t>
            </a:r>
            <a:r>
              <a:rPr lang="en-US" altLang="zh-CN" sz="1800" dirty="0" smtClean="0">
                <a:latin typeface="微软雅黑" panose="020B0503020204020204" pitchFamily="34" charset="-122"/>
                <a:ea typeface="微软雅黑" panose="020B0503020204020204" pitchFamily="34" charset="-122"/>
              </a:rPr>
              <a:t>Linux</a:t>
            </a:r>
            <a:r>
              <a:rPr lang="zh-CN" altLang="en-US" sz="1800" dirty="0" smtClean="0">
                <a:latin typeface="微软雅黑" panose="020B0503020204020204" pitchFamily="34" charset="-122"/>
                <a:ea typeface="微软雅黑" panose="020B0503020204020204" pitchFamily="34" charset="-122"/>
              </a:rPr>
              <a:t>系统下更常见的是</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gz</a:t>
            </a:r>
            <a:r>
              <a:rPr lang="zh-CN" altLang="en-US" sz="1800" dirty="0" smtClean="0">
                <a:latin typeface="微软雅黑" panose="020B0503020204020204" pitchFamily="34" charset="-122"/>
                <a:ea typeface="微软雅黑" panose="020B0503020204020204" pitchFamily="34" charset="-122"/>
              </a:rPr>
              <a:t>文件的压缩格式，这种文件一般是由</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命令所产生。</a:t>
            </a:r>
            <a:endParaRPr lang="en-US" altLang="zh-CN" sz="1800" dirty="0" smtClean="0">
              <a:latin typeface="微软雅黑" panose="020B0503020204020204" pitchFamily="34" charset="-122"/>
              <a:ea typeface="微软雅黑" panose="020B0503020204020204" pitchFamily="34" charset="-122"/>
            </a:endParaRPr>
          </a:p>
          <a:p>
            <a:pPr eaLnBrk="1" hangingPunct="1">
              <a:lnSpc>
                <a:spcPct val="150000"/>
              </a:lnSpc>
              <a:spcBef>
                <a:spcPts val="1200"/>
              </a:spcBef>
            </a:pPr>
            <a:r>
              <a:rPr lang="en-US" altLang="zh-CN" sz="1800" dirty="0" smtClean="0">
                <a:latin typeface="微软雅黑" panose="020B0503020204020204" pitchFamily="34" charset="-122"/>
                <a:ea typeface="微软雅黑" panose="020B0503020204020204" pitchFamily="34" charset="-122"/>
              </a:rPr>
              <a:t>zip</a:t>
            </a:r>
            <a:r>
              <a:rPr lang="zh-CN" altLang="en-US" sz="1800" dirty="0" smtClean="0">
                <a:latin typeface="微软雅黑" panose="020B0503020204020204" pitchFamily="34" charset="-122"/>
                <a:ea typeface="微软雅黑" panose="020B0503020204020204" pitchFamily="34" charset="-122"/>
              </a:rPr>
              <a:t>命令具有将许多文件压缩成一个文件的功能，但</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却不能，所以</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一般会和</a:t>
            </a: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一起使用。</a:t>
            </a:r>
            <a:endParaRPr lang="en-US" altLang="zh-CN" sz="1800" dirty="0" smtClean="0">
              <a:latin typeface="微软雅黑" panose="020B0503020204020204" pitchFamily="34" charset="-122"/>
              <a:ea typeface="微软雅黑" panose="020B0503020204020204" pitchFamily="34" charset="-122"/>
            </a:endParaRPr>
          </a:p>
          <a:p>
            <a:pPr eaLnBrk="1" hangingPunct="1">
              <a:lnSpc>
                <a:spcPct val="150000"/>
              </a:lnSpc>
              <a:spcBef>
                <a:spcPts val="1200"/>
              </a:spcBef>
            </a:pPr>
            <a:r>
              <a:rPr lang="zh-CN" altLang="en-US" sz="1800" dirty="0" smtClean="0">
                <a:latin typeface="微软雅黑" panose="020B0503020204020204" pitchFamily="34" charset="-122"/>
                <a:ea typeface="微软雅黑" panose="020B0503020204020204" pitchFamily="34" charset="-122"/>
              </a:rPr>
              <a:t>目前，大部分或见到的压缩文件都是用</a:t>
            </a:r>
            <a:r>
              <a:rPr lang="en-US" altLang="zh-CN" sz="1800" dirty="0" smtClean="0">
                <a:latin typeface="微软雅黑" panose="020B0503020204020204" pitchFamily="34" charset="-122"/>
                <a:ea typeface="微软雅黑" panose="020B0503020204020204" pitchFamily="34" charset="-122"/>
              </a:rPr>
              <a:t>tar</a:t>
            </a:r>
            <a:r>
              <a:rPr lang="zh-CN" altLang="en-US" sz="1800" dirty="0" smtClean="0">
                <a:latin typeface="微软雅黑" panose="020B0503020204020204" pitchFamily="34" charset="-122"/>
                <a:ea typeface="微软雅黑" panose="020B0503020204020204" pitchFamily="34" charset="-122"/>
              </a:rPr>
              <a:t>将所有文件打包成一个文件，再用</a:t>
            </a:r>
            <a:r>
              <a:rPr lang="en-US" altLang="zh-CN" sz="1800" dirty="0" err="1" smtClean="0">
                <a:latin typeface="微软雅黑" panose="020B0503020204020204" pitchFamily="34" charset="-122"/>
                <a:ea typeface="微软雅黑" panose="020B0503020204020204" pitchFamily="34" charset="-122"/>
              </a:rPr>
              <a:t>gzip</a:t>
            </a:r>
            <a:r>
              <a:rPr lang="zh-CN" altLang="en-US" sz="1800" dirty="0" smtClean="0">
                <a:latin typeface="微软雅黑" panose="020B0503020204020204" pitchFamily="34" charset="-122"/>
                <a:ea typeface="微软雅黑" panose="020B0503020204020204" pitchFamily="34" charset="-122"/>
              </a:rPr>
              <a:t>进行压缩，所以我们所看到的扩展名为</a:t>
            </a:r>
            <a:r>
              <a:rPr lang="en-US" altLang="zh-CN" sz="1800" dirty="0" smtClean="0">
                <a:latin typeface="微软雅黑" panose="020B0503020204020204" pitchFamily="34" charset="-122"/>
                <a:ea typeface="微软雅黑" panose="020B0503020204020204" pitchFamily="34" charset="-122"/>
              </a:rPr>
              <a:t>.tar.gz</a:t>
            </a:r>
            <a:r>
              <a:rPr lang="zh-CN" altLang="en-US" sz="1800" dirty="0" smtClean="0">
                <a:latin typeface="微软雅黑" panose="020B0503020204020204" pitchFamily="34" charset="-122"/>
                <a:ea typeface="微软雅黑" panose="020B0503020204020204" pitchFamily="34" charset="-122"/>
              </a:rPr>
              <a:t>或</a:t>
            </a:r>
            <a:r>
              <a:rPr lang="en-US" altLang="zh-CN" sz="1800" dirty="0" smtClean="0">
                <a:latin typeface="微软雅黑" panose="020B0503020204020204" pitchFamily="34" charset="-122"/>
                <a:ea typeface="微软雅黑" panose="020B0503020204020204" pitchFamily="34" charset="-122"/>
              </a:rPr>
              <a:t>.</a:t>
            </a:r>
            <a:r>
              <a:rPr lang="en-US" altLang="zh-CN" sz="1800" dirty="0" err="1" smtClean="0">
                <a:latin typeface="微软雅黑" panose="020B0503020204020204" pitchFamily="34" charset="-122"/>
                <a:ea typeface="微软雅黑" panose="020B0503020204020204" pitchFamily="34" charset="-122"/>
              </a:rPr>
              <a:t>tgz</a:t>
            </a:r>
            <a:r>
              <a:rPr lang="zh-CN" altLang="en-US" sz="1800" dirty="0" smtClean="0">
                <a:latin typeface="微软雅黑" panose="020B0503020204020204" pitchFamily="34" charset="-122"/>
                <a:ea typeface="微软雅黑" panose="020B0503020204020204" pitchFamily="34" charset="-122"/>
              </a:rPr>
              <a:t>的文件，大多数就是这种类型的文件。</a:t>
            </a:r>
          </a:p>
        </p:txBody>
      </p:sp>
    </p:spTree>
    <p:extLst>
      <p:ext uri="{BB962C8B-B14F-4D97-AF65-F5344CB8AC3E}">
        <p14:creationId xmlns:p14="http://schemas.microsoft.com/office/powerpoint/2010/main" val="3472369297"/>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4.1.18 </a:t>
            </a:r>
            <a:r>
              <a:rPr lang="en-US" altLang="zh-CN" sz="3200" dirty="0" err="1">
                <a:latin typeface="微软雅黑" panose="020B0503020204020204" pitchFamily="34" charset="-122"/>
                <a:ea typeface="微软雅黑" panose="020B0503020204020204" pitchFamily="34" charset="-122"/>
              </a:rPr>
              <a:t>gzip</a:t>
            </a:r>
            <a:r>
              <a:rPr lang="zh-CN" altLang="en-US" sz="3200" dirty="0">
                <a:latin typeface="微软雅黑" panose="020B0503020204020204" pitchFamily="34" charset="-122"/>
                <a:ea typeface="微软雅黑" panose="020B0503020204020204" pitchFamily="34" charset="-122"/>
              </a:rPr>
              <a:t>和</a:t>
            </a:r>
            <a:r>
              <a:rPr lang="en-US" altLang="zh-CN" sz="3200" dirty="0" err="1">
                <a:latin typeface="微软雅黑" panose="020B0503020204020204" pitchFamily="34" charset="-122"/>
                <a:ea typeface="微软雅黑" panose="020B0503020204020204" pitchFamily="34" charset="-122"/>
              </a:rPr>
              <a:t>gunzip</a:t>
            </a:r>
            <a:r>
              <a:rPr lang="zh-CN" altLang="en-US" sz="3200" dirty="0">
                <a:latin typeface="微软雅黑" panose="020B0503020204020204" pitchFamily="34" charset="-122"/>
                <a:ea typeface="微软雅黑" panose="020B0503020204020204" pitchFamily="34" charset="-122"/>
              </a:rPr>
              <a:t>命令</a:t>
            </a:r>
          </a:p>
        </p:txBody>
      </p:sp>
      <p:sp>
        <p:nvSpPr>
          <p:cNvPr id="82947" name="Rectangle 3"/>
          <p:cNvSpPr>
            <a:spLocks noGrp="1" noChangeArrowheads="1"/>
          </p:cNvSpPr>
          <p:nvPr>
            <p:ph idx="4294967295"/>
          </p:nvPr>
        </p:nvSpPr>
        <p:spPr>
          <a:xfrm>
            <a:off x="457200" y="1124744"/>
            <a:ext cx="8229600" cy="5400898"/>
          </a:xfrm>
          <a:prstGeom prst="rect">
            <a:avLst/>
          </a:prstGeom>
        </p:spPr>
        <p:txBody>
          <a:bodyPr/>
          <a:lstStyle/>
          <a:p>
            <a:pPr>
              <a:lnSpc>
                <a:spcPct val="150000"/>
              </a:lnSpc>
              <a:spcBef>
                <a:spcPts val="1200"/>
              </a:spcBef>
              <a:buFont typeface="Wingdings" pitchFamily="2" charset="2"/>
              <a:buChar char="p"/>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root@linux</a:t>
            </a:r>
            <a:r>
              <a:rPr lang="en-US" altLang="zh-CN" sz="2000" dirty="0" smtClean="0">
                <a:latin typeface="微软雅黑" panose="020B0503020204020204" pitchFamily="34" charset="-122"/>
                <a:ea typeface="微软雅黑" panose="020B0503020204020204" pitchFamily="34" charset="-122"/>
              </a:rPr>
              <a:t> test]# </a:t>
            </a:r>
            <a:r>
              <a:rPr lang="en-US" altLang="zh-CN" sz="2000" dirty="0" err="1" smtClean="0">
                <a:latin typeface="微软雅黑" panose="020B0503020204020204" pitchFamily="34" charset="-122"/>
                <a:ea typeface="微软雅黑" panose="020B0503020204020204" pitchFamily="34" charset="-122"/>
              </a:rPr>
              <a:t>gzip</a:t>
            </a:r>
            <a:r>
              <a:rPr lang="en-US" altLang="zh-CN" sz="2000" dirty="0" smtClean="0">
                <a:latin typeface="微软雅黑" panose="020B0503020204020204" pitchFamily="34" charset="-122"/>
                <a:ea typeface="微软雅黑" panose="020B0503020204020204" pitchFamily="34" charset="-122"/>
              </a:rPr>
              <a:t> test.txt</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a:latin typeface="微软雅黑" panose="020B0503020204020204" pitchFamily="34" charset="-122"/>
                <a:ea typeface="微软雅黑" panose="020B0503020204020204" pitchFamily="34" charset="-122"/>
              </a:rPr>
              <a:t>压缩文件，采用默认</a:t>
            </a:r>
            <a:r>
              <a:rPr lang="zh-CN" altLang="en-US" sz="2000" dirty="0" smtClean="0">
                <a:latin typeface="微软雅黑" panose="020B0503020204020204" pitchFamily="34" charset="-122"/>
                <a:ea typeface="微软雅黑" panose="020B0503020204020204" pitchFamily="34" charset="-122"/>
              </a:rPr>
              <a:t>压缩比率，不需要</a:t>
            </a:r>
            <a:r>
              <a:rPr lang="zh-CN" altLang="en-US" sz="2000" dirty="0">
                <a:latin typeface="微软雅黑" panose="020B0503020204020204" pitchFamily="34" charset="-122"/>
                <a:ea typeface="微软雅黑" panose="020B0503020204020204" pitchFamily="34" charset="-122"/>
              </a:rPr>
              <a:t>其它</a:t>
            </a:r>
            <a:r>
              <a:rPr lang="zh-CN" altLang="en-US" sz="2000" dirty="0" smtClean="0">
                <a:latin typeface="微软雅黑" panose="020B0503020204020204" pitchFamily="34" charset="-122"/>
                <a:ea typeface="微软雅黑" panose="020B0503020204020204" pitchFamily="34" charset="-122"/>
              </a:rPr>
              <a:t>参数</a:t>
            </a:r>
          </a:p>
          <a:p>
            <a:pPr eaLnBrk="1" hangingPunct="1">
              <a:lnSpc>
                <a:spcPct val="150000"/>
              </a:lnSpc>
              <a:spcBef>
                <a:spcPts val="1200"/>
              </a:spcBef>
              <a:buFont typeface="Wingdings" pitchFamily="2" charset="2"/>
              <a:buChar char="p"/>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root@linux</a:t>
            </a:r>
            <a:r>
              <a:rPr lang="en-US" altLang="zh-CN" sz="2000" dirty="0" smtClean="0">
                <a:latin typeface="微软雅黑" panose="020B0503020204020204" pitchFamily="34" charset="-122"/>
                <a:ea typeface="微软雅黑" panose="020B0503020204020204" pitchFamily="34" charset="-122"/>
              </a:rPr>
              <a:t> test]# </a:t>
            </a:r>
            <a:r>
              <a:rPr lang="en-US" altLang="zh-CN" sz="2000" dirty="0" err="1" smtClean="0">
                <a:latin typeface="微软雅黑" panose="020B0503020204020204" pitchFamily="34" charset="-122"/>
                <a:ea typeface="微软雅黑" panose="020B0503020204020204" pitchFamily="34" charset="-122"/>
              </a:rPr>
              <a:t>gizp</a:t>
            </a:r>
            <a:r>
              <a:rPr lang="en-US" altLang="zh-CN" sz="2000" dirty="0" smtClean="0">
                <a:latin typeface="微软雅黑" panose="020B0503020204020204" pitchFamily="34" charset="-122"/>
                <a:ea typeface="微软雅黑" panose="020B0503020204020204" pitchFamily="34" charset="-122"/>
              </a:rPr>
              <a:t> –l test.txt.gz</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显示压缩比率</a:t>
            </a:r>
          </a:p>
          <a:p>
            <a:pPr>
              <a:lnSpc>
                <a:spcPct val="150000"/>
              </a:lnSpc>
              <a:spcBef>
                <a:spcPts val="1200"/>
              </a:spcBef>
              <a:buFont typeface="Wingdings" pitchFamily="2" charset="2"/>
              <a:buChar char="p"/>
            </a:pPr>
            <a:r>
              <a:rPr lang="en-US" altLang="zh-CN" sz="2000" dirty="0" smtClean="0">
                <a:latin typeface="微软雅黑" panose="020B0503020204020204" pitchFamily="34" charset="-122"/>
                <a:ea typeface="微软雅黑" panose="020B0503020204020204" pitchFamily="34" charset="-122"/>
              </a:rPr>
              <a:t>[</a:t>
            </a:r>
            <a:r>
              <a:rPr lang="en-US" altLang="zh-CN" sz="2000" dirty="0" err="1" smtClean="0">
                <a:latin typeface="微软雅黑" panose="020B0503020204020204" pitchFamily="34" charset="-122"/>
                <a:ea typeface="微软雅黑" panose="020B0503020204020204" pitchFamily="34" charset="-122"/>
              </a:rPr>
              <a:t>root@linux</a:t>
            </a:r>
            <a:r>
              <a:rPr lang="en-US" altLang="zh-CN" sz="2000" dirty="0" smtClean="0">
                <a:latin typeface="微软雅黑" panose="020B0503020204020204" pitchFamily="34" charset="-122"/>
                <a:ea typeface="微软雅黑" panose="020B0503020204020204" pitchFamily="34" charset="-122"/>
              </a:rPr>
              <a:t> test]# </a:t>
            </a:r>
            <a:r>
              <a:rPr lang="en-US" altLang="zh-CN" sz="2000" dirty="0" err="1" smtClean="0">
                <a:latin typeface="微软雅黑" panose="020B0503020204020204" pitchFamily="34" charset="-122"/>
                <a:ea typeface="微软雅黑" panose="020B0503020204020204" pitchFamily="34" charset="-122"/>
              </a:rPr>
              <a:t>gunzip</a:t>
            </a:r>
            <a:r>
              <a:rPr lang="en-US" altLang="zh-CN" sz="2000" dirty="0" smtClean="0">
                <a:latin typeface="微软雅黑" panose="020B0503020204020204" pitchFamily="34" charset="-122"/>
                <a:ea typeface="微软雅黑" panose="020B0503020204020204" pitchFamily="34" charset="-122"/>
              </a:rPr>
              <a:t> test.txt.gz           </a:t>
            </a:r>
            <a:br>
              <a:rPr lang="en-US" altLang="zh-CN" sz="2000" dirty="0" smtClean="0">
                <a:latin typeface="微软雅黑" panose="020B0503020204020204" pitchFamily="34" charset="-122"/>
                <a:ea typeface="微软雅黑" panose="020B0503020204020204" pitchFamily="34" charset="-122"/>
              </a:rPr>
            </a:br>
            <a:r>
              <a:rPr lang="zh-CN" altLang="en-US" sz="2000" dirty="0">
                <a:latin typeface="微软雅黑" panose="020B0503020204020204" pitchFamily="34" charset="-122"/>
                <a:ea typeface="微软雅黑" panose="020B0503020204020204" pitchFamily="34" charset="-122"/>
              </a:rPr>
              <a:t>文件解压缩</a:t>
            </a:r>
            <a:endParaRPr lang="zh-CN" altLang="en-US"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900421363"/>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457200" y="274638"/>
            <a:ext cx="6491064" cy="634082"/>
          </a:xfrm>
          <a:prstGeom prst="rect">
            <a:avLst/>
          </a:prstGeom>
        </p:spPr>
        <p:txBody>
          <a:bodyPr/>
          <a:lstStyle/>
          <a:p>
            <a:pPr algn="l"/>
            <a:r>
              <a:rPr lang="en-US" altLang="zh-CN" sz="3200" dirty="0" smtClean="0">
                <a:latin typeface="微软雅黑" panose="020B0503020204020204" pitchFamily="34" charset="-122"/>
                <a:ea typeface="微软雅黑" panose="020B0503020204020204" pitchFamily="34" charset="-122"/>
              </a:rPr>
              <a:t>4.1.18 </a:t>
            </a:r>
            <a:r>
              <a:rPr lang="zh-CN" altLang="en-US" sz="3200" dirty="0" smtClean="0">
                <a:latin typeface="微软雅黑" panose="020B0503020204020204" pitchFamily="34" charset="-122"/>
                <a:ea typeface="微软雅黑" panose="020B0503020204020204" pitchFamily="34" charset="-122"/>
              </a:rPr>
              <a:t>如何学习使用</a:t>
            </a:r>
            <a:r>
              <a:rPr lang="en-US" altLang="zh-CN" sz="3200" dirty="0" smtClean="0">
                <a:latin typeface="微软雅黑" panose="020B0503020204020204" pitchFamily="34" charset="-122"/>
                <a:ea typeface="微软雅黑" panose="020B0503020204020204" pitchFamily="34" charset="-122"/>
              </a:rPr>
              <a:t>Linux</a:t>
            </a:r>
            <a:r>
              <a:rPr lang="zh-CN" altLang="en-US" sz="3200" dirty="0" smtClean="0">
                <a:latin typeface="微软雅黑" panose="020B0503020204020204" pitchFamily="34" charset="-122"/>
                <a:ea typeface="微软雅黑" panose="020B0503020204020204" pitchFamily="34" charset="-122"/>
              </a:rPr>
              <a:t>命令</a:t>
            </a:r>
            <a:endParaRPr lang="zh-CN" altLang="en-US" sz="3200" dirty="0">
              <a:latin typeface="微软雅黑" panose="020B0503020204020204" pitchFamily="34" charset="-122"/>
              <a:ea typeface="微软雅黑" panose="020B0503020204020204" pitchFamily="34" charset="-122"/>
            </a:endParaRPr>
          </a:p>
        </p:txBody>
      </p:sp>
      <p:sp>
        <p:nvSpPr>
          <p:cNvPr id="82947" name="Rectangle 3"/>
          <p:cNvSpPr>
            <a:spLocks noGrp="1" noChangeArrowheads="1"/>
          </p:cNvSpPr>
          <p:nvPr>
            <p:ph idx="4294967295"/>
          </p:nvPr>
        </p:nvSpPr>
        <p:spPr>
          <a:xfrm>
            <a:off x="457200" y="1124744"/>
            <a:ext cx="8229600" cy="5400898"/>
          </a:xfrm>
          <a:prstGeom prst="rect">
            <a:avLst/>
          </a:prstGeom>
        </p:spPr>
        <p:txBody>
          <a:bodyPr/>
          <a:lstStyle/>
          <a:p>
            <a:pPr>
              <a:lnSpc>
                <a:spcPct val="150000"/>
              </a:lnSpc>
              <a:spcBef>
                <a:spcPts val="1200"/>
              </a:spcBef>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命令类型  </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内部命令：</a:t>
            </a:r>
            <a:r>
              <a:rPr lang="en-US" altLang="zh-CN" sz="2000" dirty="0" smtClean="0">
                <a:latin typeface="微软雅黑" panose="020B0503020204020204" pitchFamily="34" charset="-122"/>
                <a:ea typeface="微软雅黑" panose="020B0503020204020204" pitchFamily="34" charset="-122"/>
              </a:rPr>
              <a:t>Shell</a:t>
            </a:r>
            <a:r>
              <a:rPr lang="zh-CN" altLang="en-US" sz="2000" dirty="0" smtClean="0">
                <a:latin typeface="微软雅黑" panose="020B0503020204020204" pitchFamily="34" charset="-122"/>
                <a:ea typeface="微软雅黑" panose="020B0503020204020204" pitchFamily="34" charset="-122"/>
              </a:rPr>
              <a:t>内置，内建、内部的</a:t>
            </a:r>
            <a:r>
              <a:rPr lang="en-US" altLang="zh-CN" sz="2000" dirty="0" smtClean="0">
                <a:latin typeface="微软雅黑" panose="020B0503020204020204" pitchFamily="34" charset="-122"/>
                <a:ea typeface="微软雅黑" panose="020B0503020204020204" pitchFamily="34" charset="-122"/>
              </a:rPr>
              <a:t> test]# </a:t>
            </a:r>
            <a:r>
              <a:rPr lang="en-US" altLang="zh-CN" sz="2000" dirty="0" err="1" smtClean="0">
                <a:latin typeface="微软雅黑" panose="020B0503020204020204" pitchFamily="34" charset="-122"/>
                <a:ea typeface="微软雅黑" panose="020B0503020204020204" pitchFamily="34" charset="-122"/>
              </a:rPr>
              <a:t>gizp</a:t>
            </a:r>
            <a:r>
              <a:rPr lang="en-US" altLang="zh-CN" sz="2000" dirty="0" smtClean="0">
                <a:latin typeface="微软雅黑" panose="020B0503020204020204" pitchFamily="34" charset="-122"/>
                <a:ea typeface="微软雅黑" panose="020B0503020204020204" pitchFamily="34" charset="-122"/>
              </a:rPr>
              <a:t> –l test.txt.gz</a:t>
            </a:r>
            <a:r>
              <a:rPr lang="zh-CN" altLang="en-US" sz="2000" dirty="0" smtClean="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zh-CN" altLang="en-US" sz="2000" dirty="0" smtClean="0">
                <a:latin typeface="微软雅黑" panose="020B0503020204020204" pitchFamily="34" charset="-122"/>
                <a:ea typeface="微软雅黑" panose="020B0503020204020204" pitchFamily="34" charset="-122"/>
              </a:rPr>
              <a:t>外部命令：在文件系统的某个路径下有一个与命令名称相应的可执行文件</a:t>
            </a:r>
          </a:p>
          <a:p>
            <a:pPr>
              <a:lnSpc>
                <a:spcPct val="150000"/>
              </a:lnSpc>
              <a:spcBef>
                <a:spcPts val="1200"/>
              </a:spcBef>
              <a:buFont typeface="Wingdings" pitchFamily="2" charset="2"/>
              <a:buChar char="p"/>
            </a:pPr>
            <a:r>
              <a:rPr lang="en-US" altLang="zh-CN" sz="2000" dirty="0" smtClean="0">
                <a:latin typeface="微软雅黑" panose="020B0503020204020204" pitchFamily="34" charset="-122"/>
                <a:ea typeface="微软雅黑" panose="020B0503020204020204" pitchFamily="34" charset="-122"/>
              </a:rPr>
              <a:t>Type</a:t>
            </a:r>
            <a:r>
              <a:rPr lang="zh-CN" altLang="en-US" sz="2000" dirty="0" smtClean="0">
                <a:latin typeface="微软雅黑" panose="020B0503020204020204" pitchFamily="34" charset="-122"/>
                <a:ea typeface="微软雅黑" panose="020B0503020204020204" pitchFamily="34" charset="-122"/>
              </a:rPr>
              <a:t>：查看命令属于那种类型</a:t>
            </a:r>
            <a:endParaRPr lang="en-US" altLang="zh-CN" sz="2000" dirty="0" smtClean="0">
              <a:latin typeface="微软雅黑" panose="020B0503020204020204" pitchFamily="34" charset="-122"/>
              <a:ea typeface="微软雅黑" panose="020B0503020204020204" pitchFamily="34" charset="-122"/>
            </a:endParaRPr>
          </a:p>
          <a:p>
            <a:pPr>
              <a:lnSpc>
                <a:spcPct val="150000"/>
              </a:lnSpc>
              <a:spcBef>
                <a:spcPts val="1200"/>
              </a:spcBef>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内置命令查看帮助</a:t>
            </a:r>
            <a:endParaRPr lang="en-US" altLang="zh-CN" sz="2000" dirty="0" smtClean="0">
              <a:latin typeface="微软雅黑" panose="020B0503020204020204" pitchFamily="34" charset="-122"/>
              <a:ea typeface="微软雅黑" panose="020B0503020204020204" pitchFamily="34" charset="-122"/>
            </a:endParaRPr>
          </a:p>
          <a:p>
            <a:pPr marL="0" indent="0">
              <a:lnSpc>
                <a:spcPct val="150000"/>
              </a:lnSpc>
              <a:spcBef>
                <a:spcPts val="1200"/>
              </a:spcBef>
              <a:buNone/>
            </a:pPr>
            <a:r>
              <a:rPr lang="en-US" altLang="zh-CN" sz="2000" dirty="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help cd</a:t>
            </a:r>
            <a:r>
              <a:rPr lang="zh-CN" altLang="en-US" sz="2000" dirty="0" smtClean="0">
                <a:latin typeface="微软雅黑" panose="020B0503020204020204" pitchFamily="34" charset="-122"/>
                <a:ea typeface="微软雅黑" panose="020B0503020204020204" pitchFamily="34" charset="-122"/>
              </a:rPr>
              <a:t>（列出内部命令</a:t>
            </a:r>
            <a:r>
              <a:rPr lang="en-US" altLang="zh-CN" sz="2000" dirty="0" smtClean="0">
                <a:latin typeface="微软雅黑" panose="020B0503020204020204" pitchFamily="34" charset="-122"/>
                <a:ea typeface="微软雅黑" panose="020B0503020204020204" pitchFamily="34" charset="-122"/>
              </a:rPr>
              <a:t>cd</a:t>
            </a:r>
            <a:r>
              <a:rPr lang="zh-CN" altLang="en-US" sz="2000" dirty="0" smtClean="0">
                <a:latin typeface="微软雅黑" panose="020B0503020204020204" pitchFamily="34" charset="-122"/>
                <a:ea typeface="微软雅黑" panose="020B0503020204020204" pitchFamily="34" charset="-122"/>
              </a:rPr>
              <a:t>的帮助手册）</a:t>
            </a:r>
            <a:endParaRPr lang="en-US" altLang="zh-CN" sz="2000" dirty="0" smtClean="0">
              <a:latin typeface="微软雅黑" panose="020B0503020204020204" pitchFamily="34" charset="-122"/>
              <a:ea typeface="微软雅黑" panose="020B0503020204020204" pitchFamily="34" charset="-122"/>
            </a:endParaRPr>
          </a:p>
          <a:p>
            <a:pPr>
              <a:lnSpc>
                <a:spcPct val="150000"/>
              </a:lnSpc>
              <a:spcBef>
                <a:spcPts val="1200"/>
              </a:spcBef>
              <a:buFont typeface="Wingdings" pitchFamily="2" charset="2"/>
              <a:buChar char="p"/>
            </a:pPr>
            <a:r>
              <a:rPr lang="zh-CN" altLang="en-US" sz="2000" dirty="0" smtClean="0">
                <a:latin typeface="微软雅黑" panose="020B0503020204020204" pitchFamily="34" charset="-122"/>
                <a:ea typeface="微软雅黑" panose="020B0503020204020204" pitchFamily="34" charset="-122"/>
              </a:rPr>
              <a:t>外置命令查看帮助</a:t>
            </a:r>
            <a:r>
              <a:rPr lang="en-US" altLang="zh-CN" sz="2000" dirty="0" smtClean="0">
                <a:latin typeface="微软雅黑" panose="020B0503020204020204" pitchFamily="34" charset="-122"/>
                <a:ea typeface="微软雅黑" panose="020B0503020204020204" pitchFamily="34" charset="-122"/>
              </a:rPr>
              <a:t/>
            </a:r>
            <a:br>
              <a:rPr lang="en-US" altLang="zh-CN" sz="2000" dirty="0" smtClean="0">
                <a:latin typeface="微软雅黑" panose="020B0503020204020204" pitchFamily="34" charset="-122"/>
                <a:ea typeface="微软雅黑" panose="020B0503020204020204" pitchFamily="34" charset="-122"/>
              </a:rPr>
            </a:br>
            <a:r>
              <a:rPr lang="en-US" altLang="zh-CN" sz="2000" dirty="0" smtClean="0">
                <a:latin typeface="微软雅黑" panose="020B0503020204020204" pitchFamily="34" charset="-122"/>
                <a:ea typeface="微软雅黑" panose="020B0503020204020204" pitchFamily="34" charset="-122"/>
              </a:rPr>
              <a:t>man </a:t>
            </a:r>
            <a:r>
              <a:rPr lang="en-US" altLang="zh-CN" sz="2000" dirty="0" err="1" smtClean="0">
                <a:latin typeface="微软雅黑" panose="020B0503020204020204" pitchFamily="34" charset="-122"/>
                <a:ea typeface="微软雅黑" panose="020B0503020204020204" pitchFamily="34" charset="-122"/>
              </a:rPr>
              <a:t>ls</a:t>
            </a:r>
            <a:r>
              <a:rPr lang="zh-CN" altLang="en-US" sz="2000" dirty="0" smtClean="0">
                <a:latin typeface="微软雅黑" panose="020B0503020204020204" pitchFamily="34" charset="-122"/>
                <a:ea typeface="微软雅黑" panose="020B0503020204020204" pitchFamily="34" charset="-122"/>
              </a:rPr>
              <a:t>（列出外部命令</a:t>
            </a:r>
            <a:r>
              <a:rPr lang="en-US" altLang="zh-CN" sz="2000" dirty="0" err="1" smtClean="0">
                <a:latin typeface="微软雅黑" panose="020B0503020204020204" pitchFamily="34" charset="-122"/>
                <a:ea typeface="微软雅黑" panose="020B0503020204020204" pitchFamily="34" charset="-122"/>
              </a:rPr>
              <a:t>ls</a:t>
            </a:r>
            <a:r>
              <a:rPr lang="zh-CN" altLang="en-US" sz="2000" dirty="0" smtClean="0">
                <a:latin typeface="微软雅黑" panose="020B0503020204020204" pitchFamily="34" charset="-122"/>
                <a:ea typeface="微软雅黑" panose="020B0503020204020204" pitchFamily="34" charset="-122"/>
              </a:rPr>
              <a:t>的帮助手册，首先要安装</a:t>
            </a:r>
            <a:r>
              <a:rPr lang="en-US" altLang="zh-CN" sz="2000" dirty="0" smtClean="0">
                <a:latin typeface="微软雅黑" panose="020B0503020204020204" pitchFamily="34" charset="-122"/>
                <a:ea typeface="微软雅黑" panose="020B0503020204020204" pitchFamily="34" charset="-122"/>
              </a:rPr>
              <a:t>man</a:t>
            </a:r>
            <a:r>
              <a:rPr lang="zh-CN" altLang="en-US" sz="2000" dirty="0" smtClean="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704699991"/>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6491064" cy="634082"/>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3200" dirty="0" smtClean="0">
                <a:latin typeface="微软雅黑" panose="020B0503020204020204" pitchFamily="34" charset="-122"/>
                <a:ea typeface="微软雅黑" panose="020B0503020204020204" pitchFamily="34" charset="-122"/>
              </a:rPr>
              <a:t>Linux</a:t>
            </a:r>
            <a:r>
              <a:rPr lang="zh-CN" altLang="en-US" sz="3200" dirty="0" smtClean="0">
                <a:latin typeface="微软雅黑" panose="020B0503020204020204" pitchFamily="34" charset="-122"/>
                <a:ea typeface="微软雅黑" panose="020B0503020204020204" pitchFamily="34" charset="-122"/>
              </a:rPr>
              <a:t>实际操作</a:t>
            </a:r>
            <a:endParaRPr lang="zh-CN" altLang="en-US" sz="3200" dirty="0">
              <a:latin typeface="微软雅黑" panose="020B0503020204020204" pitchFamily="34" charset="-122"/>
              <a:ea typeface="微软雅黑" panose="020B0503020204020204" pitchFamily="34" charset="-122"/>
            </a:endParaRPr>
          </a:p>
        </p:txBody>
      </p:sp>
      <p:sp>
        <p:nvSpPr>
          <p:cNvPr id="5" name="Rectangle 3"/>
          <p:cNvSpPr>
            <a:spLocks noGrp="1" noChangeArrowheads="1"/>
          </p:cNvSpPr>
          <p:nvPr>
            <p:ph idx="4294967295"/>
          </p:nvPr>
        </p:nvSpPr>
        <p:spPr>
          <a:xfrm>
            <a:off x="457200" y="1052438"/>
            <a:ext cx="8229600" cy="3960738"/>
          </a:xfrm>
          <a:prstGeom prst="rect">
            <a:avLst/>
          </a:prstGeom>
        </p:spPr>
        <p:txBody>
          <a:bodyPr/>
          <a:lstStyle/>
          <a:p>
            <a:pPr marL="0" indent="0">
              <a:lnSpc>
                <a:spcPct val="150000"/>
              </a:lnSpc>
              <a:spcBef>
                <a:spcPts val="1200"/>
              </a:spcBef>
              <a:buNone/>
            </a:pPr>
            <a:r>
              <a:rPr lang="zh-CN" altLang="en-US" sz="2000" dirty="0" smtClean="0">
                <a:latin typeface="微软雅黑" panose="020B0503020204020204" pitchFamily="34" charset="-122"/>
                <a:ea typeface="微软雅黑" panose="020B0503020204020204" pitchFamily="34" charset="-122"/>
              </a:rPr>
              <a:t>实验目的：</a:t>
            </a:r>
            <a:endParaRPr lang="en-US" altLang="zh-CN" sz="2000" dirty="0" smtClean="0">
              <a:latin typeface="微软雅黑" panose="020B0503020204020204" pitchFamily="34" charset="-122"/>
              <a:ea typeface="微软雅黑" panose="020B0503020204020204" pitchFamily="34" charset="-122"/>
            </a:endParaRPr>
          </a:p>
          <a:p>
            <a:pPr marL="457200" indent="-457200">
              <a:lnSpc>
                <a:spcPct val="150000"/>
              </a:lnSpc>
              <a:spcBef>
                <a:spcPts val="1200"/>
              </a:spcBef>
              <a:buFont typeface="+mj-lt"/>
              <a:buAutoNum type="arabicPeriod"/>
            </a:pPr>
            <a:r>
              <a:rPr lang="zh-CN" altLang="en-US" sz="2000" dirty="0" smtClean="0">
                <a:latin typeface="微软雅黑" panose="020B0503020204020204" pitchFamily="34" charset="-122"/>
                <a:ea typeface="微软雅黑" panose="020B0503020204020204" pitchFamily="34" charset="-122"/>
              </a:rPr>
              <a:t>熟悉</a:t>
            </a:r>
            <a:r>
              <a:rPr lang="en-US" altLang="zh-CN" sz="2000" dirty="0" smtClean="0">
                <a:latin typeface="微软雅黑" panose="020B0503020204020204" pitchFamily="34" charset="-122"/>
                <a:ea typeface="微软雅黑" panose="020B0503020204020204" pitchFamily="34" charset="-122"/>
              </a:rPr>
              <a:t>Linux</a:t>
            </a:r>
            <a:r>
              <a:rPr lang="zh-CN" altLang="en-US" sz="2000" dirty="0" smtClean="0">
                <a:latin typeface="微软雅黑" panose="020B0503020204020204" pitchFamily="34" charset="-122"/>
                <a:ea typeface="微软雅黑" panose="020B0503020204020204" pitchFamily="34" charset="-122"/>
              </a:rPr>
              <a:t>操作环境</a:t>
            </a:r>
            <a:endParaRPr lang="en-US" altLang="zh-CN" sz="2000" dirty="0" smtClean="0">
              <a:latin typeface="微软雅黑" panose="020B0503020204020204" pitchFamily="34" charset="-122"/>
              <a:ea typeface="微软雅黑" panose="020B0503020204020204" pitchFamily="34" charset="-122"/>
            </a:endParaRPr>
          </a:p>
          <a:p>
            <a:pPr marL="457200" indent="-457200">
              <a:lnSpc>
                <a:spcPct val="150000"/>
              </a:lnSpc>
              <a:spcBef>
                <a:spcPts val="1200"/>
              </a:spcBef>
              <a:buFont typeface="+mj-lt"/>
              <a:buAutoNum type="arabicPeriod"/>
            </a:pPr>
            <a:r>
              <a:rPr lang="zh-CN" altLang="en-US" sz="2000" dirty="0" smtClean="0">
                <a:latin typeface="微软雅黑" panose="020B0503020204020204" pitchFamily="34" charset="-122"/>
                <a:ea typeface="微软雅黑" panose="020B0503020204020204" pitchFamily="34" charset="-122"/>
              </a:rPr>
              <a:t>熟悉</a:t>
            </a:r>
            <a:r>
              <a:rPr lang="en-US" altLang="zh-CN" sz="2000" dirty="0" smtClean="0">
                <a:latin typeface="微软雅黑" panose="020B0503020204020204" pitchFamily="34" charset="-122"/>
                <a:ea typeface="微软雅黑" panose="020B0503020204020204" pitchFamily="34" charset="-122"/>
              </a:rPr>
              <a:t>Linux</a:t>
            </a:r>
            <a:r>
              <a:rPr lang="zh-CN" altLang="en-US" sz="2000" dirty="0" smtClean="0">
                <a:latin typeface="微软雅黑" panose="020B0503020204020204" pitchFamily="34" charset="-122"/>
                <a:ea typeface="微软雅黑" panose="020B0503020204020204" pitchFamily="34" charset="-122"/>
              </a:rPr>
              <a:t>中用户系统相关命令、基本目录、文件命令的使用方法</a:t>
            </a:r>
            <a:endParaRPr lang="en-US" altLang="zh-CN" sz="2000" dirty="0">
              <a:latin typeface="微软雅黑" panose="020B0503020204020204" pitchFamily="34" charset="-122"/>
              <a:ea typeface="微软雅黑" panose="020B0503020204020204" pitchFamily="34" charset="-122"/>
            </a:endParaRPr>
          </a:p>
          <a:p>
            <a:pPr marL="0" indent="0">
              <a:lnSpc>
                <a:spcPct val="150000"/>
              </a:lnSpc>
              <a:spcBef>
                <a:spcPts val="1200"/>
              </a:spcBef>
              <a:buNone/>
            </a:pPr>
            <a:r>
              <a:rPr lang="zh-CN" altLang="en-US" sz="2000" dirty="0" smtClean="0">
                <a:latin typeface="微软雅黑" panose="020B0503020204020204" pitchFamily="34" charset="-122"/>
                <a:ea typeface="微软雅黑" panose="020B0503020204020204" pitchFamily="34" charset="-122"/>
              </a:rPr>
              <a:t>实验内容：</a:t>
            </a:r>
            <a:endParaRPr lang="en-US" altLang="zh-CN" sz="2000" dirty="0" smtClean="0">
              <a:latin typeface="微软雅黑" panose="020B0503020204020204" pitchFamily="34" charset="-122"/>
              <a:ea typeface="微软雅黑" panose="020B0503020204020204" pitchFamily="34" charset="-122"/>
            </a:endParaRPr>
          </a:p>
          <a:p>
            <a:pPr marL="457200" indent="-457200">
              <a:lnSpc>
                <a:spcPct val="150000"/>
              </a:lnSpc>
              <a:spcBef>
                <a:spcPts val="1200"/>
              </a:spcBef>
              <a:buFont typeface="+mj-lt"/>
              <a:buAutoNum type="arabicPeriod"/>
            </a:pPr>
            <a:r>
              <a:rPr lang="zh-CN" altLang="en-US" sz="2000" dirty="0" smtClean="0">
                <a:latin typeface="微软雅黑" panose="020B0503020204020204" pitchFamily="34" charset="-122"/>
                <a:ea typeface="微软雅黑" panose="020B0503020204020204" pitchFamily="34" charset="-122"/>
              </a:rPr>
              <a:t>用户系统相关命令</a:t>
            </a:r>
            <a:endParaRPr lang="en-US" altLang="zh-CN" sz="2000" dirty="0" smtClean="0">
              <a:latin typeface="微软雅黑" panose="020B0503020204020204" pitchFamily="34" charset="-122"/>
              <a:ea typeface="微软雅黑" panose="020B0503020204020204" pitchFamily="34" charset="-122"/>
            </a:endParaRPr>
          </a:p>
          <a:p>
            <a:pPr marL="457200" indent="-457200">
              <a:lnSpc>
                <a:spcPct val="150000"/>
              </a:lnSpc>
              <a:spcBef>
                <a:spcPts val="1200"/>
              </a:spcBef>
              <a:buFont typeface="+mj-lt"/>
              <a:buAutoNum type="arabicPeriod"/>
            </a:pPr>
            <a:r>
              <a:rPr lang="zh-CN" altLang="en-US" sz="2000" dirty="0" smtClean="0">
                <a:latin typeface="微软雅黑" panose="020B0503020204020204" pitchFamily="34" charset="-122"/>
                <a:ea typeface="微软雅黑" panose="020B0503020204020204" pitchFamily="34" charset="-122"/>
              </a:rPr>
              <a:t>文件和目录类命令</a:t>
            </a:r>
            <a:endParaRPr lang="en-US" altLang="zh-CN" sz="2000" dirty="0" smtClean="0">
              <a:latin typeface="微软雅黑" panose="020B0503020204020204" pitchFamily="34" charset="-122"/>
              <a:ea typeface="微软雅黑" panose="020B0503020204020204" pitchFamily="34" charset="-122"/>
            </a:endParaRPr>
          </a:p>
          <a:p>
            <a:pPr marL="0" indent="0">
              <a:lnSpc>
                <a:spcPct val="150000"/>
              </a:lnSpc>
              <a:spcBef>
                <a:spcPts val="1200"/>
              </a:spcBef>
              <a:buNone/>
            </a:pPr>
            <a:endParaRPr lang="zh-CN" altLang="en-US" sz="2000" dirty="0" smtClean="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962289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a:spLocks noChangeArrowheads="1"/>
          </p:cNvSpPr>
          <p:nvPr/>
        </p:nvSpPr>
        <p:spPr bwMode="auto">
          <a:xfrm>
            <a:off x="152400" y="4591050"/>
            <a:ext cx="8839200" cy="2087563"/>
          </a:xfrm>
          <a:prstGeom prst="rect">
            <a:avLst/>
          </a:prstGeom>
          <a:solidFill>
            <a:schemeClr val="tx1">
              <a:lumMod val="50000"/>
              <a:lumOff val="50000"/>
            </a:schemeClr>
          </a:solidFill>
          <a:ln w="9525">
            <a:noFill/>
            <a:miter lim="800000"/>
            <a:headEnd/>
            <a:tailEnd/>
          </a:ln>
        </p:spPr>
        <p:txBody>
          <a:bodyPr/>
          <a:lstStyle/>
          <a:p>
            <a:pPr algn="ctr">
              <a:defRPr/>
            </a:pPr>
            <a:endParaRPr lang="zh-CN" altLang="en-US"/>
          </a:p>
        </p:txBody>
      </p:sp>
      <p:sp>
        <p:nvSpPr>
          <p:cNvPr id="11" name="矩形 10"/>
          <p:cNvSpPr/>
          <p:nvPr/>
        </p:nvSpPr>
        <p:spPr>
          <a:xfrm>
            <a:off x="893763" y="5764213"/>
            <a:ext cx="7356475" cy="785812"/>
          </a:xfrm>
          <a:prstGeom prst="rect">
            <a:avLst/>
          </a:prstGeom>
        </p:spPr>
        <p:txBody>
          <a:bodyPr>
            <a:spAutoFit/>
          </a:bodyPr>
          <a:lstStyle/>
          <a:p>
            <a:pPr algn="ctr">
              <a:lnSpc>
                <a:spcPct val="150000"/>
              </a:lnSpc>
              <a:defRPr/>
            </a:pPr>
            <a:r>
              <a:rPr lang="zh-CN" altLang="en-US" sz="1000" spc="100" dirty="0">
                <a:solidFill>
                  <a:schemeClr val="bg1"/>
                </a:solidFill>
                <a:latin typeface="微软雅黑" pitchFamily="34" charset="-122"/>
                <a:ea typeface="微软雅黑" pitchFamily="34" charset="-122"/>
              </a:rPr>
              <a:t>通讯地址：北京市海淀区东北旺西路</a:t>
            </a:r>
            <a:r>
              <a:rPr lang="en-US" altLang="zh-CN" sz="1000" spc="100" dirty="0">
                <a:solidFill>
                  <a:schemeClr val="bg1"/>
                </a:solidFill>
                <a:latin typeface="微软雅黑" pitchFamily="34" charset="-122"/>
                <a:ea typeface="微软雅黑" pitchFamily="34" charset="-122"/>
              </a:rPr>
              <a:t>8</a:t>
            </a:r>
            <a:r>
              <a:rPr lang="zh-CN" altLang="en-US" sz="1000" spc="100" dirty="0">
                <a:solidFill>
                  <a:schemeClr val="bg1"/>
                </a:solidFill>
                <a:latin typeface="微软雅黑" pitchFamily="34" charset="-122"/>
                <a:ea typeface="微软雅黑" pitchFamily="34" charset="-122"/>
              </a:rPr>
              <a:t>号中关村软件园</a:t>
            </a:r>
            <a:r>
              <a:rPr lang="en-US" altLang="zh-CN" sz="1000" spc="100" dirty="0">
                <a:solidFill>
                  <a:schemeClr val="bg1"/>
                </a:solidFill>
                <a:latin typeface="微软雅黑" pitchFamily="34" charset="-122"/>
                <a:ea typeface="微软雅黑" pitchFamily="34" charset="-122"/>
              </a:rPr>
              <a:t>36</a:t>
            </a:r>
            <a:r>
              <a:rPr lang="zh-CN" altLang="en-US" sz="1000" spc="100" dirty="0">
                <a:solidFill>
                  <a:schemeClr val="bg1"/>
                </a:solidFill>
                <a:latin typeface="微软雅黑" pitchFamily="34" charset="-122"/>
                <a:ea typeface="微软雅黑" pitchFamily="34" charset="-122"/>
              </a:rPr>
              <a:t>号 </a:t>
            </a:r>
            <a:endParaRPr lang="en-US" altLang="zh-CN" sz="1000" spc="100" dirty="0">
              <a:solidFill>
                <a:schemeClr val="bg1"/>
              </a:solidFill>
              <a:latin typeface="微软雅黑" pitchFamily="34" charset="-122"/>
              <a:ea typeface="微软雅黑" pitchFamily="34" charset="-122"/>
            </a:endParaRPr>
          </a:p>
          <a:p>
            <a:pPr algn="ctr">
              <a:lnSpc>
                <a:spcPct val="150000"/>
              </a:lnSpc>
              <a:defRPr/>
            </a:pPr>
            <a:r>
              <a:rPr lang="zh-CN" altLang="en-US" sz="1000" spc="100" dirty="0">
                <a:solidFill>
                  <a:schemeClr val="bg1"/>
                </a:solidFill>
                <a:latin typeface="微软雅黑" pitchFamily="34" charset="-122"/>
                <a:ea typeface="微软雅黑" pitchFamily="34" charset="-122"/>
              </a:rPr>
              <a:t>邮政编码</a:t>
            </a:r>
            <a:r>
              <a:rPr lang="zh-CN" altLang="en-US" sz="1000" spc="100" dirty="0">
                <a:solidFill>
                  <a:schemeClr val="bg1"/>
                </a:solidFill>
              </a:rPr>
              <a:t>：</a:t>
            </a:r>
            <a:r>
              <a:rPr lang="en-US" altLang="zh-CN" sz="1000" spc="100" dirty="0">
                <a:solidFill>
                  <a:schemeClr val="bg1"/>
                </a:solidFill>
              </a:rPr>
              <a:t>100094    </a:t>
            </a:r>
            <a:r>
              <a:rPr lang="zh-CN" altLang="en-US" sz="1000" spc="100" dirty="0">
                <a:solidFill>
                  <a:schemeClr val="bg1"/>
                </a:solidFill>
                <a:latin typeface="微软雅黑" pitchFamily="34" charset="-122"/>
                <a:ea typeface="微软雅黑" pitchFamily="34" charset="-122"/>
              </a:rPr>
              <a:t>联系电话</a:t>
            </a:r>
            <a:r>
              <a:rPr lang="zh-CN" altLang="en-US" sz="1000" spc="100" dirty="0">
                <a:solidFill>
                  <a:schemeClr val="bg1"/>
                </a:solidFill>
              </a:rPr>
              <a:t>：</a:t>
            </a:r>
            <a:r>
              <a:rPr lang="en-US" altLang="zh-CN" sz="1000" spc="100" dirty="0">
                <a:solidFill>
                  <a:schemeClr val="bg1"/>
                </a:solidFill>
              </a:rPr>
              <a:t>010-56308000   </a:t>
            </a:r>
            <a:r>
              <a:rPr lang="zh-CN" altLang="en-US" sz="1000" spc="100" dirty="0">
                <a:solidFill>
                  <a:schemeClr val="bg1"/>
                </a:solidFill>
                <a:latin typeface="微软雅黑" pitchFamily="34" charset="-122"/>
                <a:ea typeface="微软雅黑" pitchFamily="34" charset="-122"/>
              </a:rPr>
              <a:t>微博</a:t>
            </a:r>
            <a:r>
              <a:rPr lang="zh-CN" altLang="en-US" sz="1000" spc="100" dirty="0">
                <a:solidFill>
                  <a:schemeClr val="bg1"/>
                </a:solidFill>
              </a:rPr>
              <a:t>：</a:t>
            </a:r>
            <a:r>
              <a:rPr lang="en-US" altLang="zh-CN" sz="1000" spc="100" dirty="0">
                <a:solidFill>
                  <a:schemeClr val="bg1"/>
                </a:solidFill>
              </a:rPr>
              <a:t>http://weibo.com/zksugon      </a:t>
            </a:r>
          </a:p>
          <a:p>
            <a:pPr algn="ctr">
              <a:lnSpc>
                <a:spcPct val="150000"/>
              </a:lnSpc>
              <a:defRPr/>
            </a:pPr>
            <a:r>
              <a:rPr lang="en-US" altLang="zh-CN" sz="1000" spc="100" dirty="0">
                <a:solidFill>
                  <a:schemeClr val="bg1"/>
                </a:solidFill>
              </a:rPr>
              <a:t>EMAIL:SUGONBRAND@SUGON.COM   </a:t>
            </a:r>
            <a:r>
              <a:rPr lang="zh-CN" altLang="en-US" sz="1000" spc="100" dirty="0">
                <a:solidFill>
                  <a:schemeClr val="bg1"/>
                </a:solidFill>
                <a:latin typeface="微软雅黑" pitchFamily="34" charset="-122"/>
                <a:ea typeface="微软雅黑" pitchFamily="34" charset="-122"/>
              </a:rPr>
              <a:t>网站</a:t>
            </a:r>
            <a:r>
              <a:rPr lang="en-US" altLang="zh-CN" sz="1000" spc="100" dirty="0">
                <a:solidFill>
                  <a:schemeClr val="bg1"/>
                </a:solidFill>
                <a:latin typeface="微软雅黑" pitchFamily="34" charset="-122"/>
                <a:ea typeface="微软雅黑" pitchFamily="34" charset="-122"/>
              </a:rPr>
              <a:t>(web)</a:t>
            </a:r>
            <a:r>
              <a:rPr lang="zh-CN" altLang="en-US" sz="1000" spc="100" dirty="0">
                <a:solidFill>
                  <a:schemeClr val="bg1"/>
                </a:solidFill>
              </a:rPr>
              <a:t>：</a:t>
            </a:r>
            <a:r>
              <a:rPr lang="en-US" altLang="zh-CN" sz="1000" spc="100" dirty="0">
                <a:solidFill>
                  <a:schemeClr val="bg1"/>
                </a:solidFill>
              </a:rPr>
              <a:t>Http://www.sugon.com</a:t>
            </a:r>
            <a:endParaRPr lang="zh-CN" altLang="en-US" sz="1000" spc="100" dirty="0">
              <a:solidFill>
                <a:schemeClr val="bg1"/>
              </a:solidFill>
              <a:latin typeface="微软雅黑" pitchFamily="34" charset="-122"/>
              <a:ea typeface="微软雅黑" pitchFamily="34" charset="-122"/>
            </a:endParaRPr>
          </a:p>
        </p:txBody>
      </p:sp>
      <p:sp>
        <p:nvSpPr>
          <p:cNvPr id="12" name="TextBox 11"/>
          <p:cNvSpPr txBox="1"/>
          <p:nvPr/>
        </p:nvSpPr>
        <p:spPr>
          <a:xfrm>
            <a:off x="2963353" y="4546837"/>
            <a:ext cx="4445448" cy="1323439"/>
          </a:xfrm>
          <a:prstGeom prst="rect">
            <a:avLst/>
          </a:prstGeom>
          <a:noFill/>
        </p:spPr>
        <p:txBody>
          <a:bodyPr wrap="none">
            <a:spAutoFit/>
          </a:bodyPr>
          <a:lstStyle/>
          <a:p>
            <a:pPr>
              <a:defRPr/>
            </a:pPr>
            <a:r>
              <a:rPr lang="en-US" altLang="zh-CN" sz="8000" dirty="0">
                <a:gradFill>
                  <a:gsLst>
                    <a:gs pos="96230">
                      <a:schemeClr val="bg1"/>
                    </a:gs>
                    <a:gs pos="52000">
                      <a:schemeClr val="bg1">
                        <a:lumMod val="85000"/>
                      </a:schemeClr>
                    </a:gs>
                    <a:gs pos="100000">
                      <a:schemeClr val="bg1">
                        <a:lumMod val="65000"/>
                      </a:schemeClr>
                    </a:gs>
                    <a:gs pos="0">
                      <a:schemeClr val="bg1"/>
                    </a:gs>
                  </a:gsLst>
                  <a:lin ang="5400000" scaled="0"/>
                </a:gradFill>
                <a:effectLst>
                  <a:glow rad="63500">
                    <a:schemeClr val="tx1">
                      <a:alpha val="30000"/>
                    </a:schemeClr>
                  </a:glow>
                  <a:outerShdw blurRad="50800" dist="50800" dir="5400000" algn="ctr" rotWithShape="0">
                    <a:srgbClr val="000000">
                      <a:alpha val="52000"/>
                    </a:srgbClr>
                  </a:outerShdw>
                </a:effectLst>
                <a:latin typeface="方正大黑简体" pitchFamily="65" charset="-122"/>
                <a:ea typeface="方正大黑简体" pitchFamily="65" charset="-122"/>
              </a:rPr>
              <a:t>THANKS</a:t>
            </a:r>
            <a:endParaRPr lang="zh-CN" altLang="en-US" sz="8000" dirty="0">
              <a:gradFill>
                <a:gsLst>
                  <a:gs pos="96230">
                    <a:schemeClr val="bg1"/>
                  </a:gs>
                  <a:gs pos="52000">
                    <a:schemeClr val="bg1">
                      <a:lumMod val="85000"/>
                    </a:schemeClr>
                  </a:gs>
                  <a:gs pos="100000">
                    <a:schemeClr val="bg1">
                      <a:lumMod val="65000"/>
                    </a:schemeClr>
                  </a:gs>
                  <a:gs pos="0">
                    <a:schemeClr val="bg1"/>
                  </a:gs>
                </a:gsLst>
                <a:lin ang="5400000" scaled="0"/>
              </a:gradFill>
              <a:effectLst>
                <a:glow rad="63500">
                  <a:schemeClr val="tx1">
                    <a:alpha val="30000"/>
                  </a:schemeClr>
                </a:glow>
                <a:outerShdw blurRad="50800" dist="50800" dir="5400000" algn="ctr" rotWithShape="0">
                  <a:srgbClr val="000000">
                    <a:alpha val="52000"/>
                  </a:srgbClr>
                </a:outerShdw>
              </a:effectLst>
              <a:latin typeface="方正大黑简体" pitchFamily="65" charset="-122"/>
              <a:ea typeface="方正大黑简体" pitchFamily="65" charset="-122"/>
            </a:endParaRPr>
          </a:p>
        </p:txBody>
      </p:sp>
      <p:sp>
        <p:nvSpPr>
          <p:cNvPr id="13" name="矩形 12"/>
          <p:cNvSpPr>
            <a:spLocks noChangeArrowheads="1"/>
          </p:cNvSpPr>
          <p:nvPr/>
        </p:nvSpPr>
        <p:spPr bwMode="auto">
          <a:xfrm>
            <a:off x="6149975" y="179388"/>
            <a:ext cx="2841625" cy="2087562"/>
          </a:xfrm>
          <a:prstGeom prst="rect">
            <a:avLst/>
          </a:prstGeom>
          <a:solidFill>
            <a:schemeClr val="bg1">
              <a:lumMod val="75000"/>
            </a:schemeClr>
          </a:solidFill>
          <a:ln w="9525">
            <a:noFill/>
            <a:miter lim="800000"/>
            <a:headEnd/>
            <a:tailEnd/>
          </a:ln>
        </p:spPr>
        <p:txBody>
          <a:bodyPr/>
          <a:lstStyle/>
          <a:p>
            <a:pPr algn="ctr">
              <a:defRPr/>
            </a:pPr>
            <a:endParaRPr lang="zh-CN" altLang="en-US"/>
          </a:p>
        </p:txBody>
      </p:sp>
      <p:sp>
        <p:nvSpPr>
          <p:cNvPr id="14" name="矩形 13"/>
          <p:cNvSpPr>
            <a:spLocks noChangeArrowheads="1"/>
          </p:cNvSpPr>
          <p:nvPr/>
        </p:nvSpPr>
        <p:spPr bwMode="auto">
          <a:xfrm>
            <a:off x="152400" y="179388"/>
            <a:ext cx="2841625" cy="2087562"/>
          </a:xfrm>
          <a:prstGeom prst="rect">
            <a:avLst/>
          </a:prstGeom>
          <a:solidFill>
            <a:schemeClr val="bg1">
              <a:lumMod val="75000"/>
            </a:schemeClr>
          </a:solidFill>
          <a:ln w="9525">
            <a:noFill/>
            <a:miter lim="800000"/>
            <a:headEnd/>
            <a:tailEnd/>
          </a:ln>
        </p:spPr>
        <p:txBody>
          <a:bodyPr/>
          <a:lstStyle/>
          <a:p>
            <a:pPr algn="ctr">
              <a:defRPr/>
            </a:pPr>
            <a:endParaRPr lang="zh-CN" altLang="en-US"/>
          </a:p>
        </p:txBody>
      </p:sp>
      <p:pic>
        <p:nvPicPr>
          <p:cNvPr id="15" name="Picture 2"/>
          <p:cNvPicPr>
            <a:picLocks noChangeAspect="1" noChangeArrowheads="1"/>
          </p:cNvPicPr>
          <p:nvPr/>
        </p:nvPicPr>
        <p:blipFill rotWithShape="1">
          <a:blip r:embed="rId3" cstate="print">
            <a:extLst/>
          </a:blip>
          <a:srcRect t="5578" b="5578"/>
          <a:stretch/>
        </p:blipFill>
        <p:spPr bwMode="auto">
          <a:xfrm>
            <a:off x="6150097" y="2481831"/>
            <a:ext cx="2825145" cy="1905244"/>
          </a:xfrm>
          <a:prstGeom prst="rect">
            <a:avLst/>
          </a:prstGeom>
          <a:noFill/>
          <a:effectLst>
            <a:innerShdw blurRad="114300">
              <a:prstClr val="black"/>
            </a:innerShdw>
          </a:effectLst>
          <a:extLst/>
        </p:spPr>
      </p:pic>
      <p:pic>
        <p:nvPicPr>
          <p:cNvPr id="16" name="Picture 3"/>
          <p:cNvPicPr>
            <a:picLocks noChangeAspect="1" noChangeArrowheads="1"/>
          </p:cNvPicPr>
          <p:nvPr/>
        </p:nvPicPr>
        <p:blipFill rotWithShape="1">
          <a:blip r:embed="rId4" cstate="print">
            <a:extLst/>
          </a:blip>
          <a:srcRect l="4985" t="7926" r="4985"/>
          <a:stretch/>
        </p:blipFill>
        <p:spPr bwMode="auto">
          <a:xfrm>
            <a:off x="3151251" y="179653"/>
            <a:ext cx="2841504" cy="2087010"/>
          </a:xfrm>
          <a:prstGeom prst="rect">
            <a:avLst/>
          </a:prstGeom>
          <a:noFill/>
          <a:effectLst>
            <a:innerShdw blurRad="114300">
              <a:prstClr val="black"/>
            </a:innerShdw>
          </a:effectLst>
          <a:extLst/>
        </p:spPr>
      </p:pic>
      <p:pic>
        <p:nvPicPr>
          <p:cNvPr id="17" name="Picture 4"/>
          <p:cNvPicPr>
            <a:picLocks noChangeAspect="1" noChangeArrowheads="1"/>
          </p:cNvPicPr>
          <p:nvPr/>
        </p:nvPicPr>
        <p:blipFill rotWithShape="1">
          <a:blip r:embed="rId5" cstate="print">
            <a:extLst/>
          </a:blip>
          <a:srcRect l="5096" t="10577" r="5096" b="-385"/>
          <a:stretch/>
        </p:blipFill>
        <p:spPr bwMode="auto">
          <a:xfrm>
            <a:off x="152403" y="2470923"/>
            <a:ext cx="2841505" cy="1916152"/>
          </a:xfrm>
          <a:prstGeom prst="rect">
            <a:avLst/>
          </a:prstGeom>
          <a:noFill/>
          <a:effectLst>
            <a:innerShdw blurRad="114300">
              <a:prstClr val="black"/>
            </a:innerShdw>
          </a:effectLst>
          <a:extLst/>
        </p:spPr>
      </p:pic>
      <p:sp>
        <p:nvSpPr>
          <p:cNvPr id="2" name="矩形 1"/>
          <p:cNvSpPr/>
          <p:nvPr/>
        </p:nvSpPr>
        <p:spPr>
          <a:xfrm>
            <a:off x="1893888" y="5791200"/>
            <a:ext cx="184150" cy="276225"/>
          </a:xfrm>
          <a:prstGeom prst="rect">
            <a:avLst/>
          </a:prstGeom>
        </p:spPr>
        <p:txBody>
          <a:bodyPr wrap="none">
            <a:spAutoFit/>
          </a:bodyPr>
          <a:lstStyle/>
          <a:p>
            <a:pPr algn="ctr">
              <a:defRPr/>
            </a:pPr>
            <a:endParaRPr lang="zh-CN" altLang="en-US" sz="1200" b="1" spc="100" dirty="0">
              <a:solidFill>
                <a:schemeClr val="bg1"/>
              </a:solidFill>
              <a:latin typeface="微软雅黑" pitchFamily="34" charset="-122"/>
              <a:ea typeface="微软雅黑" pitchFamily="34" charset="-122"/>
            </a:endParaRPr>
          </a:p>
        </p:txBody>
      </p:sp>
    </p:spTree>
    <p:extLst>
      <p:ext uri="{BB962C8B-B14F-4D97-AF65-F5344CB8AC3E}">
        <p14:creationId xmlns:p14="http://schemas.microsoft.com/office/powerpoint/2010/main" val="7246071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nodeType="withEffect">
                                  <p:stCondLst>
                                    <p:cond delay="25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75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nodeType="withEffect">
                                  <p:stCondLst>
                                    <p:cond delay="100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par>
                                <p:cTn id="20" presetID="10" presetClass="entr" presetSubtype="0" fill="hold" grpId="0" nodeType="withEffect">
                                  <p:stCondLst>
                                    <p:cond delay="125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nodeType="withEffect">
                                  <p:stCondLst>
                                    <p:cond delay="125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268760"/>
            <a:ext cx="8078964" cy="2376264"/>
          </a:xfrm>
        </p:spPr>
        <p:txBody>
          <a:bodyPr/>
          <a:lstStyle/>
          <a:p>
            <a:r>
              <a:rPr lang="zh-CN" altLang="en-US" sz="2800" dirty="0" smtClean="0"/>
              <a:t>版本编号方式：</a:t>
            </a:r>
            <a:r>
              <a:rPr lang="en-US" altLang="zh-CN" sz="2800" dirty="0" smtClean="0"/>
              <a:t>A.B.C</a:t>
            </a:r>
          </a:p>
          <a:p>
            <a:pPr lvl="1"/>
            <a:r>
              <a:rPr lang="en-US" altLang="zh-CN" sz="2400" dirty="0" smtClean="0"/>
              <a:t>B</a:t>
            </a:r>
            <a:r>
              <a:rPr lang="zh-CN" altLang="en-US" sz="2400" dirty="0" smtClean="0"/>
              <a:t>随新版本的发布而增加，</a:t>
            </a:r>
            <a:r>
              <a:rPr lang="en-US" altLang="zh-CN" sz="2400" dirty="0" smtClean="0"/>
              <a:t>C</a:t>
            </a:r>
            <a:r>
              <a:rPr lang="zh-CN" altLang="en-US" sz="2400" dirty="0" smtClean="0"/>
              <a:t>代表一些</a:t>
            </a:r>
            <a:r>
              <a:rPr lang="en-US" altLang="zh-CN" sz="2400" dirty="0" smtClean="0"/>
              <a:t>bug</a:t>
            </a:r>
            <a:r>
              <a:rPr lang="zh-CN" altLang="en-US" sz="2400" dirty="0" smtClean="0"/>
              <a:t>修复，安全更新，新特性和驱动的次数</a:t>
            </a:r>
            <a:endParaRPr lang="en-US" altLang="zh-CN" sz="2400" dirty="0" smtClean="0"/>
          </a:p>
          <a:p>
            <a:r>
              <a:rPr lang="en-US" altLang="zh-CN" sz="2800" dirty="0"/>
              <a:t>http://www.kernel.org/pub/linux/kernel/</a:t>
            </a:r>
          </a:p>
          <a:p>
            <a:pPr marL="0" indent="0">
              <a:buNone/>
            </a:pPr>
            <a:endParaRPr lang="zh-CN" altLang="en-US" dirty="0"/>
          </a:p>
        </p:txBody>
      </p:sp>
      <p:sp>
        <p:nvSpPr>
          <p:cNvPr id="3" name="文本占位符 2"/>
          <p:cNvSpPr>
            <a:spLocks noGrp="1"/>
          </p:cNvSpPr>
          <p:nvPr>
            <p:ph type="body" sz="quarter" idx="14"/>
          </p:nvPr>
        </p:nvSpPr>
        <p:spPr/>
        <p:txBody>
          <a:bodyPr/>
          <a:lstStyle/>
          <a:p>
            <a:r>
              <a:rPr lang="en-US" altLang="zh-CN" dirty="0" smtClean="0"/>
              <a:t>1.4 Linux </a:t>
            </a:r>
            <a:r>
              <a:rPr lang="zh-CN" altLang="en-US" dirty="0" smtClean="0"/>
              <a:t>操作系统内核版本</a:t>
            </a:r>
            <a:endParaRPr lang="zh-CN" altLang="en-US" dirty="0"/>
          </a:p>
        </p:txBody>
      </p:sp>
    </p:spTree>
    <p:extLst>
      <p:ext uri="{BB962C8B-B14F-4D97-AF65-F5344CB8AC3E}">
        <p14:creationId xmlns:p14="http://schemas.microsoft.com/office/powerpoint/2010/main" val="3105195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4"/>
          </p:nvPr>
        </p:nvSpPr>
        <p:spPr/>
        <p:txBody>
          <a:bodyPr/>
          <a:lstStyle/>
          <a:p>
            <a:r>
              <a:rPr lang="en-US" altLang="zh-CN" dirty="0"/>
              <a:t>1.5 Linux</a:t>
            </a:r>
            <a:r>
              <a:rPr lang="zh-CN" altLang="en-US" dirty="0"/>
              <a:t>操作系统发行版本</a:t>
            </a:r>
          </a:p>
        </p:txBody>
      </p:sp>
      <p:pic>
        <p:nvPicPr>
          <p:cNvPr id="17" name="图片 16"/>
          <p:cNvPicPr>
            <a:picLocks noChangeAspect="1"/>
          </p:cNvPicPr>
          <p:nvPr/>
        </p:nvPicPr>
        <p:blipFill>
          <a:blip r:embed="rId3"/>
          <a:stretch>
            <a:fillRect/>
          </a:stretch>
        </p:blipFill>
        <p:spPr>
          <a:xfrm>
            <a:off x="1115616" y="1471136"/>
            <a:ext cx="964653" cy="936000"/>
          </a:xfrm>
          <a:prstGeom prst="rect">
            <a:avLst/>
          </a:prstGeom>
        </p:spPr>
      </p:pic>
      <p:pic>
        <p:nvPicPr>
          <p:cNvPr id="1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9211" y="4603019"/>
            <a:ext cx="994500"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图片 19"/>
          <p:cNvPicPr>
            <a:picLocks noChangeAspect="1"/>
          </p:cNvPicPr>
          <p:nvPr/>
        </p:nvPicPr>
        <p:blipFill>
          <a:blip r:embed="rId5"/>
          <a:stretch>
            <a:fillRect/>
          </a:stretch>
        </p:blipFill>
        <p:spPr>
          <a:xfrm>
            <a:off x="2959211" y="1453747"/>
            <a:ext cx="936000" cy="936000"/>
          </a:xfrm>
          <a:prstGeom prst="rect">
            <a:avLst/>
          </a:prstGeom>
        </p:spPr>
      </p:pic>
      <p:pic>
        <p:nvPicPr>
          <p:cNvPr id="21" name="图片 20"/>
          <p:cNvPicPr>
            <a:picLocks noChangeAspect="1"/>
          </p:cNvPicPr>
          <p:nvPr/>
        </p:nvPicPr>
        <p:blipFill>
          <a:blip r:embed="rId6"/>
          <a:stretch>
            <a:fillRect/>
          </a:stretch>
        </p:blipFill>
        <p:spPr>
          <a:xfrm>
            <a:off x="4810003" y="1471136"/>
            <a:ext cx="1485714" cy="936000"/>
          </a:xfrm>
          <a:prstGeom prst="rect">
            <a:avLst/>
          </a:prstGeom>
        </p:spPr>
      </p:pic>
      <p:pic>
        <p:nvPicPr>
          <p:cNvPr id="22"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54046" y="1471135"/>
            <a:ext cx="1002330" cy="93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图片 22"/>
          <p:cNvPicPr>
            <a:picLocks noChangeAspect="1"/>
          </p:cNvPicPr>
          <p:nvPr/>
        </p:nvPicPr>
        <p:blipFill>
          <a:blip r:embed="rId8"/>
          <a:stretch>
            <a:fillRect/>
          </a:stretch>
        </p:blipFill>
        <p:spPr>
          <a:xfrm>
            <a:off x="6954046" y="4603019"/>
            <a:ext cx="927000" cy="936000"/>
          </a:xfrm>
          <a:prstGeom prst="rect">
            <a:avLst/>
          </a:prstGeom>
        </p:spPr>
      </p:pic>
      <p:pic>
        <p:nvPicPr>
          <p:cNvPr id="24" name="图片 23"/>
          <p:cNvPicPr>
            <a:picLocks noChangeAspect="1"/>
          </p:cNvPicPr>
          <p:nvPr/>
        </p:nvPicPr>
        <p:blipFill>
          <a:blip r:embed="rId9"/>
          <a:stretch>
            <a:fillRect/>
          </a:stretch>
        </p:blipFill>
        <p:spPr>
          <a:xfrm>
            <a:off x="1115616" y="3037078"/>
            <a:ext cx="955299" cy="936000"/>
          </a:xfrm>
          <a:prstGeom prst="rect">
            <a:avLst/>
          </a:prstGeom>
        </p:spPr>
      </p:pic>
      <p:pic>
        <p:nvPicPr>
          <p:cNvPr id="25" name="图片 24"/>
          <p:cNvPicPr>
            <a:picLocks noChangeAspect="1"/>
          </p:cNvPicPr>
          <p:nvPr/>
        </p:nvPicPr>
        <p:blipFill>
          <a:blip r:embed="rId10"/>
          <a:stretch>
            <a:fillRect/>
          </a:stretch>
        </p:blipFill>
        <p:spPr>
          <a:xfrm>
            <a:off x="2959211" y="3037079"/>
            <a:ext cx="1027565" cy="936000"/>
          </a:xfrm>
          <a:prstGeom prst="rect">
            <a:avLst/>
          </a:prstGeom>
        </p:spPr>
      </p:pic>
      <p:pic>
        <p:nvPicPr>
          <p:cNvPr id="26" name="图片 25"/>
          <p:cNvPicPr>
            <a:picLocks noChangeAspect="1"/>
          </p:cNvPicPr>
          <p:nvPr/>
        </p:nvPicPr>
        <p:blipFill>
          <a:blip r:embed="rId11"/>
          <a:stretch>
            <a:fillRect/>
          </a:stretch>
        </p:blipFill>
        <p:spPr>
          <a:xfrm>
            <a:off x="4875294" y="3062188"/>
            <a:ext cx="1007217" cy="936000"/>
          </a:xfrm>
          <a:prstGeom prst="rect">
            <a:avLst/>
          </a:prstGeom>
        </p:spPr>
      </p:pic>
      <p:pic>
        <p:nvPicPr>
          <p:cNvPr id="27" name="图片 26"/>
          <p:cNvPicPr>
            <a:picLocks noChangeAspect="1"/>
          </p:cNvPicPr>
          <p:nvPr/>
        </p:nvPicPr>
        <p:blipFill>
          <a:blip r:embed="rId12"/>
          <a:stretch>
            <a:fillRect/>
          </a:stretch>
        </p:blipFill>
        <p:spPr>
          <a:xfrm>
            <a:off x="6954046" y="3062188"/>
            <a:ext cx="927000" cy="936000"/>
          </a:xfrm>
          <a:prstGeom prst="rect">
            <a:avLst/>
          </a:prstGeom>
        </p:spPr>
      </p:pic>
      <p:pic>
        <p:nvPicPr>
          <p:cNvPr id="28" name="图片 27"/>
          <p:cNvPicPr>
            <a:picLocks noChangeAspect="1"/>
          </p:cNvPicPr>
          <p:nvPr/>
        </p:nvPicPr>
        <p:blipFill>
          <a:blip r:embed="rId13"/>
          <a:stretch>
            <a:fillRect/>
          </a:stretch>
        </p:blipFill>
        <p:spPr>
          <a:xfrm>
            <a:off x="4810003" y="4653240"/>
            <a:ext cx="942975" cy="895350"/>
          </a:xfrm>
          <a:prstGeom prst="rect">
            <a:avLst/>
          </a:prstGeom>
        </p:spPr>
      </p:pic>
      <p:pic>
        <p:nvPicPr>
          <p:cNvPr id="29" name="图片 28"/>
          <p:cNvPicPr>
            <a:picLocks noChangeAspect="1"/>
          </p:cNvPicPr>
          <p:nvPr/>
        </p:nvPicPr>
        <p:blipFill>
          <a:blip r:embed="rId14"/>
          <a:stretch>
            <a:fillRect/>
          </a:stretch>
        </p:blipFill>
        <p:spPr>
          <a:xfrm>
            <a:off x="1137465" y="4603019"/>
            <a:ext cx="965558" cy="936000"/>
          </a:xfrm>
          <a:prstGeom prst="rect">
            <a:avLst/>
          </a:prstGeom>
        </p:spPr>
      </p:pic>
    </p:spTree>
    <p:extLst>
      <p:ext uri="{BB962C8B-B14F-4D97-AF65-F5344CB8AC3E}">
        <p14:creationId xmlns:p14="http://schemas.microsoft.com/office/powerpoint/2010/main" val="203804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a:xfrm>
            <a:off x="525484" y="1052736"/>
            <a:ext cx="8078964" cy="5400600"/>
          </a:xfrm>
        </p:spPr>
        <p:txBody>
          <a:bodyPr>
            <a:normAutofit fontScale="92500" lnSpcReduction="10000"/>
          </a:bodyPr>
          <a:lstStyle/>
          <a:p>
            <a:r>
              <a:rPr lang="zh-CN" altLang="en-US" dirty="0"/>
              <a:t>第一章： </a:t>
            </a:r>
            <a:r>
              <a:rPr lang="en-US" altLang="zh-CN" dirty="0"/>
              <a:t>Linux</a:t>
            </a:r>
            <a:r>
              <a:rPr lang="zh-CN" altLang="en-US" dirty="0"/>
              <a:t>操作系统简介</a:t>
            </a:r>
          </a:p>
          <a:p>
            <a:r>
              <a:rPr lang="zh-CN" altLang="en-US" dirty="0">
                <a:solidFill>
                  <a:srgbClr val="C00000"/>
                </a:solidFill>
              </a:rPr>
              <a:t>第二章： </a:t>
            </a:r>
            <a:r>
              <a:rPr lang="en-US" altLang="zh-CN" dirty="0">
                <a:solidFill>
                  <a:srgbClr val="C00000"/>
                </a:solidFill>
              </a:rPr>
              <a:t>Linux</a:t>
            </a:r>
            <a:r>
              <a:rPr lang="zh-CN" altLang="en-US" dirty="0">
                <a:solidFill>
                  <a:srgbClr val="C00000"/>
                </a:solidFill>
              </a:rPr>
              <a:t>操作系统安装和基本配置</a:t>
            </a:r>
          </a:p>
          <a:p>
            <a:pPr lvl="1"/>
            <a:r>
              <a:rPr lang="en-US" altLang="zh-CN" sz="2200" dirty="0"/>
              <a:t>2.1  Linux</a:t>
            </a:r>
            <a:r>
              <a:rPr lang="zh-CN" altLang="en-US" sz="2200" dirty="0"/>
              <a:t>系统安装前的准备</a:t>
            </a:r>
          </a:p>
          <a:p>
            <a:pPr lvl="1"/>
            <a:r>
              <a:rPr lang="en-US" altLang="zh-CN" sz="2200" dirty="0"/>
              <a:t>2.2  Linux</a:t>
            </a:r>
            <a:r>
              <a:rPr lang="zh-CN" altLang="en-US" sz="2200" dirty="0"/>
              <a:t>系统安装方式的选择</a:t>
            </a:r>
          </a:p>
          <a:p>
            <a:pPr lvl="1"/>
            <a:r>
              <a:rPr lang="en-US" altLang="zh-CN" sz="2200" dirty="0"/>
              <a:t>2.3  Linux</a:t>
            </a:r>
            <a:r>
              <a:rPr lang="zh-CN" altLang="en-US" sz="2200" dirty="0"/>
              <a:t>系统安装内容的选择</a:t>
            </a:r>
          </a:p>
          <a:p>
            <a:pPr lvl="1"/>
            <a:r>
              <a:rPr lang="en-US" altLang="zh-CN" sz="2200" dirty="0"/>
              <a:t>2.4  </a:t>
            </a:r>
            <a:r>
              <a:rPr lang="zh-CN" altLang="en-US" sz="2200" dirty="0"/>
              <a:t>服务器磁盘控制器类型 </a:t>
            </a:r>
          </a:p>
          <a:p>
            <a:pPr lvl="1"/>
            <a:r>
              <a:rPr lang="en-US" altLang="zh-CN" sz="2200" dirty="0"/>
              <a:t>2.5  Linux</a:t>
            </a:r>
            <a:r>
              <a:rPr lang="zh-CN" altLang="en-US" sz="2200" dirty="0"/>
              <a:t>系统磁盘分区</a:t>
            </a:r>
          </a:p>
          <a:p>
            <a:pPr lvl="1"/>
            <a:r>
              <a:rPr lang="en-US" altLang="zh-CN" sz="2200" dirty="0"/>
              <a:t>2.6  Linux</a:t>
            </a:r>
            <a:r>
              <a:rPr lang="zh-CN" altLang="en-US" sz="2200" dirty="0"/>
              <a:t>系统分区优点</a:t>
            </a:r>
          </a:p>
          <a:p>
            <a:pPr lvl="1"/>
            <a:r>
              <a:rPr lang="en-US" altLang="zh-CN" sz="2200" dirty="0"/>
              <a:t>2.7  Linux</a:t>
            </a:r>
            <a:r>
              <a:rPr lang="zh-CN" altLang="en-US" sz="2200" dirty="0"/>
              <a:t>系统分区识别</a:t>
            </a:r>
          </a:p>
          <a:p>
            <a:pPr lvl="1"/>
            <a:r>
              <a:rPr lang="en-US" altLang="zh-CN" sz="2200" dirty="0"/>
              <a:t>2.8  Linux</a:t>
            </a:r>
            <a:r>
              <a:rPr lang="zh-CN" altLang="en-US" sz="2200" dirty="0"/>
              <a:t>系统主要分区介绍</a:t>
            </a:r>
          </a:p>
          <a:p>
            <a:pPr lvl="1"/>
            <a:r>
              <a:rPr lang="en-US" altLang="zh-CN" sz="2200" dirty="0"/>
              <a:t>2.9  Linux </a:t>
            </a:r>
            <a:r>
              <a:rPr lang="zh-CN" altLang="en-US" sz="2200" dirty="0"/>
              <a:t>操作系统用户登录</a:t>
            </a:r>
          </a:p>
          <a:p>
            <a:pPr lvl="1"/>
            <a:r>
              <a:rPr lang="en-US" altLang="zh-CN" sz="2200" dirty="0"/>
              <a:t>2.10 Linux</a:t>
            </a:r>
            <a:r>
              <a:rPr lang="zh-CN" altLang="en-US" sz="2200" dirty="0"/>
              <a:t>系统基本配置</a:t>
            </a:r>
          </a:p>
          <a:p>
            <a:r>
              <a:rPr lang="zh-CN" altLang="en-US" dirty="0"/>
              <a:t>第三章： </a:t>
            </a:r>
            <a:r>
              <a:rPr lang="en-US" altLang="zh-CN" dirty="0"/>
              <a:t>Linux</a:t>
            </a:r>
            <a:r>
              <a:rPr lang="zh-CN" altLang="en-US" dirty="0"/>
              <a:t>操作系统的文件系统结构</a:t>
            </a:r>
          </a:p>
          <a:p>
            <a:r>
              <a:rPr lang="zh-CN" altLang="en-US" dirty="0"/>
              <a:t>第四章： </a:t>
            </a:r>
            <a:r>
              <a:rPr lang="en-US" altLang="zh-CN" dirty="0"/>
              <a:t>Linux</a:t>
            </a:r>
            <a:r>
              <a:rPr lang="zh-CN" altLang="en-US" dirty="0"/>
              <a:t>操作系统常用命令详解</a:t>
            </a:r>
          </a:p>
        </p:txBody>
      </p:sp>
      <p:sp>
        <p:nvSpPr>
          <p:cNvPr id="3" name="文本占位符 2"/>
          <p:cNvSpPr>
            <a:spLocks noGrp="1"/>
          </p:cNvSpPr>
          <p:nvPr>
            <p:ph type="body" sz="quarter" idx="14"/>
          </p:nvPr>
        </p:nvSpPr>
        <p:spPr/>
        <p:txBody>
          <a:bodyPr/>
          <a:lstStyle/>
          <a:p>
            <a:r>
              <a:rPr lang="zh-CN" altLang="en-US" dirty="0" smtClean="0"/>
              <a:t>目录</a:t>
            </a:r>
            <a:endParaRPr lang="zh-CN" altLang="en-US" dirty="0"/>
          </a:p>
        </p:txBody>
      </p:sp>
    </p:spTree>
    <p:extLst>
      <p:ext uri="{BB962C8B-B14F-4D97-AF65-F5344CB8AC3E}">
        <p14:creationId xmlns:p14="http://schemas.microsoft.com/office/powerpoint/2010/main" val="43375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演示文稿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2357</TotalTime>
  <Words>6906</Words>
  <Application>Microsoft Office PowerPoint</Application>
  <PresentationFormat>On-screen Show (4:3)</PresentationFormat>
  <Paragraphs>557</Paragraphs>
  <Slides>66</Slides>
  <Notes>15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66</vt:i4>
      </vt:variant>
    </vt:vector>
  </HeadingPairs>
  <TitlesOfParts>
    <vt:vector size="79" baseType="lpstr">
      <vt:lpstr>Arial Unicode MS</vt:lpstr>
      <vt:lpstr>方正大黑简体</vt:lpstr>
      <vt:lpstr>华文行楷</vt:lpstr>
      <vt:lpstr>华文楷体</vt:lpstr>
      <vt:lpstr>华文细黑</vt:lpstr>
      <vt:lpstr>宋体</vt:lpstr>
      <vt:lpstr>微软雅黑</vt:lpstr>
      <vt:lpstr>Arial</vt:lpstr>
      <vt:lpstr>Calibri</vt:lpstr>
      <vt:lpstr>Corbel</vt:lpstr>
      <vt:lpstr>Times New Roman</vt:lpstr>
      <vt:lpstr>Wingdings</vt:lpstr>
      <vt:lpstr>演示文稿2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2.9 用户登录</vt:lpstr>
      <vt:lpstr>2.9 用户登录（远程）</vt:lpstr>
      <vt:lpstr>Putty(1)</vt:lpstr>
      <vt:lpstr>Putty(2)</vt:lpstr>
      <vt:lpstr>Xmanager(1)</vt:lpstr>
      <vt:lpstr>Xmanager(2)</vt:lpstr>
      <vt:lpstr>2.10 Linux系统基本配置-网络配置</vt:lpstr>
      <vt:lpstr>2.10 Linux系统基本配置-网络文件</vt:lpstr>
      <vt:lpstr>2.10 Linux系统基本配置-服务的管理</vt:lpstr>
      <vt:lpstr>2.10 Linux系统基本配置-运行级别的定义</vt:lpstr>
      <vt:lpstr>PowerPoint Presentation</vt:lpstr>
      <vt:lpstr>3.1 文件与目录的基本概念</vt:lpstr>
      <vt:lpstr>3.2 文件系统基本概念</vt:lpstr>
      <vt:lpstr>3.3 Linux文件系统类型</vt:lpstr>
      <vt:lpstr>3.4 常用文件系统比较</vt:lpstr>
      <vt:lpstr>3.5 文件系统的创建</vt:lpstr>
      <vt:lpstr>3.6 Linux系统的文件结构</vt:lpstr>
      <vt:lpstr>3.6.1 Linux文件类型的定义</vt:lpstr>
      <vt:lpstr>3.6.2 Linux文件属性的定义</vt:lpstr>
      <vt:lpstr>3.6.3 Linux文件权限的定义</vt:lpstr>
      <vt:lpstr>3.6.3 系统目录内容介绍</vt:lpstr>
      <vt:lpstr>3.6.3 系统目录内容介绍</vt:lpstr>
      <vt:lpstr>PowerPoint Presentation</vt:lpstr>
      <vt:lpstr>4.1 文件目录类命令</vt:lpstr>
      <vt:lpstr>4.1.1 列出文件列表的ls命令</vt:lpstr>
      <vt:lpstr>4.1.2 切换目录的cd命令</vt:lpstr>
      <vt:lpstr>4.1.3 mkdir、rmdir命令</vt:lpstr>
      <vt:lpstr>4.1.4 复制文件的cp命令</vt:lpstr>
      <vt:lpstr>4.1.5 删除文件或目录rm命令</vt:lpstr>
      <vt:lpstr>4.1.5 rm命令参数-i使用</vt:lpstr>
      <vt:lpstr>4.1.6 cat命令</vt:lpstr>
      <vt:lpstr>4.1.7 显示命令head、tail</vt:lpstr>
      <vt:lpstr>4.1.8 移动或更改文件名称的mv命令</vt:lpstr>
      <vt:lpstr>4.1.9 显示当前目录的pwd命令</vt:lpstr>
      <vt:lpstr>4.1.10 find命令</vt:lpstr>
      <vt:lpstr>4.1.11 grep命令</vt:lpstr>
      <vt:lpstr>4.1.12 vi命令详解</vt:lpstr>
      <vt:lpstr>4.1.13 touch命令</vt:lpstr>
      <vt:lpstr>4.1.14 who或w命令</vt:lpstr>
      <vt:lpstr>4.1.15 打包命令tar</vt:lpstr>
      <vt:lpstr>4.1.16 tar命令范例</vt:lpstr>
      <vt:lpstr>4.1.17 gzip和gunzip</vt:lpstr>
      <vt:lpstr>4.1.18 gzip和gunzip命令</vt:lpstr>
      <vt:lpstr>4.1.18 如何学习使用Linux命令</vt:lpstr>
      <vt:lpstr>PowerPoint Presentation</vt:lpstr>
      <vt:lpstr>PowerPoint Presentation</vt:lpstr>
    </vt:vector>
  </TitlesOfParts>
  <Company>sugon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用户47</dc:creator>
  <cp:lastModifiedBy>Fara YANG</cp:lastModifiedBy>
  <cp:revision>198</cp:revision>
  <dcterms:created xsi:type="dcterms:W3CDTF">2011-03-28T03:13:39Z</dcterms:created>
  <dcterms:modified xsi:type="dcterms:W3CDTF">2017-07-10T06:31:37Z</dcterms:modified>
</cp:coreProperties>
</file>